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A712EB-49DD-4349-A239-B07D4BE35680}"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21423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A712EB-49DD-4349-A239-B07D4BE35680}"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340108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A712EB-49DD-4349-A239-B07D4BE35680}"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217328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A712EB-49DD-4349-A239-B07D4BE35680}"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185197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A712EB-49DD-4349-A239-B07D4BE35680}" type="datetimeFigureOut">
              <a:rPr lang="en-GB" smtClean="0"/>
              <a:t>25/09/2015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160325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5A712EB-49DD-4349-A239-B07D4BE35680}" type="datetimeFigureOut">
              <a:rPr lang="en-GB" smtClean="0"/>
              <a:t>25/09/2015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301592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A712EB-49DD-4349-A239-B07D4BE35680}" type="datetimeFigureOut">
              <a:rPr lang="en-GB" smtClean="0"/>
              <a:t>25/09/2015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305646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5A712EB-49DD-4349-A239-B07D4BE35680}" type="datetimeFigureOut">
              <a:rPr lang="en-GB" smtClean="0"/>
              <a:t>25/09/2015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371134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712EB-49DD-4349-A239-B07D4BE35680}" type="datetimeFigureOut">
              <a:rPr lang="en-GB" smtClean="0"/>
              <a:t>25/09/2015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242909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712EB-49DD-4349-A239-B07D4BE35680}" type="datetimeFigureOut">
              <a:rPr lang="en-GB" smtClean="0"/>
              <a:t>25/09/2015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11795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712EB-49DD-4349-A239-B07D4BE35680}" type="datetimeFigureOut">
              <a:rPr lang="en-GB" smtClean="0"/>
              <a:t>25/09/2015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D03770-EB63-46F2-B613-E02EC99C77F2}" type="slidenum">
              <a:rPr lang="en-GB" smtClean="0"/>
              <a:t>‹#›</a:t>
            </a:fld>
            <a:endParaRPr lang="en-GB"/>
          </a:p>
        </p:txBody>
      </p:sp>
    </p:spTree>
    <p:extLst>
      <p:ext uri="{BB962C8B-B14F-4D97-AF65-F5344CB8AC3E}">
        <p14:creationId xmlns:p14="http://schemas.microsoft.com/office/powerpoint/2010/main" val="226533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12EB-49DD-4349-A239-B07D4BE35680}" type="datetimeFigureOut">
              <a:rPr lang="en-GB" smtClean="0"/>
              <a:t>25/09/2015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03770-EB63-46F2-B613-E02EC99C77F2}" type="slidenum">
              <a:rPr lang="en-GB" smtClean="0"/>
              <a:t>‹#›</a:t>
            </a:fld>
            <a:endParaRPr lang="en-GB"/>
          </a:p>
        </p:txBody>
      </p:sp>
    </p:spTree>
    <p:extLst>
      <p:ext uri="{BB962C8B-B14F-4D97-AF65-F5344CB8AC3E}">
        <p14:creationId xmlns:p14="http://schemas.microsoft.com/office/powerpoint/2010/main" val="1777508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241" y="764704"/>
            <a:ext cx="5784911" cy="1815882"/>
          </a:xfrm>
          <a:prstGeom prst="rect">
            <a:avLst/>
          </a:prstGeom>
          <a:solidFill>
            <a:schemeClr val="bg1"/>
          </a:solidFill>
          <a:ln w="28575">
            <a:solidFill>
              <a:schemeClr val="tx1"/>
            </a:solidFill>
          </a:ln>
        </p:spPr>
        <p:txBody>
          <a:bodyPr wrap="square">
            <a:spAutoFit/>
          </a:bodyPr>
          <a:lstStyle/>
          <a:p>
            <a:pPr algn="ctr"/>
            <a:r>
              <a:rPr lang="en-GB" sz="1600" b="1" u="sng" dirty="0" smtClean="0"/>
              <a:t>Royal Charter and growth of Portsmouth</a:t>
            </a:r>
          </a:p>
          <a:p>
            <a:r>
              <a:rPr lang="en-GB" sz="1600" dirty="0" smtClean="0"/>
              <a:t>On </a:t>
            </a:r>
            <a:r>
              <a:rPr lang="en-GB" sz="1600" dirty="0"/>
              <a:t>2 May 1194 King Richard I gave Portsmouth its first Royal Charter granting permission for the city to hold a fifteen day annual fair (which became known as the Free Market Fair), weekly markets (on Thursdays), to set up a local court to deal with minor </a:t>
            </a:r>
            <a:r>
              <a:rPr lang="en-GB" sz="1600" dirty="0" smtClean="0"/>
              <a:t>matters,</a:t>
            </a:r>
            <a:r>
              <a:rPr lang="en-GB" sz="1600" baseline="30000" dirty="0"/>
              <a:t> </a:t>
            </a:r>
            <a:r>
              <a:rPr lang="en-GB" sz="1600" dirty="0" smtClean="0"/>
              <a:t>and </a:t>
            </a:r>
            <a:r>
              <a:rPr lang="en-GB" sz="1600" dirty="0"/>
              <a:t>exemption from paying the annual tax ("farm") of £18 a year—instead the money would be used for local matters.</a:t>
            </a:r>
          </a:p>
        </p:txBody>
      </p:sp>
      <p:sp>
        <p:nvSpPr>
          <p:cNvPr id="6" name="Title 1"/>
          <p:cNvSpPr>
            <a:spLocks noGrp="1"/>
          </p:cNvSpPr>
          <p:nvPr>
            <p:ph type="title"/>
          </p:nvPr>
        </p:nvSpPr>
        <p:spPr>
          <a:xfrm>
            <a:off x="179512" y="116632"/>
            <a:ext cx="4680520" cy="576064"/>
          </a:xfrm>
          <a:ln w="57150">
            <a:solidFill>
              <a:schemeClr val="tx1"/>
            </a:solidFill>
          </a:ln>
        </p:spPr>
        <p:txBody>
          <a:bodyPr>
            <a:normAutofit fontScale="90000"/>
          </a:bodyPr>
          <a:lstStyle/>
          <a:p>
            <a:r>
              <a:rPr lang="en-GB" sz="4000" b="1" dirty="0" smtClean="0"/>
              <a:t>Medieval Portsmouth</a:t>
            </a:r>
            <a:endParaRPr lang="en-GB" sz="4000" b="1" dirty="0"/>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236296" y="5474715"/>
            <a:ext cx="1697654" cy="1273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436096" y="2708920"/>
            <a:ext cx="3576129" cy="2308324"/>
          </a:xfrm>
          <a:prstGeom prst="rect">
            <a:avLst/>
          </a:prstGeom>
          <a:solidFill>
            <a:schemeClr val="bg1"/>
          </a:solidFill>
          <a:ln w="28575">
            <a:solidFill>
              <a:schemeClr val="tx1"/>
            </a:solidFill>
          </a:ln>
        </p:spPr>
        <p:txBody>
          <a:bodyPr wrap="square">
            <a:spAutoFit/>
          </a:bodyPr>
          <a:lstStyle/>
          <a:p>
            <a:r>
              <a:rPr lang="en-GB" sz="1600" b="1" dirty="0"/>
              <a:t>In 1369 a military governor was appointed who was responsible for the </a:t>
            </a:r>
            <a:r>
              <a:rPr lang="en-GB" sz="1600" b="1" dirty="0" smtClean="0"/>
              <a:t>defence </a:t>
            </a:r>
            <a:r>
              <a:rPr lang="en-GB" sz="1600" b="1" dirty="0"/>
              <a:t>of the town. However Portsmouth was burned down 4 times during the 14th century during a period of almost continuous warfare between England and France. The French burned Portsmouth in 1338, 1369, 1377 and </a:t>
            </a:r>
            <a:r>
              <a:rPr lang="en-GB" sz="1600" b="1" dirty="0" smtClean="0"/>
              <a:t>1380</a:t>
            </a:r>
            <a:r>
              <a:rPr lang="en-GB" sz="1600" b="1" dirty="0"/>
              <a:t>.</a:t>
            </a:r>
          </a:p>
        </p:txBody>
      </p:sp>
      <p:sp>
        <p:nvSpPr>
          <p:cNvPr id="2" name="Rectangle 1"/>
          <p:cNvSpPr/>
          <p:nvPr/>
        </p:nvSpPr>
        <p:spPr>
          <a:xfrm>
            <a:off x="251520" y="5417929"/>
            <a:ext cx="6120680" cy="1323439"/>
          </a:xfrm>
          <a:prstGeom prst="rect">
            <a:avLst/>
          </a:prstGeom>
          <a:solidFill>
            <a:schemeClr val="bg1"/>
          </a:solidFill>
          <a:ln w="28575">
            <a:solidFill>
              <a:schemeClr val="tx1"/>
            </a:solidFill>
          </a:ln>
        </p:spPr>
        <p:txBody>
          <a:bodyPr wrap="square">
            <a:spAutoFit/>
          </a:bodyPr>
          <a:lstStyle/>
          <a:p>
            <a:r>
              <a:rPr lang="en-GB" sz="1600" b="1" dirty="0"/>
              <a:t>The great </a:t>
            </a:r>
            <a:r>
              <a:rPr lang="en-GB" sz="1600" b="1" dirty="0" smtClean="0"/>
              <a:t>tower was built at </a:t>
            </a:r>
            <a:r>
              <a:rPr lang="en-GB" sz="1600" b="1" dirty="0" err="1" smtClean="0"/>
              <a:t>Portchester</a:t>
            </a:r>
            <a:r>
              <a:rPr lang="en-GB" sz="1600" b="1" dirty="0" smtClean="0"/>
              <a:t> Castle. Built </a:t>
            </a:r>
            <a:r>
              <a:rPr lang="en-GB" sz="1600" b="1" dirty="0"/>
              <a:t>across the north-west angle of the Roman fort, </a:t>
            </a:r>
            <a:r>
              <a:rPr lang="en-GB" sz="1600" b="1" dirty="0" smtClean="0"/>
              <a:t>it is </a:t>
            </a:r>
            <a:r>
              <a:rPr lang="en-GB" sz="1600" b="1" dirty="0"/>
              <a:t>the architectural showpiece and symbolic focus of the castle. Built (in its first stage) in about </a:t>
            </a:r>
            <a:r>
              <a:rPr lang="en-GB" sz="1600" b="1" dirty="0" smtClean="0"/>
              <a:t>1130. </a:t>
            </a:r>
            <a:r>
              <a:rPr lang="en-GB" sz="1600" b="1" dirty="0"/>
              <a:t>I</a:t>
            </a:r>
            <a:r>
              <a:rPr lang="en-GB" sz="1600" b="1" dirty="0" smtClean="0"/>
              <a:t>t </a:t>
            </a:r>
            <a:r>
              <a:rPr lang="en-GB" sz="1600" b="1" dirty="0"/>
              <a:t>is an outstanding example of castle building as a representation of wealth and status, rather than merely defensive fortification.</a:t>
            </a:r>
          </a:p>
        </p:txBody>
      </p:sp>
      <p:sp>
        <p:nvSpPr>
          <p:cNvPr id="3" name="Rectangle 2"/>
          <p:cNvSpPr/>
          <p:nvPr/>
        </p:nvSpPr>
        <p:spPr>
          <a:xfrm>
            <a:off x="4788024" y="2708920"/>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788024" y="3356992"/>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788024" y="4005064"/>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88024" y="4653136"/>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loud Callout 11"/>
          <p:cNvSpPr/>
          <p:nvPr/>
        </p:nvSpPr>
        <p:spPr>
          <a:xfrm>
            <a:off x="2330001" y="3429000"/>
            <a:ext cx="2169991" cy="1800200"/>
          </a:xfrm>
          <a:prstGeom prst="cloudCallout">
            <a:avLst>
              <a:gd name="adj1" fmla="val 69846"/>
              <a:gd name="adj2" fmla="val -640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Why was fire such a danger in towns during this period?</a:t>
            </a:r>
            <a:endParaRPr lang="en-GB" sz="1600" b="1" dirty="0">
              <a:solidFill>
                <a:schemeClr val="tx1"/>
              </a:solidFill>
            </a:endParaRPr>
          </a:p>
        </p:txBody>
      </p:sp>
      <p:sp>
        <p:nvSpPr>
          <p:cNvPr id="13" name="Rectangle 12"/>
          <p:cNvSpPr/>
          <p:nvPr/>
        </p:nvSpPr>
        <p:spPr>
          <a:xfrm>
            <a:off x="6012160" y="764704"/>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454095" y="5505106"/>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454095" y="6130823"/>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a:off x="87639" y="2852936"/>
            <a:ext cx="2169991" cy="1800200"/>
          </a:xfrm>
          <a:prstGeom prst="cloudCallout">
            <a:avLst>
              <a:gd name="adj1" fmla="val 71299"/>
              <a:gd name="adj2" fmla="val -596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How would a market improve peoples’ lives?</a:t>
            </a:r>
            <a:endParaRPr lang="en-GB" sz="1600" b="1" dirty="0">
              <a:solidFill>
                <a:schemeClr val="tx1"/>
              </a:solidFill>
            </a:endParaRPr>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648242" y="741253"/>
            <a:ext cx="2388254" cy="160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960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881" y="332656"/>
            <a:ext cx="7787496" cy="1631216"/>
          </a:xfrm>
          <a:prstGeom prst="rect">
            <a:avLst/>
          </a:prstGeom>
          <a:solidFill>
            <a:schemeClr val="bg1"/>
          </a:solidFill>
          <a:ln w="28575">
            <a:solidFill>
              <a:schemeClr val="tx1"/>
            </a:solidFill>
          </a:ln>
        </p:spPr>
        <p:txBody>
          <a:bodyPr wrap="square">
            <a:spAutoFit/>
          </a:bodyPr>
          <a:lstStyle/>
          <a:p>
            <a:r>
              <a:rPr lang="en-GB" sz="2000" b="1" dirty="0" smtClean="0"/>
              <a:t>1754 Dr Richard </a:t>
            </a:r>
            <a:r>
              <a:rPr lang="en-GB" sz="2000" b="1" dirty="0" err="1" smtClean="0"/>
              <a:t>Pococke</a:t>
            </a:r>
            <a:r>
              <a:rPr lang="en-GB" sz="2000" b="1" dirty="0" smtClean="0"/>
              <a:t> </a:t>
            </a:r>
            <a:r>
              <a:rPr lang="en-GB" sz="2000" b="1" dirty="0"/>
              <a:t>describes the docks </a:t>
            </a:r>
            <a:r>
              <a:rPr lang="en-GB" sz="2000" dirty="0"/>
              <a:t>– </a:t>
            </a:r>
            <a:r>
              <a:rPr lang="en-GB" sz="2000" dirty="0" smtClean="0"/>
              <a:t>“They </a:t>
            </a:r>
            <a:r>
              <a:rPr lang="en-GB" sz="2000" dirty="0"/>
              <a:t>have from 1,000 to 1,500 men employed in the yard; </a:t>
            </a:r>
            <a:r>
              <a:rPr lang="en-GB" sz="2000" dirty="0" smtClean="0"/>
              <a:t>The Academy is </a:t>
            </a:r>
            <a:r>
              <a:rPr lang="en-GB" sz="2000" dirty="0"/>
              <a:t>a </a:t>
            </a:r>
            <a:r>
              <a:rPr lang="en-GB" sz="2000" dirty="0" smtClean="0"/>
              <a:t>handsome building </a:t>
            </a:r>
            <a:r>
              <a:rPr lang="en-GB" sz="2000" dirty="0"/>
              <a:t>for 50 youths to be instructed in the theory and </a:t>
            </a:r>
            <a:r>
              <a:rPr lang="en-GB" sz="2000" dirty="0" smtClean="0"/>
              <a:t>practice of </a:t>
            </a:r>
            <a:r>
              <a:rPr lang="en-GB" sz="2000" dirty="0"/>
              <a:t>Navigation”…</a:t>
            </a:r>
            <a:r>
              <a:rPr lang="en-GB" sz="2000" dirty="0" err="1"/>
              <a:t>Pococke</a:t>
            </a:r>
            <a:r>
              <a:rPr lang="en-GB" sz="2000" dirty="0"/>
              <a:t> refers to a “very noble hospital for the sick” at </a:t>
            </a:r>
            <a:r>
              <a:rPr lang="en-GB" sz="2000" dirty="0" smtClean="0"/>
              <a:t>Gosport (</a:t>
            </a:r>
            <a:r>
              <a:rPr lang="en-GB" sz="2000" dirty="0" err="1" smtClean="0"/>
              <a:t>Haslar</a:t>
            </a:r>
            <a:r>
              <a:rPr lang="en-GB" sz="2000" dirty="0" smtClean="0"/>
              <a:t> Hospital) </a:t>
            </a:r>
            <a:r>
              <a:rPr lang="en-GB" sz="2000" dirty="0"/>
              <a:t>“one (wing) of which is almost complete”.</a:t>
            </a:r>
          </a:p>
        </p:txBody>
      </p:sp>
      <p:sp>
        <p:nvSpPr>
          <p:cNvPr id="5" name="Rectangle 4"/>
          <p:cNvSpPr/>
          <p:nvPr/>
        </p:nvSpPr>
        <p:spPr>
          <a:xfrm>
            <a:off x="8172400" y="332656"/>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172400" y="1178753"/>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203848" y="2852936"/>
            <a:ext cx="5688632" cy="2554545"/>
          </a:xfrm>
          <a:prstGeom prst="rect">
            <a:avLst/>
          </a:prstGeom>
          <a:solidFill>
            <a:schemeClr val="bg1"/>
          </a:solidFill>
          <a:ln w="28575">
            <a:solidFill>
              <a:schemeClr val="tx1"/>
            </a:solidFill>
          </a:ln>
        </p:spPr>
        <p:txBody>
          <a:bodyPr wrap="square">
            <a:spAutoFit/>
          </a:bodyPr>
          <a:lstStyle/>
          <a:p>
            <a:r>
              <a:rPr lang="en-GB" sz="2000" b="1" dirty="0" smtClean="0"/>
              <a:t>1755 Royal </a:t>
            </a:r>
            <a:r>
              <a:rPr lang="en-GB" sz="2000" b="1" dirty="0"/>
              <a:t>Marines </a:t>
            </a:r>
            <a:r>
              <a:rPr lang="en-GB" sz="2000" b="1" dirty="0" smtClean="0"/>
              <a:t>- </a:t>
            </a:r>
            <a:r>
              <a:rPr lang="en-GB" sz="2000" dirty="0" smtClean="0"/>
              <a:t>first </a:t>
            </a:r>
            <a:r>
              <a:rPr lang="en-GB" sz="2000" dirty="0"/>
              <a:t>came to Portsmouth and billeted in </a:t>
            </a:r>
            <a:r>
              <a:rPr lang="en-GB" sz="2000" dirty="0" err="1"/>
              <a:t>Hilsea</a:t>
            </a:r>
            <a:r>
              <a:rPr lang="en-GB" sz="2000" dirty="0"/>
              <a:t> Barracks. </a:t>
            </a:r>
            <a:r>
              <a:rPr lang="en-GB" sz="2000" dirty="0" smtClean="0"/>
              <a:t>They moved </a:t>
            </a:r>
            <a:r>
              <a:rPr lang="en-GB" sz="2000" dirty="0"/>
              <a:t>to Barracks in what is now Peacock Lane (originally Barrack Street) </a:t>
            </a:r>
            <a:r>
              <a:rPr lang="en-GB" sz="2000" dirty="0" smtClean="0"/>
              <a:t>in 1783. </a:t>
            </a:r>
          </a:p>
          <a:p>
            <a:endParaRPr lang="en-GB" sz="2000" dirty="0" smtClean="0"/>
          </a:p>
          <a:p>
            <a:r>
              <a:rPr lang="en-GB" sz="2000" dirty="0" smtClean="0"/>
              <a:t>From </a:t>
            </a:r>
            <a:r>
              <a:rPr lang="en-GB" sz="2000" dirty="0"/>
              <a:t>1755-1763, “The Seven Years War”, 133,708 sailors lost due to </a:t>
            </a:r>
            <a:r>
              <a:rPr lang="en-GB" sz="2000" dirty="0" smtClean="0"/>
              <a:t>disease whilst </a:t>
            </a:r>
            <a:r>
              <a:rPr lang="en-GB" sz="2000" dirty="0"/>
              <a:t>1,512 were killed in action. </a:t>
            </a:r>
          </a:p>
        </p:txBody>
      </p:sp>
      <p:sp>
        <p:nvSpPr>
          <p:cNvPr id="8" name="Cloud Callout 7"/>
          <p:cNvSpPr/>
          <p:nvPr/>
        </p:nvSpPr>
        <p:spPr>
          <a:xfrm>
            <a:off x="134859" y="2708921"/>
            <a:ext cx="2890951" cy="3672406"/>
          </a:xfrm>
          <a:prstGeom prst="cloudCallout">
            <a:avLst>
              <a:gd name="adj1" fmla="val 65413"/>
              <a:gd name="adj2" fmla="val 5788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How might war affect the people of Portsmouth uniquely?</a:t>
            </a:r>
          </a:p>
          <a:p>
            <a:pPr algn="ctr"/>
            <a:endParaRPr lang="en-GB" sz="1600" b="1" dirty="0">
              <a:solidFill>
                <a:schemeClr val="tx1"/>
              </a:solidFill>
            </a:endParaRPr>
          </a:p>
          <a:p>
            <a:pPr algn="ctr"/>
            <a:r>
              <a:rPr lang="en-GB" sz="1600" b="1" dirty="0" smtClean="0">
                <a:solidFill>
                  <a:schemeClr val="tx1"/>
                </a:solidFill>
              </a:rPr>
              <a:t>How might losing husbands and family at sea affect families </a:t>
            </a:r>
            <a:r>
              <a:rPr lang="en-GB" sz="1600" b="1" dirty="0">
                <a:solidFill>
                  <a:schemeClr val="tx1"/>
                </a:solidFill>
              </a:rPr>
              <a:t> </a:t>
            </a:r>
            <a:r>
              <a:rPr lang="en-GB" sz="1600" b="1" dirty="0" smtClean="0">
                <a:solidFill>
                  <a:schemeClr val="tx1"/>
                </a:solidFill>
              </a:rPr>
              <a:t>back in Portsmouth?</a:t>
            </a:r>
            <a:endParaRPr lang="en-GB" sz="1600" b="1" dirty="0">
              <a:solidFill>
                <a:schemeClr val="tx1"/>
              </a:solidFill>
            </a:endParaRPr>
          </a:p>
        </p:txBody>
      </p:sp>
      <p:sp>
        <p:nvSpPr>
          <p:cNvPr id="9" name="Rectangle 8"/>
          <p:cNvSpPr/>
          <p:nvPr/>
        </p:nvSpPr>
        <p:spPr>
          <a:xfrm>
            <a:off x="3996636" y="5538723"/>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788024" y="5538723"/>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580112" y="5538723"/>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876256" y="5541234"/>
            <a:ext cx="1800200" cy="120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6436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16632"/>
            <a:ext cx="7841945" cy="923330"/>
          </a:xfrm>
          <a:prstGeom prst="rect">
            <a:avLst/>
          </a:prstGeom>
          <a:solidFill>
            <a:schemeClr val="bg1"/>
          </a:solidFill>
          <a:ln w="28575">
            <a:solidFill>
              <a:schemeClr val="tx1"/>
            </a:solidFill>
          </a:ln>
        </p:spPr>
        <p:txBody>
          <a:bodyPr wrap="square">
            <a:spAutoFit/>
          </a:bodyPr>
          <a:lstStyle/>
          <a:p>
            <a:r>
              <a:rPr lang="en-GB" b="1" dirty="0"/>
              <a:t>1757</a:t>
            </a:r>
            <a:r>
              <a:rPr lang="en-GB" dirty="0"/>
              <a:t> </a:t>
            </a:r>
            <a:r>
              <a:rPr lang="en-GB" dirty="0" smtClean="0"/>
              <a:t>- </a:t>
            </a:r>
            <a:r>
              <a:rPr lang="en-GB" dirty="0"/>
              <a:t>A</a:t>
            </a:r>
            <a:r>
              <a:rPr lang="en-GB" dirty="0" smtClean="0"/>
              <a:t>n </a:t>
            </a:r>
            <a:r>
              <a:rPr lang="en-GB" dirty="0"/>
              <a:t>Admiral writing from his ship in Torbay declaring that </a:t>
            </a:r>
            <a:r>
              <a:rPr lang="en-GB" dirty="0" smtClean="0"/>
              <a:t>the Plymouth </a:t>
            </a:r>
            <a:r>
              <a:rPr lang="en-GB" dirty="0"/>
              <a:t>beer was so bad that it employs the whole time of the seamen </a:t>
            </a:r>
            <a:r>
              <a:rPr lang="en-GB" dirty="0" smtClean="0"/>
              <a:t>throwing it </a:t>
            </a:r>
            <a:r>
              <a:rPr lang="en-GB" dirty="0"/>
              <a:t>overboard. He praises the Portsmouth beer and begs to be supplied from </a:t>
            </a:r>
            <a:r>
              <a:rPr lang="en-GB" dirty="0" smtClean="0"/>
              <a:t>that port</a:t>
            </a:r>
            <a:r>
              <a:rPr lang="en-GB" dirty="0"/>
              <a:t>.</a:t>
            </a:r>
          </a:p>
        </p:txBody>
      </p:sp>
      <p:sp>
        <p:nvSpPr>
          <p:cNvPr id="6" name="Rectangle 5"/>
          <p:cNvSpPr/>
          <p:nvPr/>
        </p:nvSpPr>
        <p:spPr>
          <a:xfrm>
            <a:off x="251520" y="1196752"/>
            <a:ext cx="7769938" cy="369332"/>
          </a:xfrm>
          <a:prstGeom prst="rect">
            <a:avLst/>
          </a:prstGeom>
          <a:solidFill>
            <a:schemeClr val="bg1"/>
          </a:solidFill>
          <a:ln w="28575">
            <a:solidFill>
              <a:schemeClr val="tx1"/>
            </a:solidFill>
          </a:ln>
        </p:spPr>
        <p:txBody>
          <a:bodyPr wrap="square">
            <a:spAutoFit/>
          </a:bodyPr>
          <a:lstStyle/>
          <a:p>
            <a:r>
              <a:rPr lang="en-GB" b="1" dirty="0"/>
              <a:t>1759</a:t>
            </a:r>
            <a:r>
              <a:rPr lang="en-GB" dirty="0"/>
              <a:t> </a:t>
            </a:r>
            <a:r>
              <a:rPr lang="en-GB" dirty="0" smtClean="0"/>
              <a:t>-. 2,099 </a:t>
            </a:r>
            <a:r>
              <a:rPr lang="en-GB" dirty="0"/>
              <a:t>men employed in Dockyard</a:t>
            </a:r>
            <a:r>
              <a:rPr lang="en-GB" dirty="0" smtClean="0"/>
              <a:t> </a:t>
            </a:r>
            <a:endParaRPr lang="en-GB" dirty="0"/>
          </a:p>
        </p:txBody>
      </p:sp>
      <p:sp>
        <p:nvSpPr>
          <p:cNvPr id="8" name="Rectangle 7"/>
          <p:cNvSpPr/>
          <p:nvPr/>
        </p:nvSpPr>
        <p:spPr>
          <a:xfrm>
            <a:off x="2969127" y="1700808"/>
            <a:ext cx="5995361" cy="2031325"/>
          </a:xfrm>
          <a:prstGeom prst="rect">
            <a:avLst/>
          </a:prstGeom>
          <a:solidFill>
            <a:schemeClr val="bg1"/>
          </a:solidFill>
          <a:ln w="28575">
            <a:solidFill>
              <a:schemeClr val="tx1"/>
            </a:solidFill>
          </a:ln>
        </p:spPr>
        <p:txBody>
          <a:bodyPr wrap="square">
            <a:spAutoFit/>
          </a:bodyPr>
          <a:lstStyle/>
          <a:p>
            <a:r>
              <a:rPr lang="en-GB" b="1" dirty="0"/>
              <a:t>1760 </a:t>
            </a:r>
            <a:r>
              <a:rPr lang="en-GB" dirty="0" smtClean="0"/>
              <a:t>- July </a:t>
            </a:r>
            <a:r>
              <a:rPr lang="en-GB" dirty="0"/>
              <a:t>1760 a fire broke out just after midnight in one of the major </a:t>
            </a:r>
            <a:r>
              <a:rPr lang="en-GB" dirty="0" smtClean="0"/>
              <a:t>storehouses of </a:t>
            </a:r>
            <a:r>
              <a:rPr lang="en-GB" dirty="0"/>
              <a:t>the yard that contained large quantities of pitch, tar, turpentine and </a:t>
            </a:r>
            <a:r>
              <a:rPr lang="en-GB" dirty="0" smtClean="0"/>
              <a:t>other combustible </a:t>
            </a:r>
            <a:r>
              <a:rPr lang="en-GB" dirty="0"/>
              <a:t>materials that soon got out of control and spread </a:t>
            </a:r>
            <a:r>
              <a:rPr lang="en-GB" dirty="0" smtClean="0"/>
              <a:t>to surrounding</a:t>
            </a:r>
            <a:r>
              <a:rPr lang="en-GB" dirty="0"/>
              <a:t> </a:t>
            </a:r>
            <a:r>
              <a:rPr lang="en-GB" dirty="0" smtClean="0"/>
              <a:t>buildings</a:t>
            </a:r>
            <a:r>
              <a:rPr lang="en-GB" dirty="0"/>
              <a:t>. It was generally thought that lightning caused the fire as a </a:t>
            </a:r>
            <a:r>
              <a:rPr lang="en-GB" dirty="0" smtClean="0"/>
              <a:t>great thunderstorm </a:t>
            </a:r>
            <a:r>
              <a:rPr lang="en-GB" dirty="0"/>
              <a:t>was ragging at the time.</a:t>
            </a:r>
          </a:p>
        </p:txBody>
      </p:sp>
      <p:sp>
        <p:nvSpPr>
          <p:cNvPr id="9" name="Rectangle 8"/>
          <p:cNvSpPr/>
          <p:nvPr/>
        </p:nvSpPr>
        <p:spPr>
          <a:xfrm>
            <a:off x="1619672" y="3959738"/>
            <a:ext cx="6606038" cy="1200329"/>
          </a:xfrm>
          <a:prstGeom prst="rect">
            <a:avLst/>
          </a:prstGeom>
          <a:solidFill>
            <a:schemeClr val="bg1"/>
          </a:solidFill>
          <a:ln w="28575">
            <a:solidFill>
              <a:schemeClr val="tx1"/>
            </a:solidFill>
          </a:ln>
        </p:spPr>
        <p:txBody>
          <a:bodyPr wrap="square">
            <a:spAutoFit/>
          </a:bodyPr>
          <a:lstStyle/>
          <a:p>
            <a:r>
              <a:rPr lang="en-GB" b="1" dirty="0" smtClean="0"/>
              <a:t>1770 27th July</a:t>
            </a:r>
            <a:r>
              <a:rPr lang="en-GB" b="1" dirty="0"/>
              <a:t> </a:t>
            </a:r>
            <a:r>
              <a:rPr lang="en-GB" dirty="0" smtClean="0"/>
              <a:t>- A </a:t>
            </a:r>
            <a:r>
              <a:rPr lang="en-GB" dirty="0"/>
              <a:t>Great Dockyard Fire destroys most of the Yard. Had the wind </a:t>
            </a:r>
            <a:r>
              <a:rPr lang="en-GB" dirty="0" smtClean="0"/>
              <a:t>not abated </a:t>
            </a:r>
            <a:r>
              <a:rPr lang="en-GB" dirty="0"/>
              <a:t>and changed direction the Town as well would have been lost. </a:t>
            </a:r>
            <a:r>
              <a:rPr lang="en-GB" dirty="0" smtClean="0"/>
              <a:t>The material </a:t>
            </a:r>
            <a:r>
              <a:rPr lang="en-GB" dirty="0"/>
              <a:t>lost was said to be equivalent to equipping 30 men-of-war.</a:t>
            </a:r>
          </a:p>
        </p:txBody>
      </p:sp>
      <p:sp>
        <p:nvSpPr>
          <p:cNvPr id="10" name="Rectangle 9"/>
          <p:cNvSpPr/>
          <p:nvPr/>
        </p:nvSpPr>
        <p:spPr>
          <a:xfrm>
            <a:off x="919314" y="5445224"/>
            <a:ext cx="7829149" cy="1200329"/>
          </a:xfrm>
          <a:prstGeom prst="rect">
            <a:avLst/>
          </a:prstGeom>
          <a:solidFill>
            <a:schemeClr val="bg1"/>
          </a:solidFill>
          <a:ln w="28575">
            <a:solidFill>
              <a:schemeClr val="tx1"/>
            </a:solidFill>
          </a:ln>
        </p:spPr>
        <p:txBody>
          <a:bodyPr wrap="square">
            <a:spAutoFit/>
          </a:bodyPr>
          <a:lstStyle/>
          <a:p>
            <a:r>
              <a:rPr lang="en-GB" b="1" dirty="0"/>
              <a:t>1776 </a:t>
            </a:r>
            <a:r>
              <a:rPr lang="en-GB" b="1" dirty="0" smtClean="0"/>
              <a:t>December</a:t>
            </a:r>
            <a:r>
              <a:rPr lang="en-GB" b="1" dirty="0"/>
              <a:t>. </a:t>
            </a:r>
            <a:r>
              <a:rPr lang="en-GB" dirty="0" smtClean="0"/>
              <a:t>- </a:t>
            </a:r>
            <a:r>
              <a:rPr lang="en-GB" b="1" dirty="0" smtClean="0"/>
              <a:t>“</a:t>
            </a:r>
            <a:r>
              <a:rPr lang="en-GB" b="1" dirty="0"/>
              <a:t>Jack the Painter</a:t>
            </a:r>
            <a:r>
              <a:rPr lang="en-GB" dirty="0"/>
              <a:t>” (alias James Hill, or </a:t>
            </a:r>
            <a:r>
              <a:rPr lang="en-GB" smtClean="0"/>
              <a:t>John Aitken</a:t>
            </a:r>
            <a:r>
              <a:rPr lang="en-GB" dirty="0"/>
              <a:t>) a sympathiser with the American rebellion, set fire to the </a:t>
            </a:r>
            <a:r>
              <a:rPr lang="en-GB" dirty="0" err="1" smtClean="0"/>
              <a:t>Ropehouse</a:t>
            </a:r>
            <a:r>
              <a:rPr lang="en-GB" dirty="0"/>
              <a:t> </a:t>
            </a:r>
            <a:r>
              <a:rPr lang="en-GB" dirty="0" smtClean="0"/>
              <a:t>which </a:t>
            </a:r>
            <a:r>
              <a:rPr lang="en-GB" dirty="0"/>
              <a:t>was gutted. He was hanged 64ft high from the mast of the “Arethusa</a:t>
            </a:r>
            <a:r>
              <a:rPr lang="en-GB" dirty="0" smtClean="0"/>
              <a:t>”, erected </a:t>
            </a:r>
            <a:r>
              <a:rPr lang="en-GB" dirty="0"/>
              <a:t>inside the Dockyard Gate, on 10th.March 1777.</a:t>
            </a:r>
          </a:p>
        </p:txBody>
      </p:sp>
      <p:sp>
        <p:nvSpPr>
          <p:cNvPr id="11" name="Rectangle 10"/>
          <p:cNvSpPr/>
          <p:nvPr/>
        </p:nvSpPr>
        <p:spPr>
          <a:xfrm>
            <a:off x="8172400" y="116632"/>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172400" y="881936"/>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267744" y="1700808"/>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316416" y="3933056"/>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51520" y="5525075"/>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8316416" y="4585716"/>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267744" y="2369374"/>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267744" y="3018443"/>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loud Callout 18"/>
          <p:cNvSpPr/>
          <p:nvPr/>
        </p:nvSpPr>
        <p:spPr>
          <a:xfrm>
            <a:off x="179513" y="1771993"/>
            <a:ext cx="1963938" cy="2187745"/>
          </a:xfrm>
          <a:prstGeom prst="cloudCallout">
            <a:avLst>
              <a:gd name="adj1" fmla="val 80194"/>
              <a:gd name="adj2" fmla="val 4039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How might these fires affect peoples living standards?</a:t>
            </a:r>
            <a:endParaRPr lang="en-GB" sz="1600" b="1" dirty="0">
              <a:solidFill>
                <a:schemeClr val="tx1"/>
              </a:solidFill>
            </a:endParaRPr>
          </a:p>
        </p:txBody>
      </p:sp>
      <p:sp>
        <p:nvSpPr>
          <p:cNvPr id="21" name="Rectangle 20"/>
          <p:cNvSpPr/>
          <p:nvPr/>
        </p:nvSpPr>
        <p:spPr>
          <a:xfrm>
            <a:off x="919315" y="4098563"/>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3376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3"/>
            <a:ext cx="7920880" cy="2016223"/>
          </a:xfrm>
          <a:solidFill>
            <a:schemeClr val="bg1"/>
          </a:solidFill>
          <a:ln w="28575">
            <a:solidFill>
              <a:schemeClr val="tx1"/>
            </a:solidFill>
          </a:ln>
        </p:spPr>
        <p:txBody>
          <a:bodyPr>
            <a:normAutofit/>
          </a:bodyPr>
          <a:lstStyle/>
          <a:p>
            <a:pPr marL="0" indent="0">
              <a:buNone/>
            </a:pPr>
            <a:r>
              <a:rPr lang="en-GB" sz="1800" b="1" dirty="0"/>
              <a:t>1795</a:t>
            </a:r>
            <a:r>
              <a:rPr lang="en-GB" sz="1800" dirty="0"/>
              <a:t> </a:t>
            </a:r>
            <a:r>
              <a:rPr lang="en-GB" sz="1800" b="1" dirty="0" err="1"/>
              <a:t>Dr.</a:t>
            </a:r>
            <a:r>
              <a:rPr lang="en-GB" sz="1800" b="1" dirty="0"/>
              <a:t> George </a:t>
            </a:r>
            <a:r>
              <a:rPr lang="en-GB" sz="1800" b="1" dirty="0" err="1"/>
              <a:t>Pinckard‟s</a:t>
            </a:r>
            <a:r>
              <a:rPr lang="en-GB" sz="1800" b="1" dirty="0"/>
              <a:t> description of </a:t>
            </a:r>
            <a:r>
              <a:rPr lang="en-GB" sz="1800" b="1" dirty="0" smtClean="0"/>
              <a:t>Portsmouth.</a:t>
            </a:r>
          </a:p>
          <a:p>
            <a:pPr marL="0" indent="0">
              <a:buNone/>
            </a:pPr>
            <a:r>
              <a:rPr lang="en-GB" sz="1800" i="1" dirty="0" smtClean="0"/>
              <a:t>“But </a:t>
            </a:r>
            <a:r>
              <a:rPr lang="en-GB" sz="1800" i="1" dirty="0"/>
              <a:t>here hordes of pollinating females are seen reeling in drunkenness or </a:t>
            </a:r>
            <a:r>
              <a:rPr lang="en-GB" sz="1800" i="1" dirty="0" smtClean="0"/>
              <a:t>plying upon </a:t>
            </a:r>
            <a:r>
              <a:rPr lang="en-GB" sz="1800" i="1" dirty="0"/>
              <a:t>the streets with a broad modesty which puts the great orb of noon to </a:t>
            </a:r>
            <a:r>
              <a:rPr lang="en-GB" sz="1800" i="1" dirty="0" smtClean="0"/>
              <a:t>the blush</a:t>
            </a:r>
            <a:r>
              <a:rPr lang="en-GB" sz="1800" i="1" dirty="0"/>
              <a:t>. These daughters of </a:t>
            </a:r>
            <a:r>
              <a:rPr lang="en-GB" sz="1800" i="1" dirty="0" err="1"/>
              <a:t>Cypria</a:t>
            </a:r>
            <a:r>
              <a:rPr lang="en-GB" sz="1800" i="1" dirty="0"/>
              <a:t> are not only of manner peculiar, but </a:t>
            </a:r>
            <a:r>
              <a:rPr lang="en-GB" sz="1800" i="1" dirty="0" smtClean="0"/>
              <a:t>likewise of </a:t>
            </a:r>
            <a:r>
              <a:rPr lang="en-GB" sz="1800" i="1" dirty="0"/>
              <a:t>such peculiar figure and apparel that it were, perhaps, difficult in any </a:t>
            </a:r>
            <a:r>
              <a:rPr lang="en-GB" sz="1800" i="1" dirty="0" smtClean="0"/>
              <a:t>other part </a:t>
            </a:r>
            <a:r>
              <a:rPr lang="en-GB" sz="1800" i="1" dirty="0"/>
              <a:t>of England to find a correct resemblance to the “</a:t>
            </a:r>
            <a:r>
              <a:rPr lang="en-GB" sz="1800" b="1" i="1" dirty="0"/>
              <a:t>Sweet Poll </a:t>
            </a:r>
            <a:r>
              <a:rPr lang="en-GB" sz="1800" b="1" i="1" dirty="0" smtClean="0"/>
              <a:t>of Portsmouth</a:t>
            </a:r>
            <a:r>
              <a:rPr lang="en-GB" sz="1800" b="1" i="1" dirty="0"/>
              <a:t>”.</a:t>
            </a:r>
            <a:endParaRPr lang="en-GB" sz="1800" dirty="0"/>
          </a:p>
        </p:txBody>
      </p:sp>
      <p:pic>
        <p:nvPicPr>
          <p:cNvPr id="8194"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51520" y="2450003"/>
            <a:ext cx="5256584" cy="372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a:spLocks noChangeArrowheads="1"/>
          </p:cNvSpPr>
          <p:nvPr/>
        </p:nvSpPr>
        <p:spPr bwMode="auto">
          <a:xfrm>
            <a:off x="5724128" y="2672045"/>
            <a:ext cx="3240360" cy="3108543"/>
          </a:xfrm>
          <a:prstGeom prst="rect">
            <a:avLst/>
          </a:prstGeom>
          <a:solidFill>
            <a:schemeClr val="bg1"/>
          </a:solidFill>
          <a:ln w="28575">
            <a:solidFill>
              <a:schemeClr val="tx1"/>
            </a:solidFill>
            <a:miter lim="800000"/>
            <a:headEnd/>
            <a:tailEnd/>
          </a:ln>
          <a:effectLs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charset="0"/>
                <a:cs typeface="Arial" charset="0"/>
              </a:rPr>
              <a:t>Press Gangs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cs typeface="Arial" charset="0"/>
              </a:rPr>
              <a:t>The press gang, a group of 10 - 12 men, led by an officer, would roam the streets looking for likely 'volunteers', merchant seamen were particularly prized as they already had seagoing experience</a:t>
            </a:r>
            <a:r>
              <a:rPr kumimoji="0" lang="en-US" altLang="en-US" sz="1400" b="0" i="0" u="none" strike="noStrike" cap="none" normalizeH="0" dirty="0" smtClean="0">
                <a:ln>
                  <a:noFill/>
                </a:ln>
                <a:solidFill>
                  <a:schemeClr val="tx1"/>
                </a:solidFill>
                <a:effectLst/>
                <a:latin typeface="Arial" charset="0"/>
                <a:cs typeface="Arial" charset="0"/>
              </a:rPr>
              <a:t> </a:t>
            </a:r>
            <a:r>
              <a:rPr kumimoji="0" lang="en-US" altLang="en-US" sz="1400" b="0" i="0" u="none" strike="noStrike" cap="none" normalizeH="0" baseline="0" dirty="0" smtClean="0">
                <a:ln>
                  <a:noFill/>
                </a:ln>
                <a:solidFill>
                  <a:schemeClr val="tx1"/>
                </a:solidFill>
                <a:effectLst/>
                <a:latin typeface="Arial" charset="0"/>
                <a:cs typeface="Arial" charset="0"/>
              </a:rPr>
              <a:t>and needed less training.</a:t>
            </a:r>
            <a:r>
              <a:rPr kumimoji="0" lang="en-US" altLang="en-US" sz="1400" b="0" i="0" u="none" strike="noStrike" cap="none" normalizeH="0" dirty="0" smtClean="0">
                <a:ln>
                  <a:noFill/>
                </a:ln>
                <a:solidFill>
                  <a:schemeClr val="tx1"/>
                </a:solidFill>
                <a:effectLst/>
                <a:latin typeface="Arial" charset="0"/>
                <a:cs typeface="Arial" charset="0"/>
              </a:rPr>
              <a:t> </a:t>
            </a:r>
            <a:r>
              <a:rPr kumimoji="0" lang="en-US" altLang="en-US" sz="1400" b="0" i="0" u="none" strike="noStrike" cap="none" normalizeH="0" baseline="0" dirty="0" smtClean="0">
                <a:ln>
                  <a:noFill/>
                </a:ln>
                <a:solidFill>
                  <a:schemeClr val="tx1"/>
                </a:solidFill>
                <a:effectLst/>
                <a:latin typeface="Arial" charset="0"/>
                <a:cs typeface="Arial" charset="0"/>
              </a:rPr>
              <a:t>Old Portsmouth, seems to have been a </a:t>
            </a:r>
            <a:r>
              <a:rPr kumimoji="0" lang="en-US" altLang="en-US" sz="1400" b="0" i="0" u="none" strike="noStrike" cap="none" normalizeH="0" baseline="0" dirty="0" err="1" smtClean="0">
                <a:ln>
                  <a:noFill/>
                </a:ln>
                <a:solidFill>
                  <a:schemeClr val="tx1"/>
                </a:solidFill>
                <a:effectLst/>
                <a:latin typeface="Arial" charset="0"/>
                <a:cs typeface="Arial" charset="0"/>
              </a:rPr>
              <a:t>favourite</a:t>
            </a:r>
            <a:r>
              <a:rPr kumimoji="0" lang="en-US" altLang="en-US" sz="1400" b="0" i="0" u="none" strike="noStrike" cap="none" normalizeH="0" baseline="0" dirty="0" smtClean="0">
                <a:ln>
                  <a:noFill/>
                </a:ln>
                <a:solidFill>
                  <a:schemeClr val="tx1"/>
                </a:solidFill>
                <a:effectLst/>
                <a:latin typeface="Arial" charset="0"/>
                <a:cs typeface="Arial" charset="0"/>
              </a:rPr>
              <a:t> recruiting area due to the large number of pubs, hostelries and other establishments that existed there. Men would</a:t>
            </a:r>
            <a:r>
              <a:rPr kumimoji="0" lang="en-US" altLang="en-US" sz="1400" b="0" i="0" u="none" strike="noStrike" cap="none" normalizeH="0" dirty="0" smtClean="0">
                <a:ln>
                  <a:noFill/>
                </a:ln>
                <a:solidFill>
                  <a:schemeClr val="tx1"/>
                </a:solidFill>
                <a:effectLst/>
                <a:latin typeface="Arial" charset="0"/>
                <a:cs typeface="Arial" charset="0"/>
              </a:rPr>
              <a:t> leave the pub drunk, get attacked by the press gang and then wake up on board a ship of war.</a:t>
            </a:r>
            <a:r>
              <a:rPr kumimoji="0" lang="en-US" altLang="en-US" sz="1400" b="0" i="0" u="none" strike="noStrike" cap="none" normalizeH="0" baseline="0" dirty="0" smtClean="0">
                <a:ln>
                  <a:noFill/>
                </a:ln>
                <a:solidFill>
                  <a:schemeClr val="tx1"/>
                </a:solidFill>
                <a:effectLst/>
                <a:latin typeface="Arial" charset="0"/>
                <a:cs typeface="Arial" charset="0"/>
              </a:rPr>
              <a:t> </a:t>
            </a:r>
          </a:p>
        </p:txBody>
      </p:sp>
      <p:sp>
        <p:nvSpPr>
          <p:cNvPr id="6" name="Rectangle 5"/>
          <p:cNvSpPr/>
          <p:nvPr/>
        </p:nvSpPr>
        <p:spPr>
          <a:xfrm>
            <a:off x="8316416" y="188640"/>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316416" y="1002219"/>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084168" y="5900376"/>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0513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32557"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686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4"/>
            <a:ext cx="8229600" cy="706090"/>
          </a:xfrm>
        </p:spPr>
        <p:txBody>
          <a:bodyPr>
            <a:normAutofit fontScale="90000"/>
          </a:bodyPr>
          <a:lstStyle/>
          <a:p>
            <a:r>
              <a:rPr lang="en-GB" b="1" dirty="0" smtClean="0"/>
              <a:t>Growth of the town</a:t>
            </a:r>
            <a:endParaRPr lang="en-GB" b="1" dirty="0"/>
          </a:p>
        </p:txBody>
      </p:sp>
      <p:sp>
        <p:nvSpPr>
          <p:cNvPr id="4" name="Rectangle 3"/>
          <p:cNvSpPr/>
          <p:nvPr/>
        </p:nvSpPr>
        <p:spPr>
          <a:xfrm>
            <a:off x="251520" y="620688"/>
            <a:ext cx="5040560" cy="5909310"/>
          </a:xfrm>
          <a:prstGeom prst="rect">
            <a:avLst/>
          </a:prstGeom>
          <a:solidFill>
            <a:schemeClr val="bg1"/>
          </a:solidFill>
          <a:ln w="28575">
            <a:solidFill>
              <a:schemeClr val="tx1"/>
            </a:solidFill>
          </a:ln>
        </p:spPr>
        <p:txBody>
          <a:bodyPr wrap="square">
            <a:spAutoFit/>
          </a:bodyPr>
          <a:lstStyle/>
          <a:p>
            <a:r>
              <a:rPr lang="en-GB" dirty="0" smtClean="0"/>
              <a:t>The new suburb or </a:t>
            </a:r>
            <a:r>
              <a:rPr lang="en-GB" dirty="0" err="1" smtClean="0"/>
              <a:t>Portsea</a:t>
            </a:r>
            <a:r>
              <a:rPr lang="en-GB" dirty="0" smtClean="0"/>
              <a:t> </a:t>
            </a:r>
            <a:r>
              <a:rPr lang="en-GB" dirty="0"/>
              <a:t>soon outgrew the original town, which became known as Old Portsmouth. In 1801 </a:t>
            </a:r>
            <a:r>
              <a:rPr lang="en-GB" dirty="0" err="1"/>
              <a:t>Portsea</a:t>
            </a:r>
            <a:r>
              <a:rPr lang="en-GB" dirty="0"/>
              <a:t> had a population of about 24,000 while Old Portsmouth had less than 8,000. </a:t>
            </a:r>
            <a:endParaRPr lang="en-GB" dirty="0" smtClean="0"/>
          </a:p>
          <a:p>
            <a:endParaRPr lang="en-GB" dirty="0"/>
          </a:p>
          <a:p>
            <a:r>
              <a:rPr lang="en-GB" dirty="0"/>
              <a:t>In 1764 a body of men called the Improvement Commissioners was set up in </a:t>
            </a:r>
            <a:r>
              <a:rPr lang="en-GB" dirty="0" err="1"/>
              <a:t>Portsea</a:t>
            </a:r>
            <a:r>
              <a:rPr lang="en-GB" dirty="0"/>
              <a:t>. They had power to pave and clean the streets. They also appointed a man called a scavenger who collected rubbish, with a cart, once a week. In 1768 a similar body was set up in Old Portsmouth. In 1776 they were given power to light the streets with oil lamps and from 1783 they appointed night watchmen to patrol the streets</a:t>
            </a:r>
            <a:r>
              <a:rPr lang="en-GB" dirty="0" smtClean="0"/>
              <a:t>.</a:t>
            </a:r>
          </a:p>
          <a:p>
            <a:endParaRPr lang="en-GB" dirty="0"/>
          </a:p>
          <a:p>
            <a:r>
              <a:rPr lang="en-GB" dirty="0"/>
              <a:t>In 1733 a rich man left land in his will. The land was to be rented and the money used to provide a free school. Portsmouth Grammar School opened in Penny Street in 1750. Despite its founder's intention it later became a fee paying school.</a:t>
            </a:r>
          </a:p>
        </p:txBody>
      </p: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100413" y="4797152"/>
            <a:ext cx="2888077" cy="1732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Dan\AppData\Local\Temp\20141108_104613_resized.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3002" t="11955" r="3818" b="25287"/>
          <a:stretch/>
        </p:blipFill>
        <p:spPr bwMode="auto">
          <a:xfrm>
            <a:off x="6100413" y="620689"/>
            <a:ext cx="2784289" cy="33338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46593" y="4067780"/>
            <a:ext cx="1728192" cy="369332"/>
          </a:xfrm>
          <a:prstGeom prst="rect">
            <a:avLst/>
          </a:prstGeom>
          <a:solidFill>
            <a:schemeClr val="bg1"/>
          </a:solidFill>
        </p:spPr>
        <p:txBody>
          <a:bodyPr wrap="square" rtlCol="0">
            <a:spAutoFit/>
          </a:bodyPr>
          <a:lstStyle/>
          <a:p>
            <a:r>
              <a:rPr lang="en-GB" dirty="0" smtClean="0"/>
              <a:t>Old Portsmouth</a:t>
            </a:r>
            <a:endParaRPr lang="en-GB" dirty="0"/>
          </a:p>
        </p:txBody>
      </p:sp>
      <p:sp>
        <p:nvSpPr>
          <p:cNvPr id="8" name="TextBox 7"/>
          <p:cNvSpPr txBox="1"/>
          <p:nvPr/>
        </p:nvSpPr>
        <p:spPr>
          <a:xfrm>
            <a:off x="7020272" y="1484784"/>
            <a:ext cx="890417" cy="369332"/>
          </a:xfrm>
          <a:prstGeom prst="rect">
            <a:avLst/>
          </a:prstGeom>
          <a:solidFill>
            <a:schemeClr val="bg1"/>
          </a:solidFill>
        </p:spPr>
        <p:txBody>
          <a:bodyPr wrap="square" rtlCol="0">
            <a:spAutoFit/>
          </a:bodyPr>
          <a:lstStyle/>
          <a:p>
            <a:r>
              <a:rPr lang="en-GB" dirty="0" err="1" smtClean="0"/>
              <a:t>Portsea</a:t>
            </a:r>
            <a:endParaRPr lang="en-GB" dirty="0"/>
          </a:p>
        </p:txBody>
      </p:sp>
      <p:cxnSp>
        <p:nvCxnSpPr>
          <p:cNvPr id="7" name="Straight Arrow Connector 6"/>
          <p:cNvCxnSpPr/>
          <p:nvPr/>
        </p:nvCxnSpPr>
        <p:spPr>
          <a:xfrm flipH="1" flipV="1">
            <a:off x="6516216" y="3356992"/>
            <a:ext cx="792088" cy="7107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8" idx="1"/>
          </p:cNvCxnSpPr>
          <p:nvPr/>
        </p:nvCxnSpPr>
        <p:spPr>
          <a:xfrm flipH="1">
            <a:off x="6372200" y="1669450"/>
            <a:ext cx="648072" cy="112915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7910689" y="620688"/>
            <a:ext cx="974014" cy="461665"/>
          </a:xfrm>
          <a:prstGeom prst="rect">
            <a:avLst/>
          </a:prstGeom>
          <a:solidFill>
            <a:schemeClr val="bg1"/>
          </a:solidFill>
        </p:spPr>
        <p:txBody>
          <a:bodyPr wrap="square" rtlCol="0">
            <a:spAutoFit/>
          </a:bodyPr>
          <a:lstStyle/>
          <a:p>
            <a:pPr algn="ctr"/>
            <a:r>
              <a:rPr lang="en-GB" sz="2400" b="1" dirty="0" smtClean="0"/>
              <a:t>1773</a:t>
            </a:r>
            <a:endParaRPr lang="en-GB" sz="2400" b="1" dirty="0"/>
          </a:p>
        </p:txBody>
      </p:sp>
      <p:sp>
        <p:nvSpPr>
          <p:cNvPr id="12" name="Rectangle 11"/>
          <p:cNvSpPr/>
          <p:nvPr/>
        </p:nvSpPr>
        <p:spPr>
          <a:xfrm>
            <a:off x="5364088" y="634206"/>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364088" y="1399510"/>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364088" y="2370371"/>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364088" y="3095977"/>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5364088" y="3810226"/>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5364088" y="5218454"/>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4626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2779" b="2863"/>
          <a:stretch/>
        </p:blipFill>
        <p:spPr bwMode="auto">
          <a:xfrm>
            <a:off x="23754" y="32131"/>
            <a:ext cx="9036496" cy="507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91680" y="5301208"/>
            <a:ext cx="5760640" cy="646331"/>
          </a:xfrm>
          <a:prstGeom prst="rect">
            <a:avLst/>
          </a:prstGeom>
          <a:noFill/>
        </p:spPr>
        <p:txBody>
          <a:bodyPr wrap="square" rtlCol="0">
            <a:spAutoFit/>
          </a:bodyPr>
          <a:lstStyle/>
          <a:p>
            <a:pPr algn="ctr"/>
            <a:r>
              <a:rPr lang="en-GB" sz="3600" b="1" dirty="0" smtClean="0"/>
              <a:t>A view of Portsmouth 1765</a:t>
            </a:r>
            <a:endParaRPr lang="en-GB" sz="3600" b="1" dirty="0"/>
          </a:p>
        </p:txBody>
      </p:sp>
    </p:spTree>
    <p:extLst>
      <p:ext uri="{BB962C8B-B14F-4D97-AF65-F5344CB8AC3E}">
        <p14:creationId xmlns:p14="http://schemas.microsoft.com/office/powerpoint/2010/main" val="4005094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75275"/>
            <a:ext cx="5472608" cy="4524315"/>
          </a:xfrm>
          <a:prstGeom prst="rect">
            <a:avLst/>
          </a:prstGeom>
          <a:solidFill>
            <a:schemeClr val="bg1"/>
          </a:solidFill>
          <a:ln w="28575">
            <a:solidFill>
              <a:schemeClr val="tx1"/>
            </a:solidFill>
          </a:ln>
        </p:spPr>
        <p:txBody>
          <a:bodyPr wrap="square">
            <a:spAutoFit/>
          </a:bodyPr>
          <a:lstStyle/>
          <a:p>
            <a:r>
              <a:rPr lang="en-GB" sz="1600" b="1" dirty="0" smtClean="0"/>
              <a:t>1449 Excommunication </a:t>
            </a:r>
            <a:r>
              <a:rPr lang="en-GB" sz="1600" dirty="0" smtClean="0"/>
              <a:t>-  The </a:t>
            </a:r>
            <a:r>
              <a:rPr lang="en-GB" sz="1600" dirty="0"/>
              <a:t>Bishop of Chichester, Adam </a:t>
            </a:r>
            <a:r>
              <a:rPr lang="en-GB" sz="1600" dirty="0" err="1"/>
              <a:t>Moleyns</a:t>
            </a:r>
            <a:r>
              <a:rPr lang="en-GB" sz="1600" dirty="0"/>
              <a:t>, was murdered outside of the church, whilst on the business of Henry VI. The bishop had been sent to the church, with instructions to pay the soldiers and sailors based at the garrison. There was disagreement as to the correct amount that should be paid and as a result the Bishop was murdered. </a:t>
            </a:r>
            <a:endParaRPr lang="en-GB" sz="1600" dirty="0" smtClean="0"/>
          </a:p>
          <a:p>
            <a:endParaRPr lang="en-GB" sz="1600" dirty="0"/>
          </a:p>
          <a:p>
            <a:r>
              <a:rPr lang="en-GB" sz="1600" dirty="0"/>
              <a:t>(English Chronicles written in 1495) </a:t>
            </a:r>
            <a:r>
              <a:rPr lang="en-GB" sz="1600" i="1" dirty="0" smtClean="0"/>
              <a:t>“They </a:t>
            </a:r>
            <a:r>
              <a:rPr lang="en-GB" sz="1600" i="1" dirty="0"/>
              <a:t>took him out of the </a:t>
            </a:r>
            <a:r>
              <a:rPr lang="en-GB" sz="1600" i="1" dirty="0" err="1"/>
              <a:t>Domus</a:t>
            </a:r>
            <a:r>
              <a:rPr lang="en-GB" sz="1600" i="1" dirty="0"/>
              <a:t> Die, (</a:t>
            </a:r>
            <a:r>
              <a:rPr lang="en-GB" sz="1600" dirty="0"/>
              <a:t>Garrison Chapel) on to what is now the Parade Ground</a:t>
            </a:r>
            <a:r>
              <a:rPr lang="en-GB" sz="1600" i="1" dirty="0"/>
              <a:t>, and there they stoned him to death”.</a:t>
            </a:r>
            <a:endParaRPr lang="en-GB" sz="1600" dirty="0"/>
          </a:p>
          <a:p>
            <a:r>
              <a:rPr lang="en-GB" sz="1600" dirty="0"/>
              <a:t/>
            </a:r>
            <a:br>
              <a:rPr lang="en-GB" sz="1600" dirty="0"/>
            </a:br>
            <a:r>
              <a:rPr lang="en-GB" sz="1600" dirty="0"/>
              <a:t/>
            </a:r>
            <a:br>
              <a:rPr lang="en-GB" sz="1600" dirty="0"/>
            </a:br>
            <a:r>
              <a:rPr lang="en-GB" sz="1600" dirty="0"/>
              <a:t>As punishment for this the town of Portsmouth was excommunicated by the Catholic Church, meaning that no religious services could take place in the town. </a:t>
            </a:r>
            <a:r>
              <a:rPr lang="en-GB" sz="1600" dirty="0" smtClean="0"/>
              <a:t> Many people believed that their bad luck was due to the excommunication. This </a:t>
            </a:r>
            <a:r>
              <a:rPr lang="en-GB" sz="1600" dirty="0"/>
              <a:t>excommunication lasted for 50 years until the citizens built a new chapel as reparation. </a:t>
            </a:r>
            <a:endParaRPr lang="en-GB" sz="16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9279" y="192880"/>
            <a:ext cx="2283201" cy="2335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868144" y="2699628"/>
            <a:ext cx="3131840" cy="4062651"/>
          </a:xfrm>
          <a:prstGeom prst="rect">
            <a:avLst/>
          </a:prstGeom>
          <a:solidFill>
            <a:schemeClr val="bg1"/>
          </a:solidFill>
          <a:ln w="28575">
            <a:solidFill>
              <a:schemeClr val="tx1"/>
            </a:solidFill>
          </a:ln>
        </p:spPr>
        <p:txBody>
          <a:bodyPr wrap="square" rtlCol="0">
            <a:spAutoFit/>
          </a:bodyPr>
          <a:lstStyle/>
          <a:p>
            <a:pPr algn="ctr"/>
            <a:r>
              <a:rPr lang="en-GB" b="1" dirty="0" smtClean="0"/>
              <a:t>Impact of excommunication</a:t>
            </a:r>
          </a:p>
          <a:p>
            <a:r>
              <a:rPr lang="en-GB" sz="1600" dirty="0" smtClean="0"/>
              <a:t>Chronicles from the time says that Portsmouth suffered badly as the soil became infertile and there were numerous poor harvests and building were ravaged by fire. It was also said that ‘merchants, on account of the said crime and by reason of the infamy of such inhabitants, have been unwilling to call at the port there with their ships’.</a:t>
            </a:r>
          </a:p>
          <a:p>
            <a:r>
              <a:rPr lang="en-GB" sz="1600" dirty="0" smtClean="0"/>
              <a:t> </a:t>
            </a:r>
          </a:p>
          <a:p>
            <a:r>
              <a:rPr lang="en-GB" sz="1600" dirty="0" smtClean="0"/>
              <a:t>However, </a:t>
            </a:r>
            <a:r>
              <a:rPr lang="en-GB" sz="1600" dirty="0"/>
              <a:t> </a:t>
            </a:r>
            <a:r>
              <a:rPr lang="en-GB" sz="1600" dirty="0" smtClean="0"/>
              <a:t>this didn’t deter Henry VII developing Portsmouth into a naval base in the 1490s.</a:t>
            </a:r>
            <a:endParaRPr lang="en-GB" sz="1600" dirty="0"/>
          </a:p>
        </p:txBody>
      </p:sp>
      <p:sp>
        <p:nvSpPr>
          <p:cNvPr id="5" name="Rectangle 4"/>
          <p:cNvSpPr/>
          <p:nvPr/>
        </p:nvSpPr>
        <p:spPr>
          <a:xfrm>
            <a:off x="5824660" y="192880"/>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812707" y="831750"/>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117581" y="4797152"/>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123763" y="5445224"/>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123763" y="6093296"/>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loud Callout 9"/>
          <p:cNvSpPr/>
          <p:nvPr/>
        </p:nvSpPr>
        <p:spPr>
          <a:xfrm>
            <a:off x="2123728" y="4797152"/>
            <a:ext cx="2169991" cy="1965127"/>
          </a:xfrm>
          <a:prstGeom prst="cloudCallout">
            <a:avLst>
              <a:gd name="adj1" fmla="val 82923"/>
              <a:gd name="adj2" fmla="val -3336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Why might the chronicles be exaggerating the impact?</a:t>
            </a:r>
            <a:endParaRPr lang="en-GB" sz="1600" b="1" dirty="0">
              <a:solidFill>
                <a:schemeClr val="tx1"/>
              </a:solidFill>
            </a:endParaRPr>
          </a:p>
        </p:txBody>
      </p:sp>
    </p:spTree>
    <p:extLst>
      <p:ext uri="{BB962C8B-B14F-4D97-AF65-F5344CB8AC3E}">
        <p14:creationId xmlns:p14="http://schemas.microsoft.com/office/powerpoint/2010/main" val="2295493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4032448" cy="540930"/>
          </a:xfrm>
          <a:ln w="57150">
            <a:solidFill>
              <a:schemeClr val="tx1"/>
            </a:solidFill>
          </a:ln>
        </p:spPr>
        <p:txBody>
          <a:bodyPr>
            <a:normAutofit fontScale="90000"/>
          </a:bodyPr>
          <a:lstStyle/>
          <a:p>
            <a:r>
              <a:rPr lang="en-GB" b="1" dirty="0" smtClean="0"/>
              <a:t>Tudor Portsmouth</a:t>
            </a:r>
            <a:endParaRPr lang="en-GB" b="1" dirty="0"/>
          </a:p>
        </p:txBody>
      </p:sp>
      <p:sp>
        <p:nvSpPr>
          <p:cNvPr id="4" name="Rectangle 3"/>
          <p:cNvSpPr/>
          <p:nvPr/>
        </p:nvSpPr>
        <p:spPr>
          <a:xfrm>
            <a:off x="1979712" y="749022"/>
            <a:ext cx="4752528" cy="1815882"/>
          </a:xfrm>
          <a:prstGeom prst="rect">
            <a:avLst/>
          </a:prstGeom>
          <a:solidFill>
            <a:schemeClr val="bg1"/>
          </a:solidFill>
          <a:ln w="38100">
            <a:solidFill>
              <a:schemeClr val="tx1"/>
            </a:solidFill>
          </a:ln>
        </p:spPr>
        <p:txBody>
          <a:bodyPr wrap="square">
            <a:spAutoFit/>
          </a:bodyPr>
          <a:lstStyle/>
          <a:p>
            <a:r>
              <a:rPr lang="en-GB" sz="1600" dirty="0"/>
              <a:t>The Square Tower </a:t>
            </a:r>
            <a:r>
              <a:rPr lang="en-GB" sz="1600" dirty="0" smtClean="0"/>
              <a:t>is </a:t>
            </a:r>
            <a:r>
              <a:rPr lang="en-GB" sz="1600" dirty="0"/>
              <a:t>among the earliest stone fortifications built in what is now known as Old Portsmouth. </a:t>
            </a:r>
            <a:r>
              <a:rPr lang="en-GB" sz="1600" dirty="0" smtClean="0"/>
              <a:t>The </a:t>
            </a:r>
            <a:r>
              <a:rPr lang="en-GB" sz="1600" dirty="0"/>
              <a:t>tower was built in 1494 during the reign of Henry VII and was the residence of the military </a:t>
            </a:r>
            <a:r>
              <a:rPr lang="en-GB" sz="1600" dirty="0" smtClean="0"/>
              <a:t>governor. Towards </a:t>
            </a:r>
            <a:r>
              <a:rPr lang="en-GB" sz="1600" dirty="0"/>
              <a:t>the end of the 16th or early 17th century the tower was adopted for use as a </a:t>
            </a:r>
            <a:r>
              <a:rPr lang="en-GB" sz="1600" dirty="0" smtClean="0"/>
              <a:t>magazine (a place to store gunpowder and ammunition).</a:t>
            </a:r>
            <a:endParaRPr lang="en-GB" sz="1600" dirty="0"/>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7536" t="14414" r="8581"/>
          <a:stretch/>
        </p:blipFill>
        <p:spPr bwMode="auto">
          <a:xfrm>
            <a:off x="107504" y="884687"/>
            <a:ext cx="1810326" cy="1221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t="5733" b="6820"/>
          <a:stretch/>
        </p:blipFill>
        <p:spPr bwMode="auto">
          <a:xfrm>
            <a:off x="548258" y="2768728"/>
            <a:ext cx="2666949" cy="1831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47864" y="2768729"/>
            <a:ext cx="5688632" cy="3693319"/>
          </a:xfrm>
          <a:prstGeom prst="rect">
            <a:avLst/>
          </a:prstGeom>
          <a:solidFill>
            <a:schemeClr val="bg1"/>
          </a:solidFill>
          <a:ln w="28575">
            <a:solidFill>
              <a:schemeClr val="tx1"/>
            </a:solidFill>
          </a:ln>
        </p:spPr>
        <p:txBody>
          <a:bodyPr wrap="square">
            <a:spAutoFit/>
          </a:bodyPr>
          <a:lstStyle/>
          <a:p>
            <a:r>
              <a:rPr lang="en-GB" dirty="0"/>
              <a:t>Southsea Castle was one in a series of forts constructed for King Henry </a:t>
            </a:r>
            <a:r>
              <a:rPr lang="en-GB" dirty="0" smtClean="0"/>
              <a:t>VIII. The castle </a:t>
            </a:r>
            <a:r>
              <a:rPr lang="en-GB" dirty="0"/>
              <a:t>was built in great haste in 1544, prompted by Henry VIII's fears of a French attack on Portsmouth. </a:t>
            </a:r>
            <a:endParaRPr lang="en-GB" dirty="0" smtClean="0"/>
          </a:p>
          <a:p>
            <a:pPr marL="285750" indent="-285750">
              <a:buFont typeface="Arial" panose="020B0604020202020204" pitchFamily="34" charset="0"/>
              <a:buChar char="•"/>
            </a:pPr>
            <a:r>
              <a:rPr lang="en-GB" dirty="0" smtClean="0"/>
              <a:t>It was the first of its kind to be built in England, incorporating ‘trace </a:t>
            </a:r>
            <a:r>
              <a:rPr lang="en-GB" dirty="0" err="1" smtClean="0"/>
              <a:t>Italienne</a:t>
            </a:r>
            <a:r>
              <a:rPr lang="en-GB" dirty="0" smtClean="0"/>
              <a:t>’ which was a star shaped fortification. This meant it was built with lower, thicker walls to defend against cannon fire and angled bastions that meant there was no blind spots. </a:t>
            </a:r>
          </a:p>
          <a:p>
            <a:pPr marL="285750" indent="-285750">
              <a:buFont typeface="Arial" panose="020B0604020202020204" pitchFamily="34" charset="0"/>
              <a:buChar char="•"/>
            </a:pPr>
            <a:r>
              <a:rPr lang="en-GB" dirty="0" smtClean="0"/>
              <a:t>It </a:t>
            </a:r>
            <a:r>
              <a:rPr lang="en-GB" dirty="0"/>
              <a:t>was not long finished when on 18 July 1545, a French invasion fleet </a:t>
            </a:r>
            <a:r>
              <a:rPr lang="en-GB" dirty="0" smtClean="0"/>
              <a:t>approached </a:t>
            </a:r>
            <a:r>
              <a:rPr lang="en-GB" dirty="0"/>
              <a:t>Portsmouth and landed on the Isle of Wight. Henry VIII was at Southsea Castle when the Mary Rose sank </a:t>
            </a:r>
            <a:r>
              <a:rPr lang="en-GB" dirty="0" smtClean="0"/>
              <a:t>the next </a:t>
            </a:r>
            <a:r>
              <a:rPr lang="en-GB" dirty="0"/>
              <a:t>day.</a:t>
            </a:r>
          </a:p>
        </p:txBody>
      </p:sp>
      <p:sp>
        <p:nvSpPr>
          <p:cNvPr id="9" name="Rectangle 8"/>
          <p:cNvSpPr/>
          <p:nvPr/>
        </p:nvSpPr>
        <p:spPr>
          <a:xfrm>
            <a:off x="4788024" y="101674"/>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639144" y="4779068"/>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616116" y="101674"/>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639144" y="5486041"/>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loud Callout 12"/>
          <p:cNvSpPr/>
          <p:nvPr/>
        </p:nvSpPr>
        <p:spPr>
          <a:xfrm>
            <a:off x="251520" y="4815495"/>
            <a:ext cx="2169991" cy="1800200"/>
          </a:xfrm>
          <a:prstGeom prst="cloudCallout">
            <a:avLst>
              <a:gd name="adj1" fmla="val 84376"/>
              <a:gd name="adj2" fmla="val 454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Why were the French attacking England at this time? THINK - Religion</a:t>
            </a:r>
            <a:endParaRPr lang="en-GB" sz="1400" b="1" dirty="0">
              <a:solidFill>
                <a:schemeClr val="tx1"/>
              </a:solidFill>
            </a:endParaRPr>
          </a:p>
        </p:txBody>
      </p:sp>
      <p:sp>
        <p:nvSpPr>
          <p:cNvPr id="14" name="Cloud Callout 13"/>
          <p:cNvSpPr/>
          <p:nvPr/>
        </p:nvSpPr>
        <p:spPr>
          <a:xfrm>
            <a:off x="6866505" y="103431"/>
            <a:ext cx="2169991" cy="1800200"/>
          </a:xfrm>
          <a:prstGeom prst="cloudCallout">
            <a:avLst>
              <a:gd name="adj1" fmla="val -48578"/>
              <a:gd name="adj2" fmla="val 743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How could war perhaps be a positive for the people of Portsmouth?</a:t>
            </a:r>
            <a:endParaRPr lang="en-GB" sz="1400" b="1" dirty="0">
              <a:solidFill>
                <a:schemeClr val="tx1"/>
              </a:solidFill>
            </a:endParaRPr>
          </a:p>
        </p:txBody>
      </p:sp>
    </p:spTree>
    <p:extLst>
      <p:ext uri="{BB962C8B-B14F-4D97-AF65-F5344CB8AC3E}">
        <p14:creationId xmlns:p14="http://schemas.microsoft.com/office/powerpoint/2010/main" val="3230041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9" t="7570" r="3279" b="13579"/>
          <a:stretch/>
        </p:blipFill>
        <p:spPr bwMode="auto">
          <a:xfrm>
            <a:off x="107504" y="116631"/>
            <a:ext cx="8856984" cy="2476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932" y="2780928"/>
            <a:ext cx="6649524" cy="3847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77462" y="3356992"/>
            <a:ext cx="1728556" cy="2893100"/>
          </a:xfrm>
          <a:prstGeom prst="rect">
            <a:avLst/>
          </a:prstGeom>
          <a:solidFill>
            <a:schemeClr val="bg1"/>
          </a:solidFill>
        </p:spPr>
        <p:txBody>
          <a:bodyPr wrap="square" rtlCol="0">
            <a:spAutoFit/>
          </a:bodyPr>
          <a:lstStyle/>
          <a:p>
            <a:r>
              <a:rPr lang="en-GB" sz="1400" b="1" dirty="0" smtClean="0"/>
              <a:t>Painting of the sinking of the Mary Rose in 1545. It also gives us a glimpse at what Portsmouth may have looked liked at this time. </a:t>
            </a:r>
          </a:p>
          <a:p>
            <a:r>
              <a:rPr lang="en-GB" sz="1400" b="1" dirty="0"/>
              <a:t>T</a:t>
            </a:r>
            <a:r>
              <a:rPr lang="en-GB" sz="1400" b="1" dirty="0" smtClean="0"/>
              <a:t>he </a:t>
            </a:r>
            <a:r>
              <a:rPr lang="en-GB" sz="1400" b="1" dirty="0"/>
              <a:t>population of Tudor Portsmouth continued to grow and it might have reached about 2,500 by 1600</a:t>
            </a:r>
            <a:r>
              <a:rPr lang="en-GB" sz="1400" b="1" dirty="0" smtClean="0"/>
              <a:t>.</a:t>
            </a:r>
            <a:endParaRPr lang="en-GB" sz="1400" b="1" dirty="0"/>
          </a:p>
        </p:txBody>
      </p:sp>
    </p:spTree>
    <p:extLst>
      <p:ext uri="{BB962C8B-B14F-4D97-AF65-F5344CB8AC3E}">
        <p14:creationId xmlns:p14="http://schemas.microsoft.com/office/powerpoint/2010/main" val="2306801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82414" y="116632"/>
            <a:ext cx="2273362" cy="141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27783" y="250606"/>
            <a:ext cx="5759471" cy="1200329"/>
          </a:xfrm>
          <a:prstGeom prst="rect">
            <a:avLst/>
          </a:prstGeom>
          <a:solidFill>
            <a:schemeClr val="bg1"/>
          </a:solidFill>
          <a:ln w="28575">
            <a:solidFill>
              <a:schemeClr val="tx1"/>
            </a:solidFill>
          </a:ln>
        </p:spPr>
        <p:txBody>
          <a:bodyPr wrap="square" rtlCol="0">
            <a:spAutoFit/>
          </a:bodyPr>
          <a:lstStyle/>
          <a:p>
            <a:r>
              <a:rPr lang="en-GB" b="1" dirty="0" smtClean="0"/>
              <a:t>1522</a:t>
            </a:r>
            <a:r>
              <a:rPr lang="en-GB" dirty="0" smtClean="0"/>
              <a:t> - A heavy iron chain was put across the entrance of the harbour by order of the King. These were used when the threat of invasion was high. Original links can be seen at Southsea Castle today.</a:t>
            </a:r>
            <a:endParaRPr lang="en-GB" dirty="0"/>
          </a:p>
        </p:txBody>
      </p:sp>
      <p:sp>
        <p:nvSpPr>
          <p:cNvPr id="5" name="Rectangle 4"/>
          <p:cNvSpPr/>
          <p:nvPr/>
        </p:nvSpPr>
        <p:spPr>
          <a:xfrm>
            <a:off x="250455" y="1700808"/>
            <a:ext cx="4320480" cy="2308324"/>
          </a:xfrm>
          <a:prstGeom prst="rect">
            <a:avLst/>
          </a:prstGeom>
          <a:solidFill>
            <a:schemeClr val="bg1"/>
          </a:solidFill>
          <a:ln w="28575">
            <a:solidFill>
              <a:schemeClr val="tx1"/>
            </a:solidFill>
          </a:ln>
        </p:spPr>
        <p:txBody>
          <a:bodyPr wrap="square">
            <a:spAutoFit/>
          </a:bodyPr>
          <a:lstStyle/>
          <a:p>
            <a:r>
              <a:rPr lang="en-GB" b="1" dirty="0" smtClean="0"/>
              <a:t>1558</a:t>
            </a:r>
            <a:r>
              <a:rPr lang="en-GB" dirty="0" smtClean="0"/>
              <a:t> - Plague </a:t>
            </a:r>
            <a:r>
              <a:rPr lang="en-GB" dirty="0"/>
              <a:t>killed more than half of </a:t>
            </a:r>
            <a:r>
              <a:rPr lang="en-GB" dirty="0" smtClean="0"/>
              <a:t>the population </a:t>
            </a:r>
            <a:r>
              <a:rPr lang="en-GB" dirty="0"/>
              <a:t>of Portsmouth and </a:t>
            </a:r>
            <a:r>
              <a:rPr lang="en-GB" dirty="0" smtClean="0"/>
              <a:t>the surrounding </a:t>
            </a:r>
            <a:r>
              <a:rPr lang="en-GB" dirty="0"/>
              <a:t>area</a:t>
            </a:r>
            <a:r>
              <a:rPr lang="en-GB" dirty="0" smtClean="0"/>
              <a:t>.</a:t>
            </a:r>
          </a:p>
          <a:p>
            <a:r>
              <a:rPr lang="en-GB" b="1" dirty="0" smtClean="0"/>
              <a:t>1560</a:t>
            </a:r>
            <a:r>
              <a:rPr lang="en-GB" dirty="0" smtClean="0"/>
              <a:t> – Plague strikes again killing 250 people in Portsmouth in March and October.</a:t>
            </a:r>
          </a:p>
          <a:p>
            <a:r>
              <a:rPr lang="en-GB" b="1" dirty="0" smtClean="0"/>
              <a:t>1563</a:t>
            </a:r>
            <a:r>
              <a:rPr lang="en-GB" dirty="0" smtClean="0"/>
              <a:t> – Plague strikes Portsmouth for the third time in five years killing 300 people. </a:t>
            </a:r>
            <a:endParaRPr lang="en-GB" dirty="0"/>
          </a:p>
        </p:txBody>
      </p:sp>
      <p:pic>
        <p:nvPicPr>
          <p:cNvPr id="2052"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459261" y="1628630"/>
            <a:ext cx="1846840" cy="105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27420" y="4549676"/>
            <a:ext cx="7972972" cy="2031325"/>
          </a:xfrm>
          <a:prstGeom prst="rect">
            <a:avLst/>
          </a:prstGeom>
          <a:solidFill>
            <a:schemeClr val="bg1"/>
          </a:solidFill>
          <a:ln w="28575">
            <a:solidFill>
              <a:schemeClr val="tx1"/>
            </a:solidFill>
          </a:ln>
        </p:spPr>
        <p:txBody>
          <a:bodyPr wrap="square">
            <a:spAutoFit/>
          </a:bodyPr>
          <a:lstStyle/>
          <a:p>
            <a:r>
              <a:rPr lang="en-GB" b="1" dirty="0" smtClean="0"/>
              <a:t>1585 </a:t>
            </a:r>
            <a:r>
              <a:rPr lang="en-GB" dirty="0" smtClean="0"/>
              <a:t>- 7th </a:t>
            </a:r>
            <a:r>
              <a:rPr lang="en-GB" dirty="0"/>
              <a:t>July. </a:t>
            </a:r>
            <a:r>
              <a:rPr lang="en-GB" dirty="0" err="1"/>
              <a:t>Roanoak</a:t>
            </a:r>
            <a:r>
              <a:rPr lang="en-GB" dirty="0"/>
              <a:t> colony establish in Virginia. This was the first English colony </a:t>
            </a:r>
            <a:r>
              <a:rPr lang="en-GB" dirty="0" smtClean="0"/>
              <a:t>to be </a:t>
            </a:r>
            <a:r>
              <a:rPr lang="en-GB" dirty="0"/>
              <a:t>established in the new world and was commanded by Ralph Lane. </a:t>
            </a:r>
            <a:r>
              <a:rPr lang="en-GB" dirty="0" smtClean="0"/>
              <a:t>Lane returned </a:t>
            </a:r>
            <a:r>
              <a:rPr lang="en-GB" dirty="0"/>
              <a:t>to Portsmouth for further supplies. </a:t>
            </a:r>
            <a:r>
              <a:rPr lang="en-GB" dirty="0" smtClean="0"/>
              <a:t>The following </a:t>
            </a:r>
            <a:r>
              <a:rPr lang="en-GB" dirty="0"/>
              <a:t>year the </a:t>
            </a:r>
            <a:r>
              <a:rPr lang="en-GB" dirty="0" smtClean="0"/>
              <a:t>supply ship </a:t>
            </a:r>
            <a:r>
              <a:rPr lang="en-GB" dirty="0"/>
              <a:t>found the settlement deserted and to this day </a:t>
            </a:r>
            <a:r>
              <a:rPr lang="en-GB" dirty="0" smtClean="0"/>
              <a:t>no trace </a:t>
            </a:r>
            <a:r>
              <a:rPr lang="en-GB" dirty="0"/>
              <a:t>of the colonist have been found, it is known as the lost colony of </a:t>
            </a:r>
            <a:r>
              <a:rPr lang="en-GB" dirty="0" err="1" smtClean="0"/>
              <a:t>Roanoak</a:t>
            </a:r>
            <a:r>
              <a:rPr lang="en-GB" dirty="0" smtClean="0"/>
              <a:t>. When </a:t>
            </a:r>
            <a:r>
              <a:rPr lang="en-GB" dirty="0"/>
              <a:t>Lang returned to Portsmouth his sailors brought back Tobacco </a:t>
            </a:r>
            <a:r>
              <a:rPr lang="en-GB" dirty="0" smtClean="0"/>
              <a:t>and potatoes</a:t>
            </a:r>
            <a:r>
              <a:rPr lang="en-GB" dirty="0"/>
              <a:t>. They are said to have astonished the inhabitants by smoking pipes </a:t>
            </a:r>
            <a:r>
              <a:rPr lang="en-GB" dirty="0" smtClean="0"/>
              <a:t>as they </a:t>
            </a:r>
            <a:r>
              <a:rPr lang="en-GB" dirty="0"/>
              <a:t>walked streets of Portsmouth</a:t>
            </a:r>
            <a:r>
              <a:rPr lang="en-GB" dirty="0" smtClean="0"/>
              <a:t>. </a:t>
            </a:r>
            <a:endParaRPr lang="en-GB" dirty="0"/>
          </a:p>
        </p:txBody>
      </p:sp>
      <p:sp>
        <p:nvSpPr>
          <p:cNvPr id="11" name="Rectangle 10"/>
          <p:cNvSpPr/>
          <p:nvPr/>
        </p:nvSpPr>
        <p:spPr>
          <a:xfrm>
            <a:off x="8460432" y="250606"/>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716016" y="1706939"/>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716016" y="2420718"/>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231606" y="4653135"/>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231606" y="5288051"/>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loud Callout 15"/>
          <p:cNvSpPr/>
          <p:nvPr/>
        </p:nvSpPr>
        <p:spPr>
          <a:xfrm>
            <a:off x="6290441" y="2708920"/>
            <a:ext cx="2169991" cy="1800200"/>
          </a:xfrm>
          <a:prstGeom prst="cloudCallout">
            <a:avLst>
              <a:gd name="adj1" fmla="val -96529"/>
              <a:gd name="adj2" fmla="val 428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How do the people of Portsmouth benefit from the sea?</a:t>
            </a:r>
            <a:endParaRPr lang="en-GB" sz="1400" b="1" dirty="0">
              <a:solidFill>
                <a:schemeClr val="tx1"/>
              </a:solidFill>
            </a:endParaRPr>
          </a:p>
        </p:txBody>
      </p:sp>
      <p:sp>
        <p:nvSpPr>
          <p:cNvPr id="17" name="Rectangle 16"/>
          <p:cNvSpPr/>
          <p:nvPr/>
        </p:nvSpPr>
        <p:spPr>
          <a:xfrm>
            <a:off x="8231606" y="5949280"/>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6900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4680520" cy="792088"/>
          </a:xfrm>
          <a:ln w="57150">
            <a:solidFill>
              <a:schemeClr val="tx1"/>
            </a:solidFill>
          </a:ln>
        </p:spPr>
        <p:txBody>
          <a:bodyPr>
            <a:normAutofit/>
          </a:bodyPr>
          <a:lstStyle/>
          <a:p>
            <a:r>
              <a:rPr lang="en-GB" b="1" dirty="0" smtClean="0"/>
              <a:t>Stuart Portsmouth</a:t>
            </a:r>
            <a:endParaRPr lang="en-GB" b="1" dirty="0"/>
          </a:p>
        </p:txBody>
      </p:sp>
      <p:sp>
        <p:nvSpPr>
          <p:cNvPr id="4" name="Rectangle 3"/>
          <p:cNvSpPr/>
          <p:nvPr/>
        </p:nvSpPr>
        <p:spPr>
          <a:xfrm>
            <a:off x="5076056" y="116632"/>
            <a:ext cx="2232248" cy="923330"/>
          </a:xfrm>
          <a:prstGeom prst="rect">
            <a:avLst/>
          </a:prstGeom>
          <a:solidFill>
            <a:schemeClr val="bg1"/>
          </a:solidFill>
          <a:ln w="28575">
            <a:solidFill>
              <a:schemeClr val="tx1"/>
            </a:solidFill>
          </a:ln>
        </p:spPr>
        <p:txBody>
          <a:bodyPr wrap="square">
            <a:spAutoFit/>
          </a:bodyPr>
          <a:lstStyle/>
          <a:p>
            <a:r>
              <a:rPr lang="en-GB" b="1" dirty="0" smtClean="0"/>
              <a:t>1625</a:t>
            </a:r>
            <a:r>
              <a:rPr lang="en-GB" dirty="0" smtClean="0"/>
              <a:t> - </a:t>
            </a:r>
            <a:r>
              <a:rPr lang="en-GB" dirty="0"/>
              <a:t>Portsmouth again badly affected by </a:t>
            </a:r>
            <a:r>
              <a:rPr lang="en-GB" dirty="0" smtClean="0"/>
              <a:t>plague.</a:t>
            </a:r>
            <a:endParaRPr lang="en-GB" dirty="0"/>
          </a:p>
        </p:txBody>
      </p:sp>
      <p:sp>
        <p:nvSpPr>
          <p:cNvPr id="5" name="Rectangle 4"/>
          <p:cNvSpPr/>
          <p:nvPr/>
        </p:nvSpPr>
        <p:spPr>
          <a:xfrm>
            <a:off x="285535" y="1124744"/>
            <a:ext cx="2846305" cy="1200329"/>
          </a:xfrm>
          <a:prstGeom prst="rect">
            <a:avLst/>
          </a:prstGeom>
          <a:solidFill>
            <a:schemeClr val="bg1"/>
          </a:solidFill>
          <a:ln w="28575">
            <a:solidFill>
              <a:schemeClr val="tx1"/>
            </a:solidFill>
          </a:ln>
        </p:spPr>
        <p:txBody>
          <a:bodyPr wrap="square">
            <a:spAutoFit/>
          </a:bodyPr>
          <a:lstStyle/>
          <a:p>
            <a:r>
              <a:rPr lang="en-GB" b="1" dirty="0" smtClean="0"/>
              <a:t>1626</a:t>
            </a:r>
            <a:r>
              <a:rPr lang="en-GB" dirty="0" smtClean="0"/>
              <a:t> - </a:t>
            </a:r>
            <a:r>
              <a:rPr lang="en-GB" dirty="0"/>
              <a:t>4,000 </a:t>
            </a:r>
            <a:r>
              <a:rPr lang="en-GB" dirty="0" smtClean="0"/>
              <a:t>soldiers based </a:t>
            </a:r>
            <a:r>
              <a:rPr lang="en-GB" dirty="0"/>
              <a:t>at Portsmouth. Seamen on naval ships were 3,935 </a:t>
            </a:r>
            <a:r>
              <a:rPr lang="en-GB" dirty="0" smtClean="0"/>
              <a:t>with 594 </a:t>
            </a:r>
            <a:r>
              <a:rPr lang="en-GB" dirty="0"/>
              <a:t>in other ships</a:t>
            </a:r>
            <a:r>
              <a:rPr lang="en-GB" sz="1400" dirty="0"/>
              <a:t>.</a:t>
            </a:r>
          </a:p>
        </p:txBody>
      </p:sp>
      <p:sp>
        <p:nvSpPr>
          <p:cNvPr id="6" name="Rectangle 5"/>
          <p:cNvSpPr/>
          <p:nvPr/>
        </p:nvSpPr>
        <p:spPr>
          <a:xfrm>
            <a:off x="2123728" y="2699042"/>
            <a:ext cx="6840760" cy="3970318"/>
          </a:xfrm>
          <a:prstGeom prst="rect">
            <a:avLst/>
          </a:prstGeom>
          <a:solidFill>
            <a:schemeClr val="bg1"/>
          </a:solidFill>
          <a:ln w="28575">
            <a:solidFill>
              <a:schemeClr val="tx1"/>
            </a:solidFill>
          </a:ln>
        </p:spPr>
        <p:txBody>
          <a:bodyPr wrap="square">
            <a:spAutoFit/>
          </a:bodyPr>
          <a:lstStyle/>
          <a:p>
            <a:r>
              <a:rPr lang="en-GB" b="1" dirty="0" smtClean="0"/>
              <a:t>1628 - </a:t>
            </a:r>
            <a:r>
              <a:rPr lang="en-GB" dirty="0"/>
              <a:t>T</a:t>
            </a:r>
            <a:r>
              <a:rPr lang="en-GB" dirty="0" smtClean="0"/>
              <a:t>he </a:t>
            </a:r>
            <a:r>
              <a:rPr lang="en-GB" dirty="0"/>
              <a:t>Duke of Buckingham </a:t>
            </a:r>
            <a:r>
              <a:rPr lang="en-GB" dirty="0" smtClean="0"/>
              <a:t>put forward preparations </a:t>
            </a:r>
            <a:r>
              <a:rPr lang="en-GB" dirty="0"/>
              <a:t>for </a:t>
            </a:r>
            <a:r>
              <a:rPr lang="en-GB" dirty="0" smtClean="0"/>
              <a:t>the construction </a:t>
            </a:r>
            <a:r>
              <a:rPr lang="en-GB" dirty="0"/>
              <a:t>of a double dock to be built in the dockyard. Unfortunately </a:t>
            </a:r>
            <a:r>
              <a:rPr lang="en-GB" dirty="0" smtClean="0"/>
              <a:t>for Portsmouth </a:t>
            </a:r>
            <a:r>
              <a:rPr lang="en-GB" dirty="0"/>
              <a:t>the Duke of Buckingham was murdered on </a:t>
            </a:r>
            <a:r>
              <a:rPr lang="en-GB" dirty="0" smtClean="0"/>
              <a:t>23rd </a:t>
            </a:r>
            <a:r>
              <a:rPr lang="en-GB" dirty="0"/>
              <a:t>August 1628 </a:t>
            </a:r>
            <a:r>
              <a:rPr lang="en-GB" dirty="0" smtClean="0"/>
              <a:t>by John Felton, </a:t>
            </a:r>
            <a:r>
              <a:rPr lang="en-GB" dirty="0"/>
              <a:t>a disgruntled soldier who laid in wait and stabbed the Duke to </a:t>
            </a:r>
            <a:r>
              <a:rPr lang="en-GB" dirty="0" smtClean="0"/>
              <a:t>death at </a:t>
            </a:r>
            <a:r>
              <a:rPr lang="en-GB" dirty="0"/>
              <a:t>what is now 11 High </a:t>
            </a:r>
            <a:r>
              <a:rPr lang="en-GB" dirty="0" smtClean="0"/>
              <a:t>Street </a:t>
            </a:r>
            <a:r>
              <a:rPr lang="en-GB" dirty="0"/>
              <a:t>Old Portsmouth. Felton was later executed at </a:t>
            </a:r>
            <a:r>
              <a:rPr lang="en-GB" dirty="0" err="1" smtClean="0"/>
              <a:t>Tyburn</a:t>
            </a:r>
            <a:r>
              <a:rPr lang="en-GB" dirty="0"/>
              <a:t> </a:t>
            </a:r>
            <a:r>
              <a:rPr lang="en-GB" dirty="0" smtClean="0"/>
              <a:t>Tree </a:t>
            </a:r>
            <a:r>
              <a:rPr lang="en-GB" dirty="0"/>
              <a:t>and gibbeted on the beach at Portsmouth near where the present </a:t>
            </a:r>
            <a:r>
              <a:rPr lang="en-GB" dirty="0" smtClean="0"/>
              <a:t>day Clarence </a:t>
            </a:r>
            <a:r>
              <a:rPr lang="en-GB" dirty="0"/>
              <a:t>Pier stands, but with the loss of the </a:t>
            </a:r>
            <a:r>
              <a:rPr lang="en-GB" dirty="0" err="1"/>
              <a:t>Duke‟s</a:t>
            </a:r>
            <a:r>
              <a:rPr lang="en-GB" dirty="0"/>
              <a:t> support so the great </a:t>
            </a:r>
            <a:r>
              <a:rPr lang="en-GB" dirty="0" smtClean="0"/>
              <a:t>plans for </a:t>
            </a:r>
            <a:r>
              <a:rPr lang="en-GB" dirty="0"/>
              <a:t>the dockyard </a:t>
            </a:r>
            <a:r>
              <a:rPr lang="en-GB" dirty="0" smtClean="0"/>
              <a:t>were lost.</a:t>
            </a:r>
          </a:p>
          <a:p>
            <a:endParaRPr lang="en-GB" dirty="0"/>
          </a:p>
          <a:p>
            <a:r>
              <a:rPr lang="en-GB" dirty="0" smtClean="0"/>
              <a:t>Seaman of the fleet in a state of mutiny for lack of clothing, food and pay.</a:t>
            </a:r>
          </a:p>
          <a:p>
            <a:endParaRPr lang="en-GB" dirty="0"/>
          </a:p>
          <a:p>
            <a:r>
              <a:rPr lang="en-GB" dirty="0" smtClean="0"/>
              <a:t>Southsea Castle is badly damaged by fire.</a:t>
            </a:r>
            <a:endParaRPr lang="en-GB" dirty="0"/>
          </a:p>
        </p:txBody>
      </p:sp>
      <p:pic>
        <p:nvPicPr>
          <p:cNvPr id="5122"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16179" y="4410671"/>
            <a:ext cx="1748955" cy="2330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860032" y="1101293"/>
            <a:ext cx="1728192" cy="99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132623" y="3738523"/>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28424" y="3738523"/>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02624" y="3107796"/>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851920" y="1124744"/>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851920" y="1770500"/>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193251" y="1124743"/>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193251" y="1770500"/>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380312" y="260647"/>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loud Callout 17"/>
          <p:cNvSpPr/>
          <p:nvPr/>
        </p:nvSpPr>
        <p:spPr>
          <a:xfrm>
            <a:off x="6588225" y="980728"/>
            <a:ext cx="2448272" cy="1656184"/>
          </a:xfrm>
          <a:prstGeom prst="cloudCallout">
            <a:avLst>
              <a:gd name="adj1" fmla="val -87085"/>
              <a:gd name="adj2" fmla="val 361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Is having more sailors and soldiers living in the area a positive for Portsmouth?</a:t>
            </a:r>
            <a:endParaRPr lang="en-GB" sz="1400" b="1" dirty="0">
              <a:solidFill>
                <a:schemeClr val="tx1"/>
              </a:solidFill>
            </a:endParaRPr>
          </a:p>
        </p:txBody>
      </p:sp>
    </p:spTree>
    <p:extLst>
      <p:ext uri="{BB962C8B-B14F-4D97-AF65-F5344CB8AC3E}">
        <p14:creationId xmlns:p14="http://schemas.microsoft.com/office/powerpoint/2010/main" val="2217269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54526"/>
            <a:ext cx="6120679" cy="3139321"/>
          </a:xfrm>
          <a:prstGeom prst="rect">
            <a:avLst/>
          </a:prstGeom>
          <a:solidFill>
            <a:schemeClr val="bg1"/>
          </a:solidFill>
          <a:ln w="28575">
            <a:solidFill>
              <a:schemeClr val="tx1"/>
            </a:solidFill>
          </a:ln>
        </p:spPr>
        <p:txBody>
          <a:bodyPr wrap="square" rtlCol="0">
            <a:spAutoFit/>
          </a:bodyPr>
          <a:lstStyle/>
          <a:p>
            <a:r>
              <a:rPr lang="en-GB" b="1" dirty="0" smtClean="0"/>
              <a:t>English Civil War (1642-1651) - 1642</a:t>
            </a:r>
            <a:r>
              <a:rPr lang="en-GB" dirty="0" smtClean="0"/>
              <a:t> – Colonel Goering declared Portsmouth was to fight for the King and not Parliament in the </a:t>
            </a:r>
            <a:r>
              <a:rPr lang="en-GB" dirty="0"/>
              <a:t>English Civil War. Parliamentary forces captured Southsea Castle, </a:t>
            </a:r>
            <a:r>
              <a:rPr lang="en-GB" dirty="0" smtClean="0"/>
              <a:t>bombarded Portsmouth </a:t>
            </a:r>
            <a:r>
              <a:rPr lang="en-GB" dirty="0"/>
              <a:t>from Gosport and forced the town to surrender</a:t>
            </a:r>
            <a:r>
              <a:rPr lang="en-GB" dirty="0" smtClean="0"/>
              <a:t>.</a:t>
            </a:r>
          </a:p>
          <a:p>
            <a:r>
              <a:rPr lang="en-GB" dirty="0"/>
              <a:t>Following the end of the civil war in 1646 Portsmouth prospered. In 1650 a ship called the Portsmouth was launched in the Dockyard. It was the first ship to be built in the town for over 100 years. Between 1650 and 1660 12 ships were built in Portsmouth and the town was very busy. Its population had probably grown to over 3,000</a:t>
            </a:r>
            <a:r>
              <a:rPr lang="en-GB" dirty="0" smtClean="0"/>
              <a:t>.</a:t>
            </a:r>
            <a:endParaRPr lang="en-GB" dirty="0"/>
          </a:p>
        </p:txBody>
      </p:sp>
      <p:pic>
        <p:nvPicPr>
          <p:cNvPr id="5" name="Picture 4"/>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380312" y="254526"/>
            <a:ext cx="1512168" cy="202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943708" y="3849727"/>
            <a:ext cx="6192688" cy="2308324"/>
          </a:xfrm>
          <a:prstGeom prst="rect">
            <a:avLst/>
          </a:prstGeom>
          <a:solidFill>
            <a:schemeClr val="bg1"/>
          </a:solidFill>
          <a:ln w="28575">
            <a:solidFill>
              <a:schemeClr val="tx1"/>
            </a:solidFill>
          </a:ln>
        </p:spPr>
        <p:txBody>
          <a:bodyPr wrap="square">
            <a:spAutoFit/>
          </a:bodyPr>
          <a:lstStyle/>
          <a:p>
            <a:r>
              <a:rPr lang="en-GB" b="1" dirty="0" smtClean="0"/>
              <a:t>Wars against the Dutch - 1653 - </a:t>
            </a:r>
            <a:r>
              <a:rPr lang="en-GB" dirty="0" smtClean="0"/>
              <a:t>Admiral </a:t>
            </a:r>
            <a:r>
              <a:rPr lang="en-GB" dirty="0"/>
              <a:t>Blake won a sea battle </a:t>
            </a:r>
            <a:r>
              <a:rPr lang="en-GB" dirty="0" smtClean="0"/>
              <a:t>against the </a:t>
            </a:r>
            <a:r>
              <a:rPr lang="en-GB" dirty="0"/>
              <a:t>Dutch off the Isle of Wight. </a:t>
            </a:r>
            <a:r>
              <a:rPr lang="en-GB" dirty="0" smtClean="0"/>
              <a:t>11 warships</a:t>
            </a:r>
            <a:r>
              <a:rPr lang="en-GB" dirty="0"/>
              <a:t>, 30 merchant ships and 1,000 Dutch </a:t>
            </a:r>
            <a:r>
              <a:rPr lang="en-GB" dirty="0" smtClean="0"/>
              <a:t>prisoners were </a:t>
            </a:r>
            <a:r>
              <a:rPr lang="en-GB" dirty="0"/>
              <a:t>captured</a:t>
            </a:r>
            <a:r>
              <a:rPr lang="en-GB" dirty="0" smtClean="0"/>
              <a:t>. Naval </a:t>
            </a:r>
            <a:r>
              <a:rPr lang="en-GB" dirty="0"/>
              <a:t>expenditure </a:t>
            </a:r>
            <a:r>
              <a:rPr lang="en-GB" dirty="0" smtClean="0"/>
              <a:t>at Portsmouth </a:t>
            </a:r>
            <a:r>
              <a:rPr lang="en-GB" dirty="0"/>
              <a:t>increased from £6,860 in 1625 </a:t>
            </a:r>
            <a:r>
              <a:rPr lang="en-GB" dirty="0" smtClean="0"/>
              <a:t>to £13,700 </a:t>
            </a:r>
            <a:r>
              <a:rPr lang="en-GB" dirty="0"/>
              <a:t>in 1653</a:t>
            </a:r>
            <a:r>
              <a:rPr lang="en-GB" dirty="0" smtClean="0"/>
              <a:t>.</a:t>
            </a:r>
          </a:p>
          <a:p>
            <a:r>
              <a:rPr lang="en-GB" dirty="0" smtClean="0"/>
              <a:t>The warship “Sussex” blew up in the harbour.</a:t>
            </a:r>
          </a:p>
          <a:p>
            <a:endParaRPr lang="en-GB" dirty="0" smtClean="0"/>
          </a:p>
          <a:p>
            <a:r>
              <a:rPr lang="en-GB" b="1" dirty="0" smtClean="0"/>
              <a:t>1654</a:t>
            </a:r>
            <a:r>
              <a:rPr lang="en-GB" dirty="0" smtClean="0"/>
              <a:t> - </a:t>
            </a:r>
            <a:r>
              <a:rPr lang="en-GB" dirty="0"/>
              <a:t>Mutiny in fleet because of bad food and conditions.</a:t>
            </a:r>
          </a:p>
        </p:txBody>
      </p:sp>
      <p:sp>
        <p:nvSpPr>
          <p:cNvPr id="7" name="Rectangle 6"/>
          <p:cNvSpPr/>
          <p:nvPr/>
        </p:nvSpPr>
        <p:spPr>
          <a:xfrm>
            <a:off x="6502976" y="1729845"/>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502976" y="269129"/>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502976" y="992185"/>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502976" y="2433850"/>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71600" y="5157192"/>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971600" y="3696476"/>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71600" y="4419532"/>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64263" y="5880765"/>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2420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145" y="1772816"/>
            <a:ext cx="4172839" cy="1200329"/>
          </a:xfrm>
          <a:prstGeom prst="rect">
            <a:avLst/>
          </a:prstGeom>
          <a:solidFill>
            <a:schemeClr val="bg1"/>
          </a:solidFill>
          <a:ln w="28575">
            <a:solidFill>
              <a:schemeClr val="tx1"/>
            </a:solidFill>
          </a:ln>
        </p:spPr>
        <p:txBody>
          <a:bodyPr wrap="square" rtlCol="0">
            <a:spAutoFit/>
          </a:bodyPr>
          <a:lstStyle/>
          <a:p>
            <a:r>
              <a:rPr lang="en-GB" sz="2400" b="1" dirty="0" smtClean="0"/>
              <a:t>Samuel Pepys - 1661</a:t>
            </a:r>
            <a:r>
              <a:rPr lang="en-GB" sz="2400" dirty="0" smtClean="0"/>
              <a:t> – Described Portsmouth as a “pleasant and strong place”.</a:t>
            </a:r>
          </a:p>
        </p:txBody>
      </p:sp>
      <p:sp>
        <p:nvSpPr>
          <p:cNvPr id="5" name="Rectangle 4"/>
          <p:cNvSpPr/>
          <p:nvPr/>
        </p:nvSpPr>
        <p:spPr>
          <a:xfrm>
            <a:off x="2429392" y="260648"/>
            <a:ext cx="3006703" cy="1015663"/>
          </a:xfrm>
          <a:prstGeom prst="rect">
            <a:avLst/>
          </a:prstGeom>
          <a:solidFill>
            <a:schemeClr val="bg1"/>
          </a:solidFill>
          <a:ln w="28575">
            <a:solidFill>
              <a:schemeClr val="tx1"/>
            </a:solidFill>
          </a:ln>
        </p:spPr>
        <p:txBody>
          <a:bodyPr wrap="square">
            <a:spAutoFit/>
          </a:bodyPr>
          <a:lstStyle/>
          <a:p>
            <a:r>
              <a:rPr lang="en-GB" sz="2000" b="1" dirty="0" smtClean="0"/>
              <a:t>1665</a:t>
            </a:r>
            <a:r>
              <a:rPr lang="en-GB" sz="2000" dirty="0" smtClean="0"/>
              <a:t> - Plague </a:t>
            </a:r>
            <a:r>
              <a:rPr lang="en-GB" sz="2000" dirty="0"/>
              <a:t>in Gosport &amp; Portsmouth killed more than 250 people.</a:t>
            </a:r>
          </a:p>
        </p:txBody>
      </p:sp>
      <p:pic>
        <p:nvPicPr>
          <p:cNvPr id="6" name="Picture 3"/>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07307" y="260648"/>
            <a:ext cx="2088232" cy="119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43608" y="5493452"/>
            <a:ext cx="7352067" cy="830997"/>
          </a:xfrm>
          <a:prstGeom prst="rect">
            <a:avLst/>
          </a:prstGeom>
          <a:solidFill>
            <a:schemeClr val="bg1"/>
          </a:solidFill>
          <a:ln w="28575">
            <a:solidFill>
              <a:schemeClr val="tx1"/>
            </a:solidFill>
          </a:ln>
        </p:spPr>
        <p:txBody>
          <a:bodyPr wrap="square">
            <a:spAutoFit/>
          </a:bodyPr>
          <a:lstStyle/>
          <a:p>
            <a:r>
              <a:rPr lang="en-GB" sz="2400" b="1" dirty="0"/>
              <a:t>1667</a:t>
            </a:r>
            <a:r>
              <a:rPr lang="en-GB" sz="2400" dirty="0"/>
              <a:t> </a:t>
            </a:r>
            <a:r>
              <a:rPr lang="en-GB" sz="2400" dirty="0" smtClean="0"/>
              <a:t>- Parliament </a:t>
            </a:r>
            <a:r>
              <a:rPr lang="en-GB" sz="2400" dirty="0"/>
              <a:t>voted £600,000 to build 30 new ships some of which were built </a:t>
            </a:r>
            <a:r>
              <a:rPr lang="en-GB" sz="2400" dirty="0" smtClean="0"/>
              <a:t>at Portsmouth</a:t>
            </a:r>
            <a:r>
              <a:rPr lang="en-GB" sz="2400" dirty="0"/>
              <a:t>.</a:t>
            </a:r>
          </a:p>
        </p:txBody>
      </p:sp>
      <p:sp>
        <p:nvSpPr>
          <p:cNvPr id="2" name="Rectangle 1"/>
          <p:cNvSpPr/>
          <p:nvPr/>
        </p:nvSpPr>
        <p:spPr>
          <a:xfrm>
            <a:off x="1602432" y="3371508"/>
            <a:ext cx="6497960" cy="1569660"/>
          </a:xfrm>
          <a:prstGeom prst="rect">
            <a:avLst/>
          </a:prstGeom>
          <a:solidFill>
            <a:schemeClr val="bg1"/>
          </a:solidFill>
          <a:ln w="28575">
            <a:solidFill>
              <a:schemeClr val="tx1"/>
            </a:solidFill>
          </a:ln>
        </p:spPr>
        <p:txBody>
          <a:bodyPr wrap="square">
            <a:spAutoFit/>
          </a:bodyPr>
          <a:lstStyle/>
          <a:p>
            <a:r>
              <a:rPr lang="en-GB" sz="2400" b="1" dirty="0" smtClean="0"/>
              <a:t>1667-85</a:t>
            </a:r>
            <a:r>
              <a:rPr lang="en-GB" sz="2400" dirty="0" smtClean="0"/>
              <a:t> - The </a:t>
            </a:r>
            <a:r>
              <a:rPr lang="en-GB" sz="2400" dirty="0"/>
              <a:t>fortifications around the town were rebuilt. New walls were built with many bastions (triangular towers</a:t>
            </a:r>
            <a:r>
              <a:rPr lang="en-GB" sz="2400" dirty="0" smtClean="0"/>
              <a:t>). Afterwards </a:t>
            </a:r>
            <a:r>
              <a:rPr lang="en-GB" sz="2400" dirty="0"/>
              <a:t>Portsmouth was one of the most heavily fortified towns in </a:t>
            </a:r>
            <a:r>
              <a:rPr lang="en-GB" sz="2400" dirty="0" smtClean="0"/>
              <a:t>Europe.</a:t>
            </a:r>
            <a:endParaRPr lang="en-GB" sz="2400" dirty="0"/>
          </a:p>
        </p:txBody>
      </p:sp>
      <p:sp>
        <p:nvSpPr>
          <p:cNvPr id="10" name="Rectangle 9"/>
          <p:cNvSpPr/>
          <p:nvPr/>
        </p:nvSpPr>
        <p:spPr>
          <a:xfrm>
            <a:off x="5616116" y="260647"/>
            <a:ext cx="576064" cy="55457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244408" y="3371508"/>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244408" y="4156338"/>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10464" y="5354378"/>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10464" y="6042779"/>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32771"/>
          <a:stretch/>
        </p:blipFill>
        <p:spPr bwMode="auto">
          <a:xfrm>
            <a:off x="4572000" y="1591631"/>
            <a:ext cx="1765661" cy="1477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loud Callout 14"/>
          <p:cNvSpPr/>
          <p:nvPr/>
        </p:nvSpPr>
        <p:spPr>
          <a:xfrm>
            <a:off x="6732241" y="260647"/>
            <a:ext cx="2304256" cy="2376265"/>
          </a:xfrm>
          <a:prstGeom prst="cloudCallout">
            <a:avLst>
              <a:gd name="adj1" fmla="val -62122"/>
              <a:gd name="adj2" fmla="val 582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Why would Pepys describe Portsmouth as a ‘strong place’?</a:t>
            </a:r>
            <a:endParaRPr lang="en-GB" sz="1600" b="1" dirty="0">
              <a:solidFill>
                <a:schemeClr val="tx1"/>
              </a:solidFill>
            </a:endParaRPr>
          </a:p>
        </p:txBody>
      </p:sp>
    </p:spTree>
    <p:extLst>
      <p:ext uri="{BB962C8B-B14F-4D97-AF65-F5344CB8AC3E}">
        <p14:creationId xmlns:p14="http://schemas.microsoft.com/office/powerpoint/2010/main" val="2146184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9512" y="116632"/>
            <a:ext cx="7488832" cy="792088"/>
          </a:xfrm>
          <a:ln w="57150">
            <a:solidFill>
              <a:schemeClr val="tx1"/>
            </a:solidFill>
          </a:ln>
        </p:spPr>
        <p:txBody>
          <a:bodyPr>
            <a:normAutofit fontScale="90000"/>
          </a:bodyPr>
          <a:lstStyle/>
          <a:p>
            <a:r>
              <a:rPr lang="en-GB" b="1" dirty="0" smtClean="0"/>
              <a:t>Eighteenth Century Portsmouth</a:t>
            </a:r>
            <a:endParaRPr lang="en-GB" b="1" dirty="0"/>
          </a:p>
        </p:txBody>
      </p:sp>
      <p:sp>
        <p:nvSpPr>
          <p:cNvPr id="6" name="Rectangle 5"/>
          <p:cNvSpPr/>
          <p:nvPr/>
        </p:nvSpPr>
        <p:spPr>
          <a:xfrm>
            <a:off x="179512" y="1052736"/>
            <a:ext cx="8712968" cy="2862322"/>
          </a:xfrm>
          <a:prstGeom prst="rect">
            <a:avLst/>
          </a:prstGeom>
          <a:solidFill>
            <a:schemeClr val="bg1"/>
          </a:solidFill>
          <a:ln w="28575">
            <a:solidFill>
              <a:schemeClr val="tx1"/>
            </a:solidFill>
          </a:ln>
        </p:spPr>
        <p:txBody>
          <a:bodyPr wrap="square">
            <a:spAutoFit/>
          </a:bodyPr>
          <a:lstStyle/>
          <a:p>
            <a:r>
              <a:rPr lang="en-GB" sz="2000" b="1" dirty="0"/>
              <a:t>1724 Daniel Defoe visited the town and described the Dockyard </a:t>
            </a:r>
            <a:r>
              <a:rPr lang="en-GB" sz="2000" dirty="0"/>
              <a:t>– “The strength </a:t>
            </a:r>
            <a:r>
              <a:rPr lang="en-GB" sz="2000" dirty="0" smtClean="0"/>
              <a:t>of the </a:t>
            </a:r>
            <a:r>
              <a:rPr lang="en-GB" sz="2000" dirty="0"/>
              <a:t>town is also considerably augmented on the land-side by fortifications </a:t>
            </a:r>
            <a:r>
              <a:rPr lang="en-GB" sz="2000" dirty="0" smtClean="0"/>
              <a:t>raised in King Williams </a:t>
            </a:r>
            <a:r>
              <a:rPr lang="en-GB" sz="2000" dirty="0"/>
              <a:t>time about the docks and yards” and “These docks and </a:t>
            </a:r>
            <a:r>
              <a:rPr lang="en-GB" sz="2000" dirty="0" smtClean="0"/>
              <a:t>yards are </a:t>
            </a:r>
            <a:r>
              <a:rPr lang="en-GB" sz="2000" dirty="0"/>
              <a:t>now like a town by themselves, and are a kind of marine corporation, or </a:t>
            </a:r>
            <a:r>
              <a:rPr lang="en-GB" sz="2000" dirty="0" smtClean="0"/>
              <a:t>a government </a:t>
            </a:r>
            <a:r>
              <a:rPr lang="en-GB" sz="2000" dirty="0"/>
              <a:t>of their own kind within themselves; there being particular </a:t>
            </a:r>
            <a:r>
              <a:rPr lang="en-GB" sz="2000" dirty="0" smtClean="0"/>
              <a:t>large rows </a:t>
            </a:r>
            <a:r>
              <a:rPr lang="en-GB" sz="2000" dirty="0"/>
              <a:t>of dwellings, built at the </a:t>
            </a:r>
            <a:r>
              <a:rPr lang="en-GB" sz="2000" dirty="0" smtClean="0"/>
              <a:t>public </a:t>
            </a:r>
            <a:r>
              <a:rPr lang="en-GB" sz="2000" dirty="0"/>
              <a:t>charge, within the new works, for all </a:t>
            </a:r>
            <a:r>
              <a:rPr lang="en-GB" sz="2000" dirty="0" smtClean="0"/>
              <a:t>the principal </a:t>
            </a:r>
            <a:r>
              <a:rPr lang="en-GB" sz="2000" dirty="0"/>
              <a:t>officers of the place: especially the commissioner, the agent </a:t>
            </a:r>
            <a:r>
              <a:rPr lang="en-GB" sz="2000" dirty="0" smtClean="0"/>
              <a:t>of victualing… </a:t>
            </a:r>
            <a:r>
              <a:rPr lang="en-GB" sz="2000" dirty="0"/>
              <a:t>the tradesmen likewise have houses here and many of the </a:t>
            </a:r>
            <a:r>
              <a:rPr lang="en-GB" sz="2000" dirty="0" smtClean="0"/>
              <a:t>labourers are </a:t>
            </a:r>
            <a:r>
              <a:rPr lang="en-GB" sz="2000" dirty="0"/>
              <a:t>allowed to live in the bounds as they can get lodging.”</a:t>
            </a:r>
          </a:p>
        </p:txBody>
      </p:sp>
      <p:sp>
        <p:nvSpPr>
          <p:cNvPr id="7" name="Rectangle 6"/>
          <p:cNvSpPr/>
          <p:nvPr/>
        </p:nvSpPr>
        <p:spPr>
          <a:xfrm>
            <a:off x="219951" y="4797152"/>
            <a:ext cx="3920001" cy="1938992"/>
          </a:xfrm>
          <a:prstGeom prst="rect">
            <a:avLst/>
          </a:prstGeom>
          <a:solidFill>
            <a:schemeClr val="bg1"/>
          </a:solidFill>
          <a:ln w="28575">
            <a:solidFill>
              <a:schemeClr val="tx1"/>
            </a:solidFill>
          </a:ln>
        </p:spPr>
        <p:txBody>
          <a:bodyPr wrap="square">
            <a:spAutoFit/>
          </a:bodyPr>
          <a:lstStyle/>
          <a:p>
            <a:r>
              <a:rPr lang="en-GB" sz="2400" b="1" dirty="0" smtClean="0"/>
              <a:t>1747</a:t>
            </a:r>
            <a:r>
              <a:rPr lang="en-GB" sz="2400" dirty="0" smtClean="0"/>
              <a:t> - 2nd </a:t>
            </a:r>
            <a:r>
              <a:rPr lang="en-GB" sz="2400" dirty="0"/>
              <a:t>June. The first newspaper to be circulated in Portsmouth was the </a:t>
            </a:r>
            <a:r>
              <a:rPr lang="en-GB" sz="2400" i="1" dirty="0" smtClean="0"/>
              <a:t>Portsmouth and </a:t>
            </a:r>
            <a:r>
              <a:rPr lang="en-GB" sz="2400" i="1" dirty="0"/>
              <a:t>Gosport Gazette</a:t>
            </a:r>
            <a:r>
              <a:rPr lang="en-GB" sz="2400" dirty="0"/>
              <a:t>.</a:t>
            </a:r>
          </a:p>
        </p:txBody>
      </p:sp>
      <p:sp>
        <p:nvSpPr>
          <p:cNvPr id="9" name="Rectangle 8"/>
          <p:cNvSpPr/>
          <p:nvPr/>
        </p:nvSpPr>
        <p:spPr>
          <a:xfrm>
            <a:off x="4247964" y="4871531"/>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763688" y="4005063"/>
            <a:ext cx="576064" cy="554573"/>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88382" y="4005064"/>
            <a:ext cx="576064" cy="55457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971600" y="4005064"/>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555776" y="4005064"/>
            <a:ext cx="576064" cy="554573"/>
          </a:xfrm>
          <a:prstGeom prst="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loud Callout 13"/>
          <p:cNvSpPr/>
          <p:nvPr/>
        </p:nvSpPr>
        <p:spPr>
          <a:xfrm>
            <a:off x="6444208" y="4204342"/>
            <a:ext cx="2448272" cy="1888953"/>
          </a:xfrm>
          <a:prstGeom prst="cloudCallout">
            <a:avLst>
              <a:gd name="adj1" fmla="val -113966"/>
              <a:gd name="adj2" fmla="val -561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Read this source carefully. What can you infer from it?</a:t>
            </a:r>
            <a:endParaRPr lang="en-GB" sz="1600" b="1" dirty="0">
              <a:solidFill>
                <a:schemeClr val="tx1"/>
              </a:solidFill>
            </a:endParaRPr>
          </a:p>
        </p:txBody>
      </p:sp>
      <p:sp>
        <p:nvSpPr>
          <p:cNvPr id="15" name="Rectangle 14"/>
          <p:cNvSpPr/>
          <p:nvPr/>
        </p:nvSpPr>
        <p:spPr>
          <a:xfrm>
            <a:off x="4247964" y="5610102"/>
            <a:ext cx="576064" cy="554573"/>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376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2252</Words>
  <Application>Microsoft Office PowerPoint</Application>
  <PresentationFormat>On-screen Show (4:3)</PresentationFormat>
  <Paragraphs>82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vt:lpstr>
      <vt:lpstr>Medieval Portsmouth</vt:lpstr>
      <vt:lpstr>PowerPoint Presentation</vt:lpstr>
      <vt:lpstr>Tudor Portsmouth</vt:lpstr>
      <vt:lpstr>PowerPoint Presentation</vt:lpstr>
      <vt:lpstr>PowerPoint Presentation</vt:lpstr>
      <vt:lpstr>Stuart Portsmouth</vt:lpstr>
      <vt:lpstr>PowerPoint Presentation</vt:lpstr>
      <vt:lpstr>PowerPoint Presentation</vt:lpstr>
      <vt:lpstr>Eighteenth Century Portsmouth</vt:lpstr>
      <vt:lpstr>PowerPoint Presentation</vt:lpstr>
      <vt:lpstr>PowerPoint Presentation</vt:lpstr>
      <vt:lpstr>PowerPoint Presentation</vt:lpstr>
      <vt:lpstr>PowerPoint Presentation</vt:lpstr>
      <vt:lpstr>Growth of the town</vt:lpstr>
      <vt:lpstr>PowerPoint Presentation</vt:lpstr>
    </vt:vector>
  </TitlesOfParts>
  <Company>Bay House School and Sixth Form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Portsmouth</dc:title>
  <dc:creator>Kneller, D</dc:creator>
  <cp:lastModifiedBy>Kneller, D</cp:lastModifiedBy>
  <cp:revision>1</cp:revision>
  <dcterms:created xsi:type="dcterms:W3CDTF">2015-09-25T15:51:59Z</dcterms:created>
  <dcterms:modified xsi:type="dcterms:W3CDTF">2015-09-25T15:52:13Z</dcterms:modified>
</cp:coreProperties>
</file>