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333333333333334E-2"/>
          <c:y val="2.0370370370370372E-2"/>
          <c:w val="0.92638888888888893"/>
          <c:h val="0.86874686497521147"/>
        </c:manualLayout>
      </c:layout>
      <c:lineChart>
        <c:grouping val="standard"/>
        <c:varyColors val="0"/>
        <c:ser>
          <c:idx val="0"/>
          <c:order val="0"/>
          <c:tx>
            <c:strRef>
              <c:f>Sheet1!$B$1</c:f>
              <c:strCache>
                <c:ptCount val="1"/>
                <c:pt idx="0">
                  <c:v>Column1</c:v>
                </c:pt>
              </c:strCache>
            </c:strRef>
          </c:tx>
          <c:cat>
            <c:strRef>
              <c:f>Sheet1!$A$2:$A$8</c:f>
              <c:strCache>
                <c:ptCount val="7"/>
                <c:pt idx="0">
                  <c:v>Roman</c:v>
                </c:pt>
                <c:pt idx="1">
                  <c:v>Saxon</c:v>
                </c:pt>
                <c:pt idx="2">
                  <c:v>Medieval</c:v>
                </c:pt>
                <c:pt idx="3">
                  <c:v>Tudor</c:v>
                </c:pt>
                <c:pt idx="4">
                  <c:v>Stuarts</c:v>
                </c:pt>
                <c:pt idx="5">
                  <c:v>Eighteenth Century</c:v>
                </c:pt>
                <c:pt idx="6">
                  <c:v>Nineteenth Century</c:v>
                </c:pt>
              </c:strCache>
            </c:strRef>
          </c:cat>
          <c:val>
            <c:numRef>
              <c:f>Sheet1!$B$2:$B$8</c:f>
              <c:numCache>
                <c:formatCode>General</c:formatCode>
                <c:ptCount val="7"/>
              </c:numCache>
            </c:numRef>
          </c:val>
          <c:smooth val="0"/>
        </c:ser>
        <c:ser>
          <c:idx val="1"/>
          <c:order val="1"/>
          <c:tx>
            <c:strRef>
              <c:f>Sheet1!$C$1</c:f>
              <c:strCache>
                <c:ptCount val="1"/>
                <c:pt idx="0">
                  <c:v>Series 2</c:v>
                </c:pt>
              </c:strCache>
            </c:strRef>
          </c:tx>
          <c:cat>
            <c:strRef>
              <c:f>Sheet1!$A$2:$A$8</c:f>
              <c:strCache>
                <c:ptCount val="7"/>
                <c:pt idx="0">
                  <c:v>Roman</c:v>
                </c:pt>
                <c:pt idx="1">
                  <c:v>Saxon</c:v>
                </c:pt>
                <c:pt idx="2">
                  <c:v>Medieval</c:v>
                </c:pt>
                <c:pt idx="3">
                  <c:v>Tudor</c:v>
                </c:pt>
                <c:pt idx="4">
                  <c:v>Stuarts</c:v>
                </c:pt>
                <c:pt idx="5">
                  <c:v>Eighteenth Century</c:v>
                </c:pt>
                <c:pt idx="6">
                  <c:v>Nineteenth Century</c:v>
                </c:pt>
              </c:strCache>
            </c:strRef>
          </c:cat>
          <c:val>
            <c:numRef>
              <c:f>Sheet1!$C$2:$C$8</c:f>
              <c:numCache>
                <c:formatCode>General</c:formatCode>
                <c:ptCount val="7"/>
              </c:numCache>
            </c:numRef>
          </c:val>
          <c:smooth val="0"/>
        </c:ser>
        <c:ser>
          <c:idx val="2"/>
          <c:order val="2"/>
          <c:tx>
            <c:strRef>
              <c:f>Sheet1!$D$1</c:f>
              <c:strCache>
                <c:ptCount val="1"/>
                <c:pt idx="0">
                  <c:v>Column2</c:v>
                </c:pt>
              </c:strCache>
            </c:strRef>
          </c:tx>
          <c:cat>
            <c:strRef>
              <c:f>Sheet1!$A$2:$A$8</c:f>
              <c:strCache>
                <c:ptCount val="7"/>
                <c:pt idx="0">
                  <c:v>Roman</c:v>
                </c:pt>
                <c:pt idx="1">
                  <c:v>Saxon</c:v>
                </c:pt>
                <c:pt idx="2">
                  <c:v>Medieval</c:v>
                </c:pt>
                <c:pt idx="3">
                  <c:v>Tudor</c:v>
                </c:pt>
                <c:pt idx="4">
                  <c:v>Stuarts</c:v>
                </c:pt>
                <c:pt idx="5">
                  <c:v>Eighteenth Century</c:v>
                </c:pt>
                <c:pt idx="6">
                  <c:v>Nineteenth Century</c:v>
                </c:pt>
              </c:strCache>
            </c:strRef>
          </c:cat>
          <c:val>
            <c:numRef>
              <c:f>Sheet1!$D$2:$D$8</c:f>
              <c:numCache>
                <c:formatCode>General</c:formatCode>
                <c:ptCount val="7"/>
              </c:numCache>
            </c:numRef>
          </c:val>
          <c:smooth val="0"/>
        </c:ser>
        <c:dLbls>
          <c:showLegendKey val="0"/>
          <c:showVal val="0"/>
          <c:showCatName val="0"/>
          <c:showSerName val="0"/>
          <c:showPercent val="0"/>
          <c:showBubbleSize val="0"/>
        </c:dLbls>
        <c:marker val="1"/>
        <c:smooth val="0"/>
        <c:axId val="141912320"/>
        <c:axId val="141914112"/>
      </c:lineChart>
      <c:catAx>
        <c:axId val="141912320"/>
        <c:scaling>
          <c:orientation val="minMax"/>
        </c:scaling>
        <c:delete val="0"/>
        <c:axPos val="b"/>
        <c:majorTickMark val="out"/>
        <c:minorTickMark val="none"/>
        <c:tickLblPos val="nextTo"/>
        <c:crossAx val="141914112"/>
        <c:crosses val="autoZero"/>
        <c:auto val="1"/>
        <c:lblAlgn val="ctr"/>
        <c:lblOffset val="100"/>
        <c:noMultiLvlLbl val="0"/>
      </c:catAx>
      <c:valAx>
        <c:axId val="141914112"/>
        <c:scaling>
          <c:orientation val="minMax"/>
        </c:scaling>
        <c:delete val="1"/>
        <c:axPos val="l"/>
        <c:majorGridlines/>
        <c:numFmt formatCode="General" sourceLinked="1"/>
        <c:majorTickMark val="out"/>
        <c:minorTickMark val="none"/>
        <c:tickLblPos val="nextTo"/>
        <c:crossAx val="141912320"/>
        <c:crosses val="autoZero"/>
        <c:crossBetween val="between"/>
      </c:valAx>
    </c:plotArea>
    <c:plotVisOnly val="1"/>
    <c:dispBlanksAs val="gap"/>
    <c:showDLblsOverMax val="0"/>
  </c:chart>
  <c:spPr>
    <a:ln w="38100"/>
  </c:spPr>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A712EB-49DD-4349-A239-B07D4BE35680}"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21423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A712EB-49DD-4349-A239-B07D4BE35680}"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340108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A712EB-49DD-4349-A239-B07D4BE35680}"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217328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A712EB-49DD-4349-A239-B07D4BE35680}"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185197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A712EB-49DD-4349-A239-B07D4BE35680}"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160325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5A712EB-49DD-4349-A239-B07D4BE35680}" type="datetimeFigureOut">
              <a:rPr lang="en-GB" smtClean="0"/>
              <a:t>25/09/2015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301592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A712EB-49DD-4349-A239-B07D4BE35680}" type="datetimeFigureOut">
              <a:rPr lang="en-GB" smtClean="0"/>
              <a:t>25/09/2015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305646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5A712EB-49DD-4349-A239-B07D4BE35680}" type="datetimeFigureOut">
              <a:rPr lang="en-GB" smtClean="0"/>
              <a:t>25/09/2015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371134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712EB-49DD-4349-A239-B07D4BE35680}" type="datetimeFigureOut">
              <a:rPr lang="en-GB" smtClean="0"/>
              <a:t>25/09/2015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242909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712EB-49DD-4349-A239-B07D4BE35680}" type="datetimeFigureOut">
              <a:rPr lang="en-GB" smtClean="0"/>
              <a:t>25/09/2015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11795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712EB-49DD-4349-A239-B07D4BE35680}" type="datetimeFigureOut">
              <a:rPr lang="en-GB" smtClean="0"/>
              <a:t>25/09/2015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226533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12EB-49DD-4349-A239-B07D4BE35680}" type="datetimeFigureOut">
              <a:rPr lang="en-GB" smtClean="0"/>
              <a:t>25/09/2015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03770-EB63-46F2-B613-E02EC99C77F2}" type="slidenum">
              <a:rPr lang="en-GB" smtClean="0"/>
              <a:t>‹#›</a:t>
            </a:fld>
            <a:endParaRPr lang="en-GB"/>
          </a:p>
        </p:txBody>
      </p:sp>
    </p:spTree>
    <p:extLst>
      <p:ext uri="{BB962C8B-B14F-4D97-AF65-F5344CB8AC3E}">
        <p14:creationId xmlns:p14="http://schemas.microsoft.com/office/powerpoint/2010/main" val="1777508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72608" cy="576064"/>
          </a:xfrm>
          <a:ln w="57150">
            <a:solidFill>
              <a:schemeClr val="tx1"/>
            </a:solidFill>
          </a:ln>
        </p:spPr>
        <p:txBody>
          <a:bodyPr>
            <a:noAutofit/>
          </a:bodyPr>
          <a:lstStyle/>
          <a:p>
            <a:r>
              <a:rPr lang="en-GB" sz="2800" b="1" dirty="0" smtClean="0"/>
              <a:t>Nineteenth Century Portsmouth</a:t>
            </a:r>
            <a:endParaRPr lang="en-GB" sz="2800" b="1" dirty="0"/>
          </a:p>
        </p:txBody>
      </p:sp>
      <p:sp>
        <p:nvSpPr>
          <p:cNvPr id="6" name="Rectangle 5"/>
          <p:cNvSpPr/>
          <p:nvPr/>
        </p:nvSpPr>
        <p:spPr>
          <a:xfrm>
            <a:off x="128766" y="908720"/>
            <a:ext cx="6099418" cy="4708981"/>
          </a:xfrm>
          <a:prstGeom prst="rect">
            <a:avLst/>
          </a:prstGeom>
          <a:solidFill>
            <a:schemeClr val="bg1"/>
          </a:solidFill>
          <a:ln w="28575">
            <a:solidFill>
              <a:schemeClr val="tx1"/>
            </a:solidFill>
          </a:ln>
        </p:spPr>
        <p:txBody>
          <a:bodyPr wrap="square">
            <a:spAutoFit/>
          </a:bodyPr>
          <a:lstStyle/>
          <a:p>
            <a:r>
              <a:rPr lang="en-GB" sz="2000" b="1" dirty="0" smtClean="0"/>
              <a:t>1811</a:t>
            </a:r>
            <a:r>
              <a:rPr lang="en-GB" sz="2000" dirty="0" smtClean="0"/>
              <a:t> - </a:t>
            </a:r>
            <a:r>
              <a:rPr lang="en-GB" sz="2000" dirty="0"/>
              <a:t>Portsmouth gained its first piped water supply, but you had to </a:t>
            </a:r>
            <a:r>
              <a:rPr lang="en-GB" sz="2000" dirty="0" smtClean="0"/>
              <a:t>pay </a:t>
            </a:r>
            <a:r>
              <a:rPr lang="en-GB" sz="2000" dirty="0"/>
              <a:t>to be connected and only the rich and middle class could afford </a:t>
            </a:r>
            <a:r>
              <a:rPr lang="en-GB" sz="2000" dirty="0" smtClean="0"/>
              <a:t>it.</a:t>
            </a:r>
          </a:p>
          <a:p>
            <a:endParaRPr lang="en-GB" sz="2000" dirty="0" smtClean="0"/>
          </a:p>
          <a:p>
            <a:r>
              <a:rPr lang="en-GB" sz="2000" b="1" dirty="0" smtClean="0"/>
              <a:t>1820</a:t>
            </a:r>
            <a:r>
              <a:rPr lang="en-GB" sz="2000" dirty="0" smtClean="0"/>
              <a:t> - The </a:t>
            </a:r>
            <a:r>
              <a:rPr lang="en-GB" sz="2000" dirty="0" err="1"/>
              <a:t>Portsea</a:t>
            </a:r>
            <a:r>
              <a:rPr lang="en-GB" sz="2000" dirty="0"/>
              <a:t> Improvement Commissioners installed gas street lighting. Old Portsmouth followed in 1823</a:t>
            </a:r>
            <a:r>
              <a:rPr lang="en-GB" sz="2000" dirty="0" smtClean="0"/>
              <a:t>.</a:t>
            </a:r>
          </a:p>
          <a:p>
            <a:endParaRPr lang="en-GB" sz="2000" dirty="0" smtClean="0"/>
          </a:p>
          <a:p>
            <a:endParaRPr lang="en-GB" sz="2000" dirty="0"/>
          </a:p>
          <a:p>
            <a:r>
              <a:rPr lang="en-GB" sz="2000" dirty="0" smtClean="0"/>
              <a:t>During </a:t>
            </a:r>
            <a:r>
              <a:rPr lang="en-GB" sz="2000" dirty="0"/>
              <a:t>the 19th </a:t>
            </a:r>
            <a:r>
              <a:rPr lang="en-GB" sz="2000" dirty="0" smtClean="0"/>
              <a:t>century Portsmouth spread </a:t>
            </a:r>
            <a:r>
              <a:rPr lang="en-GB" sz="2000" dirty="0"/>
              <a:t>across the whole </a:t>
            </a:r>
            <a:r>
              <a:rPr lang="en-GB" sz="2000" dirty="0" smtClean="0"/>
              <a:t>od </a:t>
            </a:r>
            <a:r>
              <a:rPr lang="en-GB" sz="2000" dirty="0" err="1" smtClean="0"/>
              <a:t>Portsea</a:t>
            </a:r>
            <a:r>
              <a:rPr lang="en-GB" sz="2000" dirty="0" smtClean="0"/>
              <a:t> Island</a:t>
            </a:r>
            <a:r>
              <a:rPr lang="en-GB" sz="2000" dirty="0"/>
              <a:t>. By the 1790s a new suburb was growing up around Commercial Road and Charlotte Street. It became known as </a:t>
            </a:r>
            <a:r>
              <a:rPr lang="en-GB" sz="2000" dirty="0" err="1"/>
              <a:t>Landport</a:t>
            </a:r>
            <a:r>
              <a:rPr lang="en-GB" sz="2000" dirty="0"/>
              <a:t> after the </a:t>
            </a:r>
            <a:r>
              <a:rPr lang="en-GB" sz="2000" dirty="0" err="1"/>
              <a:t>Landport</a:t>
            </a:r>
            <a:r>
              <a:rPr lang="en-GB" sz="2000" dirty="0"/>
              <a:t> </a:t>
            </a:r>
            <a:r>
              <a:rPr lang="en-GB" sz="2000" dirty="0" smtClean="0"/>
              <a:t>gate. By </a:t>
            </a:r>
            <a:r>
              <a:rPr lang="en-GB" sz="2000" dirty="0"/>
              <a:t>1871 the population of Portsmouth had grown to 100,000. </a:t>
            </a:r>
            <a:endParaRPr lang="en-GB" sz="2000" dirty="0" smtClean="0"/>
          </a:p>
        </p:txBody>
      </p:sp>
      <p:sp>
        <p:nvSpPr>
          <p:cNvPr id="8" name="Rectangle 7"/>
          <p:cNvSpPr/>
          <p:nvPr/>
        </p:nvSpPr>
        <p:spPr>
          <a:xfrm>
            <a:off x="6406739" y="4437112"/>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372200" y="1628800"/>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406739" y="5157192"/>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404492" y="3688856"/>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loud Callout 14"/>
          <p:cNvSpPr/>
          <p:nvPr/>
        </p:nvSpPr>
        <p:spPr>
          <a:xfrm>
            <a:off x="6948264" y="1412776"/>
            <a:ext cx="2034710" cy="2830653"/>
          </a:xfrm>
          <a:prstGeom prst="cloudCallout">
            <a:avLst>
              <a:gd name="adj1" fmla="val -81961"/>
              <a:gd name="adj2" fmla="val 222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What impact, positive and negative,  might a larger population have?</a:t>
            </a:r>
            <a:endParaRPr lang="en-GB" sz="1600" b="1" dirty="0">
              <a:solidFill>
                <a:schemeClr val="tx1"/>
              </a:solidFill>
            </a:endParaRPr>
          </a:p>
        </p:txBody>
      </p:sp>
    </p:spTree>
    <p:extLst>
      <p:ext uri="{BB962C8B-B14F-4D97-AF65-F5344CB8AC3E}">
        <p14:creationId xmlns:p14="http://schemas.microsoft.com/office/powerpoint/2010/main" val="3860674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4041068"/>
            <a:ext cx="2016224"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Housing/Living Standards</a:t>
            </a:r>
            <a:endParaRPr lang="en-GB" sz="2000" b="1" dirty="0"/>
          </a:p>
        </p:txBody>
      </p:sp>
      <p:sp>
        <p:nvSpPr>
          <p:cNvPr id="5" name="Rectangle 4"/>
          <p:cNvSpPr/>
          <p:nvPr/>
        </p:nvSpPr>
        <p:spPr>
          <a:xfrm>
            <a:off x="683568" y="1088740"/>
            <a:ext cx="2016224"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6" name="Rectangle 5"/>
          <p:cNvSpPr/>
          <p:nvPr/>
        </p:nvSpPr>
        <p:spPr>
          <a:xfrm>
            <a:off x="3687886" y="872716"/>
            <a:ext cx="2016224"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t>Wealth</a:t>
            </a:r>
            <a:endParaRPr lang="en-GB" sz="4800" b="1" dirty="0"/>
          </a:p>
        </p:txBody>
      </p:sp>
      <p:sp>
        <p:nvSpPr>
          <p:cNvPr id="7" name="Rectangle 6"/>
          <p:cNvSpPr/>
          <p:nvPr/>
        </p:nvSpPr>
        <p:spPr>
          <a:xfrm>
            <a:off x="6796911" y="332656"/>
            <a:ext cx="2016224"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Safety of the People</a:t>
            </a:r>
            <a:endParaRPr lang="en-GB" sz="3600" b="1" dirty="0"/>
          </a:p>
        </p:txBody>
      </p:sp>
      <p:sp>
        <p:nvSpPr>
          <p:cNvPr id="8" name="Rectangle 7"/>
          <p:cNvSpPr/>
          <p:nvPr/>
        </p:nvSpPr>
        <p:spPr>
          <a:xfrm>
            <a:off x="6948264" y="3218292"/>
            <a:ext cx="2016224"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Employment</a:t>
            </a:r>
            <a:endParaRPr lang="en-GB" sz="2400" b="1" dirty="0"/>
          </a:p>
        </p:txBody>
      </p:sp>
      <p:sp>
        <p:nvSpPr>
          <p:cNvPr id="9" name="Rectangle 8"/>
          <p:cNvSpPr/>
          <p:nvPr/>
        </p:nvSpPr>
        <p:spPr>
          <a:xfrm>
            <a:off x="3851920" y="4118392"/>
            <a:ext cx="2016224"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Health</a:t>
            </a:r>
            <a:endParaRPr lang="en-GB" sz="2800" b="1" dirty="0"/>
          </a:p>
        </p:txBody>
      </p:sp>
      <p:sp>
        <p:nvSpPr>
          <p:cNvPr id="16" name="Rectangle 15"/>
          <p:cNvSpPr/>
          <p:nvPr/>
        </p:nvSpPr>
        <p:spPr>
          <a:xfrm>
            <a:off x="6752469" y="5661248"/>
            <a:ext cx="2212019" cy="864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smtClean="0"/>
              <a:t>My Desk</a:t>
            </a:r>
            <a:endParaRPr lang="en-GB" sz="3200" b="1" dirty="0"/>
          </a:p>
        </p:txBody>
      </p:sp>
      <p:sp>
        <p:nvSpPr>
          <p:cNvPr id="17" name="Rectangle 16"/>
          <p:cNvSpPr/>
          <p:nvPr/>
        </p:nvSpPr>
        <p:spPr>
          <a:xfrm>
            <a:off x="755576" y="6307520"/>
            <a:ext cx="136815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smtClean="0">
                <a:solidFill>
                  <a:schemeClr val="tx1"/>
                </a:solidFill>
              </a:rPr>
              <a:t>DOOR</a:t>
            </a:r>
            <a:endParaRPr lang="en-GB" sz="2400" b="1" dirty="0">
              <a:solidFill>
                <a:schemeClr val="tx1"/>
              </a:solidFill>
            </a:endParaRPr>
          </a:p>
        </p:txBody>
      </p:sp>
      <p:sp>
        <p:nvSpPr>
          <p:cNvPr id="10" name="TextBox 9"/>
          <p:cNvSpPr txBox="1"/>
          <p:nvPr/>
        </p:nvSpPr>
        <p:spPr>
          <a:xfrm>
            <a:off x="611559" y="97468"/>
            <a:ext cx="5832649" cy="523220"/>
          </a:xfrm>
          <a:prstGeom prst="rect">
            <a:avLst/>
          </a:prstGeom>
          <a:solidFill>
            <a:srgbClr val="FFFF00"/>
          </a:solidFill>
          <a:ln w="38100">
            <a:solidFill>
              <a:schemeClr val="tx1"/>
            </a:solidFill>
          </a:ln>
        </p:spPr>
        <p:txBody>
          <a:bodyPr wrap="square" rtlCol="0">
            <a:spAutoFit/>
          </a:bodyPr>
          <a:lstStyle/>
          <a:p>
            <a:pPr algn="ctr"/>
            <a:r>
              <a:rPr lang="en-GB" sz="2800" b="1" dirty="0" smtClean="0"/>
              <a:t>All the experts sit around one table. </a:t>
            </a:r>
            <a:endParaRPr lang="en-GB" sz="2800" b="1" dirty="0"/>
          </a:p>
        </p:txBody>
      </p:sp>
    </p:spTree>
    <p:extLst>
      <p:ext uri="{BB962C8B-B14F-4D97-AF65-F5344CB8AC3E}">
        <p14:creationId xmlns:p14="http://schemas.microsoft.com/office/powerpoint/2010/main" val="4103867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59" y="97468"/>
            <a:ext cx="7848872" cy="523220"/>
          </a:xfrm>
          <a:prstGeom prst="rect">
            <a:avLst/>
          </a:prstGeom>
          <a:noFill/>
          <a:ln w="38100">
            <a:solidFill>
              <a:schemeClr val="tx1"/>
            </a:solidFill>
          </a:ln>
        </p:spPr>
        <p:txBody>
          <a:bodyPr wrap="square" rtlCol="0">
            <a:spAutoFit/>
          </a:bodyPr>
          <a:lstStyle/>
          <a:p>
            <a:pPr algn="ctr"/>
            <a:r>
              <a:rPr lang="en-GB" sz="2800" b="1" dirty="0" smtClean="0"/>
              <a:t>All the experts sit around one table. </a:t>
            </a:r>
            <a:endParaRPr lang="en-GB" sz="2800" b="1"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627784" y="692696"/>
            <a:ext cx="5515520" cy="368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11559" y="5479484"/>
            <a:ext cx="1905879" cy="1261884"/>
          </a:xfrm>
          <a:prstGeom prst="rect">
            <a:avLst/>
          </a:prstGeom>
          <a:solidFill>
            <a:srgbClr val="00B0F0"/>
          </a:solidFill>
        </p:spPr>
        <p:txBody>
          <a:bodyPr wrap="square" rtlCol="0">
            <a:spAutoFit/>
          </a:bodyPr>
          <a:lstStyle/>
          <a:p>
            <a:pPr algn="ctr"/>
            <a:r>
              <a:rPr lang="en-GB" sz="4000" b="1" dirty="0" smtClean="0"/>
              <a:t>Think</a:t>
            </a:r>
          </a:p>
          <a:p>
            <a:pPr algn="ctr"/>
            <a:r>
              <a:rPr lang="en-GB" b="1" dirty="0" smtClean="0"/>
              <a:t>By yourself – 40 seconds</a:t>
            </a:r>
            <a:endParaRPr lang="en-GB" b="1" dirty="0"/>
          </a:p>
        </p:txBody>
      </p:sp>
      <p:sp>
        <p:nvSpPr>
          <p:cNvPr id="14" name="TextBox 13"/>
          <p:cNvSpPr txBox="1"/>
          <p:nvPr/>
        </p:nvSpPr>
        <p:spPr>
          <a:xfrm>
            <a:off x="3674232" y="5479484"/>
            <a:ext cx="1905879" cy="1261884"/>
          </a:xfrm>
          <a:prstGeom prst="rect">
            <a:avLst/>
          </a:prstGeom>
          <a:solidFill>
            <a:srgbClr val="92D050"/>
          </a:solidFill>
        </p:spPr>
        <p:txBody>
          <a:bodyPr wrap="square" rtlCol="0">
            <a:spAutoFit/>
          </a:bodyPr>
          <a:lstStyle/>
          <a:p>
            <a:pPr algn="ctr"/>
            <a:r>
              <a:rPr lang="en-GB" sz="4000" b="1" dirty="0" smtClean="0"/>
              <a:t>Pair</a:t>
            </a:r>
          </a:p>
          <a:p>
            <a:pPr algn="ctr"/>
            <a:r>
              <a:rPr lang="en-GB" b="1" dirty="0" smtClean="0"/>
              <a:t>With your group – 3 minutes</a:t>
            </a:r>
            <a:endParaRPr lang="en-GB" b="1" dirty="0"/>
          </a:p>
        </p:txBody>
      </p:sp>
      <p:sp>
        <p:nvSpPr>
          <p:cNvPr id="15" name="TextBox 14"/>
          <p:cNvSpPr txBox="1"/>
          <p:nvPr/>
        </p:nvSpPr>
        <p:spPr>
          <a:xfrm>
            <a:off x="6698568" y="5481928"/>
            <a:ext cx="1905879" cy="984885"/>
          </a:xfrm>
          <a:prstGeom prst="rect">
            <a:avLst/>
          </a:prstGeom>
          <a:solidFill>
            <a:srgbClr val="E60AAC"/>
          </a:solidFill>
        </p:spPr>
        <p:txBody>
          <a:bodyPr wrap="square" rtlCol="0">
            <a:spAutoFit/>
          </a:bodyPr>
          <a:lstStyle/>
          <a:p>
            <a:pPr algn="ctr"/>
            <a:r>
              <a:rPr lang="en-GB" sz="4000" b="1" dirty="0" smtClean="0">
                <a:solidFill>
                  <a:schemeClr val="bg1"/>
                </a:solidFill>
              </a:rPr>
              <a:t>Share</a:t>
            </a:r>
          </a:p>
          <a:p>
            <a:pPr algn="ctr"/>
            <a:r>
              <a:rPr lang="en-GB" b="1" dirty="0" smtClean="0">
                <a:solidFill>
                  <a:schemeClr val="bg1"/>
                </a:solidFill>
              </a:rPr>
              <a:t>With the class</a:t>
            </a:r>
            <a:endParaRPr lang="en-GB" b="1" dirty="0">
              <a:solidFill>
                <a:schemeClr val="bg1"/>
              </a:solidFill>
            </a:endParaRPr>
          </a:p>
        </p:txBody>
      </p:sp>
      <p:sp>
        <p:nvSpPr>
          <p:cNvPr id="16" name="Cloud Callout 15"/>
          <p:cNvSpPr/>
          <p:nvPr/>
        </p:nvSpPr>
        <p:spPr>
          <a:xfrm>
            <a:off x="323528" y="670441"/>
            <a:ext cx="2096815" cy="1678439"/>
          </a:xfrm>
          <a:prstGeom prst="cloudCallout">
            <a:avLst>
              <a:gd name="adj1" fmla="val -59484"/>
              <a:gd name="adj2" fmla="val 691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What evidence is there to support your judgment?</a:t>
            </a:r>
            <a:endParaRPr lang="en-GB" sz="1600" b="1" dirty="0">
              <a:solidFill>
                <a:schemeClr val="tx1"/>
              </a:solidFill>
            </a:endParaRPr>
          </a:p>
        </p:txBody>
      </p:sp>
      <p:sp>
        <p:nvSpPr>
          <p:cNvPr id="17" name="Cloud Callout 16"/>
          <p:cNvSpPr/>
          <p:nvPr/>
        </p:nvSpPr>
        <p:spPr>
          <a:xfrm>
            <a:off x="7020272" y="764704"/>
            <a:ext cx="1963938" cy="1489765"/>
          </a:xfrm>
          <a:prstGeom prst="cloudCallout">
            <a:avLst>
              <a:gd name="adj1" fmla="val -85975"/>
              <a:gd name="adj2" fmla="val 269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Is there a clear judgment?</a:t>
            </a:r>
            <a:endParaRPr lang="en-GB" sz="1600" b="1" dirty="0">
              <a:solidFill>
                <a:schemeClr val="tx1"/>
              </a:solidFill>
            </a:endParaRPr>
          </a:p>
        </p:txBody>
      </p:sp>
      <p:sp>
        <p:nvSpPr>
          <p:cNvPr id="18" name="Cloud Callout 17"/>
          <p:cNvSpPr/>
          <p:nvPr/>
        </p:nvSpPr>
        <p:spPr>
          <a:xfrm>
            <a:off x="7092280" y="2420888"/>
            <a:ext cx="1963938" cy="1756685"/>
          </a:xfrm>
          <a:prstGeom prst="cloudCallout">
            <a:avLst>
              <a:gd name="adj1" fmla="val -84370"/>
              <a:gd name="adj2" fmla="val 4845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Can you agree when it was least important?</a:t>
            </a:r>
            <a:endParaRPr lang="en-GB" sz="1600" b="1" dirty="0">
              <a:solidFill>
                <a:schemeClr val="tx1"/>
              </a:solidFill>
            </a:endParaRPr>
          </a:p>
        </p:txBody>
      </p:sp>
      <p:sp>
        <p:nvSpPr>
          <p:cNvPr id="19" name="Cloud Callout 18"/>
          <p:cNvSpPr/>
          <p:nvPr/>
        </p:nvSpPr>
        <p:spPr>
          <a:xfrm>
            <a:off x="427519" y="2348880"/>
            <a:ext cx="2096815" cy="1788525"/>
          </a:xfrm>
          <a:prstGeom prst="cloudCallout">
            <a:avLst>
              <a:gd name="adj1" fmla="val -62492"/>
              <a:gd name="adj2" fmla="val 612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Are there some periods when there is a lack of evidence?</a:t>
            </a:r>
            <a:endParaRPr lang="en-GB" sz="1600" b="1" dirty="0">
              <a:solidFill>
                <a:schemeClr val="tx1"/>
              </a:solidFill>
            </a:endParaRPr>
          </a:p>
        </p:txBody>
      </p:sp>
      <p:sp>
        <p:nvSpPr>
          <p:cNvPr id="12" name="Rectangle 11"/>
          <p:cNvSpPr/>
          <p:nvPr/>
        </p:nvSpPr>
        <p:spPr>
          <a:xfrm>
            <a:off x="427520" y="4419109"/>
            <a:ext cx="8392952" cy="954107"/>
          </a:xfrm>
          <a:prstGeom prst="rect">
            <a:avLst/>
          </a:prstGeom>
          <a:solidFill>
            <a:srgbClr val="FFFF00"/>
          </a:solidFill>
          <a:ln w="57150">
            <a:solidFill>
              <a:schemeClr val="tx1"/>
            </a:solidFill>
          </a:ln>
        </p:spPr>
        <p:txBody>
          <a:bodyPr wrap="square">
            <a:spAutoFit/>
          </a:bodyPr>
          <a:lstStyle/>
          <a:p>
            <a:pPr lvl="0" algn="ctr"/>
            <a:r>
              <a:rPr lang="en-GB" sz="2800" b="1" dirty="0">
                <a:solidFill>
                  <a:prstClr val="black"/>
                </a:solidFill>
              </a:rPr>
              <a:t>When was the best time to live in Portsmouth according to your theme?</a:t>
            </a:r>
          </a:p>
        </p:txBody>
      </p:sp>
    </p:spTree>
    <p:extLst>
      <p:ext uri="{BB962C8B-B14F-4D97-AF65-F5344CB8AC3E}">
        <p14:creationId xmlns:p14="http://schemas.microsoft.com/office/powerpoint/2010/main" val="71548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a:solidFill>
            <a:srgbClr val="FFFF00"/>
          </a:solidFill>
        </p:spPr>
        <p:txBody>
          <a:bodyPr>
            <a:normAutofit fontScale="90000"/>
          </a:bodyPr>
          <a:lstStyle/>
          <a:p>
            <a:r>
              <a:rPr lang="en-GB" sz="3200" b="1" dirty="0" smtClean="0"/>
              <a:t>On your timeline sheets – draw a line across the periods showing when it was best.</a:t>
            </a:r>
            <a:endParaRPr lang="en-GB" sz="3200" b="1" dirty="0"/>
          </a:p>
        </p:txBody>
      </p:sp>
      <p:sp>
        <p:nvSpPr>
          <p:cNvPr id="4" name="TextBox 3"/>
          <p:cNvSpPr txBox="1"/>
          <p:nvPr/>
        </p:nvSpPr>
        <p:spPr>
          <a:xfrm>
            <a:off x="1043608" y="1412776"/>
            <a:ext cx="7056784" cy="830997"/>
          </a:xfrm>
          <a:prstGeom prst="rect">
            <a:avLst/>
          </a:prstGeom>
          <a:solidFill>
            <a:srgbClr val="92D050"/>
          </a:solidFill>
        </p:spPr>
        <p:txBody>
          <a:bodyPr wrap="square" rtlCol="0">
            <a:spAutoFit/>
          </a:bodyPr>
          <a:lstStyle/>
          <a:p>
            <a:pPr algn="ctr"/>
            <a:r>
              <a:rPr lang="en-GB" sz="2400" b="1" dirty="0" smtClean="0"/>
              <a:t>If you have specific dates then try to be accurate with your plotting.</a:t>
            </a:r>
            <a:endParaRPr lang="en-GB" sz="2400" b="1" dirty="0"/>
          </a:p>
        </p:txBody>
      </p:sp>
      <p:pic>
        <p:nvPicPr>
          <p:cNvPr id="1029" name="Picture 5"/>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619672" y="2303463"/>
            <a:ext cx="6122268" cy="455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139952" y="2420888"/>
            <a:ext cx="4824536" cy="2952328"/>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Annotate the highest and lowest points on your graph.</a:t>
            </a:r>
          </a:p>
          <a:p>
            <a:pPr algn="ctr"/>
            <a:endParaRPr lang="en-GB" sz="2000" b="1" dirty="0">
              <a:solidFill>
                <a:schemeClr val="tx1"/>
              </a:solidFill>
            </a:endParaRPr>
          </a:p>
          <a:p>
            <a:pPr algn="ctr"/>
            <a:r>
              <a:rPr lang="en-GB" sz="2000" b="1" dirty="0" err="1" smtClean="0">
                <a:solidFill>
                  <a:schemeClr val="tx1"/>
                </a:solidFill>
              </a:rPr>
              <a:t>eg</a:t>
            </a:r>
            <a:r>
              <a:rPr lang="en-GB" sz="2000" b="1" dirty="0" smtClean="0">
                <a:solidFill>
                  <a:schemeClr val="tx1"/>
                </a:solidFill>
              </a:rPr>
              <a:t>. 1558, 1560, 1563, the plague strikes Portsmouth.</a:t>
            </a:r>
            <a:r>
              <a:rPr lang="en-GB" sz="2000" b="1" dirty="0" smtClean="0"/>
              <a:t>.</a:t>
            </a:r>
            <a:endParaRPr lang="en-GB" sz="2000" b="1" dirty="0"/>
          </a:p>
        </p:txBody>
      </p:sp>
    </p:spTree>
    <p:extLst>
      <p:ext uri="{BB962C8B-B14F-4D97-AF65-F5344CB8AC3E}">
        <p14:creationId xmlns:p14="http://schemas.microsoft.com/office/powerpoint/2010/main" val="5879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GB" b="1" dirty="0" smtClean="0"/>
              <a:t>Your group will now justify to the rest of the class your line graph.</a:t>
            </a:r>
            <a:endParaRPr lang="en-GB" b="1" dirty="0"/>
          </a:p>
        </p:txBody>
      </p:sp>
      <p:sp>
        <p:nvSpPr>
          <p:cNvPr id="3" name="Content Placeholder 2"/>
          <p:cNvSpPr>
            <a:spLocks noGrp="1"/>
          </p:cNvSpPr>
          <p:nvPr>
            <p:ph idx="1"/>
          </p:nvPr>
        </p:nvSpPr>
        <p:spPr>
          <a:xfrm>
            <a:off x="457200" y="1600200"/>
            <a:ext cx="5737269" cy="5069160"/>
          </a:xfrm>
        </p:spPr>
        <p:txBody>
          <a:bodyPr>
            <a:normAutofit fontScale="77500" lnSpcReduction="20000"/>
          </a:bodyPr>
          <a:lstStyle/>
          <a:p>
            <a:pPr marL="742950" indent="-742950">
              <a:buFont typeface="+mj-lt"/>
              <a:buAutoNum type="arabicPeriod"/>
            </a:pPr>
            <a:r>
              <a:rPr lang="en-GB" sz="4000" b="1" dirty="0" smtClean="0"/>
              <a:t>Explain, describe and show your timeline to the class</a:t>
            </a:r>
          </a:p>
          <a:p>
            <a:pPr marL="742950" indent="-742950">
              <a:buFont typeface="+mj-lt"/>
              <a:buAutoNum type="arabicPeriod"/>
            </a:pPr>
            <a:endParaRPr lang="en-GB" sz="4000" b="1" dirty="0" smtClean="0"/>
          </a:p>
          <a:p>
            <a:pPr marL="742950" indent="-742950">
              <a:buFont typeface="+mj-lt"/>
              <a:buAutoNum type="arabicPeriod"/>
            </a:pPr>
            <a:r>
              <a:rPr lang="en-GB" sz="4000" b="1" dirty="0" smtClean="0"/>
              <a:t>Other members have to listen to each group. </a:t>
            </a:r>
            <a:r>
              <a:rPr lang="en-GB" sz="4000" b="1" dirty="0"/>
              <a:t>P</a:t>
            </a:r>
            <a:r>
              <a:rPr lang="en-GB" sz="4000" b="1" dirty="0" smtClean="0"/>
              <a:t>lot the line in a different colour on your timeline. </a:t>
            </a:r>
          </a:p>
          <a:p>
            <a:pPr marL="742950" indent="-742950">
              <a:buFont typeface="+mj-lt"/>
              <a:buAutoNum type="arabicPeriod"/>
            </a:pPr>
            <a:endParaRPr lang="en-GB" sz="4000" b="1" dirty="0"/>
          </a:p>
          <a:p>
            <a:pPr marL="742950" indent="-742950">
              <a:buFont typeface="+mj-lt"/>
              <a:buAutoNum type="arabicPeriod"/>
            </a:pPr>
            <a:r>
              <a:rPr lang="en-GB" sz="4000" b="1" dirty="0" smtClean="0"/>
              <a:t>You should have 5 different lines on your timeline at the end.</a:t>
            </a:r>
            <a:endParaRPr lang="en-GB" sz="4000" b="1" dirty="0"/>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94469" y="1547223"/>
            <a:ext cx="2688531" cy="150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94469" y="3284984"/>
            <a:ext cx="2699792" cy="134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rot="16200000">
            <a:off x="7587093" y="4374349"/>
            <a:ext cx="106466" cy="2104202"/>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16200000">
            <a:off x="7603058" y="4696347"/>
            <a:ext cx="106466" cy="2104202"/>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16200000">
            <a:off x="7613614" y="4987962"/>
            <a:ext cx="106466" cy="2104202"/>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16200000">
            <a:off x="7613614" y="5275994"/>
            <a:ext cx="106466" cy="2104202"/>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rot="16200000">
            <a:off x="7587093" y="4158324"/>
            <a:ext cx="106466" cy="2104202"/>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0713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69923126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67544" y="72008"/>
            <a:ext cx="72008" cy="61653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ectangle 5"/>
          <p:cNvSpPr/>
          <p:nvPr/>
        </p:nvSpPr>
        <p:spPr>
          <a:xfrm>
            <a:off x="323528" y="6017096"/>
            <a:ext cx="8668072"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extBox 6"/>
          <p:cNvSpPr txBox="1"/>
          <p:nvPr/>
        </p:nvSpPr>
        <p:spPr>
          <a:xfrm>
            <a:off x="0" y="4715852"/>
            <a:ext cx="461665" cy="1017404"/>
          </a:xfrm>
          <a:prstGeom prst="rect">
            <a:avLst/>
          </a:prstGeom>
          <a:noFill/>
        </p:spPr>
        <p:txBody>
          <a:bodyPr vert="vert270" wrap="square" rtlCol="0">
            <a:spAutoFit/>
          </a:bodyPr>
          <a:lstStyle/>
          <a:p>
            <a:pPr algn="ctr"/>
            <a:r>
              <a:rPr lang="en-GB" b="1" dirty="0" smtClean="0"/>
              <a:t>Horrible</a:t>
            </a:r>
          </a:p>
        </p:txBody>
      </p:sp>
      <p:sp>
        <p:nvSpPr>
          <p:cNvPr id="8" name="TextBox 7"/>
          <p:cNvSpPr txBox="1"/>
          <p:nvPr/>
        </p:nvSpPr>
        <p:spPr>
          <a:xfrm>
            <a:off x="-76001" y="3645024"/>
            <a:ext cx="615553" cy="945396"/>
          </a:xfrm>
          <a:prstGeom prst="rect">
            <a:avLst/>
          </a:prstGeom>
          <a:noFill/>
        </p:spPr>
        <p:txBody>
          <a:bodyPr vert="vert270" wrap="square" rtlCol="0">
            <a:spAutoFit/>
          </a:bodyPr>
          <a:lstStyle/>
          <a:p>
            <a:pPr algn="ctr"/>
            <a:r>
              <a:rPr lang="en-GB" sz="1400" b="1" dirty="0" smtClean="0"/>
              <a:t>Not the Best</a:t>
            </a:r>
          </a:p>
        </p:txBody>
      </p:sp>
      <p:sp>
        <p:nvSpPr>
          <p:cNvPr id="9" name="TextBox 8"/>
          <p:cNvSpPr txBox="1"/>
          <p:nvPr/>
        </p:nvSpPr>
        <p:spPr>
          <a:xfrm>
            <a:off x="-36512" y="2627620"/>
            <a:ext cx="553998" cy="1017404"/>
          </a:xfrm>
          <a:prstGeom prst="rect">
            <a:avLst/>
          </a:prstGeom>
          <a:noFill/>
        </p:spPr>
        <p:txBody>
          <a:bodyPr vert="vert270" wrap="square" rtlCol="0">
            <a:spAutoFit/>
          </a:bodyPr>
          <a:lstStyle/>
          <a:p>
            <a:pPr algn="ctr"/>
            <a:r>
              <a:rPr lang="en-GB" sz="1200" b="1" dirty="0" smtClean="0"/>
              <a:t>Not too bad or too good</a:t>
            </a:r>
          </a:p>
        </p:txBody>
      </p:sp>
      <p:sp>
        <p:nvSpPr>
          <p:cNvPr id="10" name="TextBox 9"/>
          <p:cNvSpPr txBox="1"/>
          <p:nvPr/>
        </p:nvSpPr>
        <p:spPr>
          <a:xfrm>
            <a:off x="-1" y="1610216"/>
            <a:ext cx="461665" cy="1017404"/>
          </a:xfrm>
          <a:prstGeom prst="rect">
            <a:avLst/>
          </a:prstGeom>
          <a:noFill/>
        </p:spPr>
        <p:txBody>
          <a:bodyPr vert="vert270" wrap="square" rtlCol="0">
            <a:spAutoFit/>
          </a:bodyPr>
          <a:lstStyle/>
          <a:p>
            <a:pPr algn="ctr"/>
            <a:r>
              <a:rPr lang="en-GB" b="1" dirty="0" smtClean="0"/>
              <a:t>Good</a:t>
            </a:r>
          </a:p>
        </p:txBody>
      </p:sp>
      <p:sp>
        <p:nvSpPr>
          <p:cNvPr id="11" name="TextBox 10"/>
          <p:cNvSpPr txBox="1"/>
          <p:nvPr/>
        </p:nvSpPr>
        <p:spPr>
          <a:xfrm>
            <a:off x="-2" y="476672"/>
            <a:ext cx="430887" cy="1378321"/>
          </a:xfrm>
          <a:prstGeom prst="rect">
            <a:avLst/>
          </a:prstGeom>
          <a:noFill/>
        </p:spPr>
        <p:txBody>
          <a:bodyPr vert="vert270" wrap="square" rtlCol="0">
            <a:spAutoFit/>
          </a:bodyPr>
          <a:lstStyle/>
          <a:p>
            <a:pPr algn="ctr"/>
            <a:r>
              <a:rPr lang="en-GB" sz="1600" b="1" dirty="0" smtClean="0"/>
              <a:t>Very Good</a:t>
            </a:r>
          </a:p>
        </p:txBody>
      </p:sp>
      <p:pic>
        <p:nvPicPr>
          <p:cNvPr id="12" name="Picture 4" descr="http://i1.cpcache.com/product_zoom/876258287/yellow_smiley_face_round_car_magnet.jpg?height=250&amp;width=250&amp;padToSquare=tru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496" y="94330"/>
            <a:ext cx="454350" cy="4543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gamingbus.com/wp-content/uploads/2014/10/frown.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5718147"/>
            <a:ext cx="447157" cy="44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27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476097" y="188640"/>
            <a:ext cx="6696744" cy="4104456"/>
          </a:xfrm>
          <a:prstGeom prst="cloudCallout">
            <a:avLst>
              <a:gd name="adj1" fmla="val -59677"/>
              <a:gd name="adj2" fmla="val 62884"/>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“The best period to live in Portsmouth was during the Eighteenth Century”</a:t>
            </a:r>
          </a:p>
        </p:txBody>
      </p:sp>
      <p:sp>
        <p:nvSpPr>
          <p:cNvPr id="5" name="TextBox 4"/>
          <p:cNvSpPr txBox="1"/>
          <p:nvPr/>
        </p:nvSpPr>
        <p:spPr>
          <a:xfrm>
            <a:off x="2195736" y="4510784"/>
            <a:ext cx="6606327" cy="1323439"/>
          </a:xfrm>
          <a:prstGeom prst="rect">
            <a:avLst/>
          </a:prstGeom>
          <a:solidFill>
            <a:srgbClr val="FFFF00"/>
          </a:solidFill>
          <a:ln w="57150">
            <a:solidFill>
              <a:schemeClr val="tx1"/>
            </a:solidFill>
          </a:ln>
        </p:spPr>
        <p:txBody>
          <a:bodyPr wrap="square" rtlCol="0">
            <a:spAutoFit/>
          </a:bodyPr>
          <a:lstStyle/>
          <a:p>
            <a:pPr algn="ctr"/>
            <a:r>
              <a:rPr lang="en-GB" sz="4000" b="1" dirty="0" smtClean="0"/>
              <a:t>How far do you agree with this statement?</a:t>
            </a:r>
            <a:endParaRPr lang="en-GB" sz="4000" b="1" dirty="0"/>
          </a:p>
        </p:txBody>
      </p:sp>
    </p:spTree>
    <p:extLst>
      <p:ext uri="{BB962C8B-B14F-4D97-AF65-F5344CB8AC3E}">
        <p14:creationId xmlns:p14="http://schemas.microsoft.com/office/powerpoint/2010/main" val="134777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School Work\Professional Learning\Challenge Group - Hampshire 2014-2015\My Lesson\20150515_135013.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547663" y="44624"/>
            <a:ext cx="5820459" cy="327400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School Work\Professional Learning\Challenge Group - Hampshire 2014-2015\My Lesson\20150515_135143.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47664" y="3356992"/>
            <a:ext cx="5976664" cy="336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22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kneller\Downloads\20150519_140126_resized.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763688" y="44623"/>
            <a:ext cx="5760640" cy="32403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kneller\Downloads\20150519_140947_resized.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87624" y="3356992"/>
            <a:ext cx="6192688" cy="348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083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5040259" cy="2585323"/>
          </a:xfrm>
          <a:prstGeom prst="rect">
            <a:avLst/>
          </a:prstGeom>
          <a:solidFill>
            <a:schemeClr val="bg1"/>
          </a:solidFill>
          <a:ln w="28575">
            <a:solidFill>
              <a:schemeClr val="tx1"/>
            </a:solidFill>
          </a:ln>
        </p:spPr>
        <p:txBody>
          <a:bodyPr wrap="square">
            <a:spAutoFit/>
          </a:bodyPr>
          <a:lstStyle/>
          <a:p>
            <a:r>
              <a:rPr lang="en-GB" b="1" dirty="0" smtClean="0"/>
              <a:t>1818 - </a:t>
            </a:r>
            <a:r>
              <a:rPr lang="en-GB" dirty="0" smtClean="0"/>
              <a:t>John </a:t>
            </a:r>
            <a:r>
              <a:rPr lang="en-GB" dirty="0"/>
              <a:t>Pounds </a:t>
            </a:r>
            <a:r>
              <a:rPr lang="en-GB" dirty="0" smtClean="0"/>
              <a:t>was born </a:t>
            </a:r>
            <a:r>
              <a:rPr lang="en-GB" dirty="0"/>
              <a:t>in St </a:t>
            </a:r>
            <a:r>
              <a:rPr lang="en-GB" dirty="0" err="1"/>
              <a:t>Mary‟s</a:t>
            </a:r>
            <a:r>
              <a:rPr lang="en-GB" dirty="0"/>
              <a:t> Street </a:t>
            </a:r>
            <a:r>
              <a:rPr lang="en-GB" dirty="0" smtClean="0"/>
              <a:t>in 1766. </a:t>
            </a:r>
            <a:r>
              <a:rPr lang="en-GB" dirty="0"/>
              <a:t>He worked in </a:t>
            </a:r>
            <a:r>
              <a:rPr lang="en-GB" dirty="0" smtClean="0"/>
              <a:t>the Dockyard </a:t>
            </a:r>
            <a:r>
              <a:rPr lang="en-GB" dirty="0"/>
              <a:t>until he was crippled in an accident. He </a:t>
            </a:r>
            <a:r>
              <a:rPr lang="en-GB" dirty="0" smtClean="0"/>
              <a:t>then set </a:t>
            </a:r>
            <a:r>
              <a:rPr lang="en-GB" dirty="0"/>
              <a:t>up as a cobbler. </a:t>
            </a:r>
            <a:r>
              <a:rPr lang="en-GB" dirty="0" smtClean="0"/>
              <a:t>In about </a:t>
            </a:r>
            <a:r>
              <a:rPr lang="en-GB" dirty="0"/>
              <a:t>1818 he established a school to educate poor </a:t>
            </a:r>
            <a:r>
              <a:rPr lang="en-GB" dirty="0" smtClean="0"/>
              <a:t>children in </a:t>
            </a:r>
            <a:r>
              <a:rPr lang="en-GB" dirty="0"/>
              <a:t>his shop </a:t>
            </a:r>
            <a:r>
              <a:rPr lang="en-GB" dirty="0" smtClean="0"/>
              <a:t>thereby starting </a:t>
            </a:r>
            <a:r>
              <a:rPr lang="en-GB" dirty="0"/>
              <a:t>the Ragged Schools movement which gained impetus </a:t>
            </a:r>
            <a:r>
              <a:rPr lang="en-GB" dirty="0" smtClean="0"/>
              <a:t>elsewhere after</a:t>
            </a:r>
            <a:r>
              <a:rPr lang="en-GB" dirty="0"/>
              <a:t> </a:t>
            </a:r>
            <a:r>
              <a:rPr lang="en-GB" dirty="0" smtClean="0"/>
              <a:t>1844</a:t>
            </a:r>
            <a:r>
              <a:rPr lang="en-GB" dirty="0"/>
              <a:t>. </a:t>
            </a:r>
            <a:r>
              <a:rPr lang="en-GB" dirty="0" smtClean="0"/>
              <a:t>Hundreds of children in Portsmouth relied on John Pounds for clothing and food. John </a:t>
            </a:r>
            <a:r>
              <a:rPr lang="en-GB" dirty="0"/>
              <a:t>Pounds died in 1839</a:t>
            </a:r>
            <a:r>
              <a:rPr lang="en-GB" dirty="0" smtClean="0"/>
              <a:t>.</a:t>
            </a:r>
            <a:endParaRPr lang="en-GB" dirty="0"/>
          </a:p>
        </p:txBody>
      </p:sp>
      <p:sp>
        <p:nvSpPr>
          <p:cNvPr id="6" name="Rectangle 5"/>
          <p:cNvSpPr/>
          <p:nvPr/>
        </p:nvSpPr>
        <p:spPr>
          <a:xfrm>
            <a:off x="5436096" y="461571"/>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436096" y="1199946"/>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436096" y="1938323"/>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816" y="533748"/>
            <a:ext cx="2819851" cy="188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691679" y="2955716"/>
            <a:ext cx="7248987" cy="3785652"/>
          </a:xfrm>
          <a:prstGeom prst="rect">
            <a:avLst/>
          </a:prstGeom>
          <a:solidFill>
            <a:schemeClr val="bg1"/>
          </a:solidFill>
          <a:ln w="38100">
            <a:solidFill>
              <a:schemeClr val="tx1"/>
            </a:solidFill>
          </a:ln>
        </p:spPr>
        <p:txBody>
          <a:bodyPr wrap="square">
            <a:spAutoFit/>
          </a:bodyPr>
          <a:lstStyle/>
          <a:p>
            <a:pPr marL="285750" indent="-285750">
              <a:buFont typeface="Arial" panose="020B0604020202020204" pitchFamily="34" charset="0"/>
              <a:buChar char="•"/>
            </a:pPr>
            <a:r>
              <a:rPr lang="en-GB" sz="1600" b="1" dirty="0"/>
              <a:t>1802 </a:t>
            </a:r>
            <a:r>
              <a:rPr lang="en-GB" sz="1600" dirty="0"/>
              <a:t>Marc Isambard Brunel, the father of famed Portsmouth engineer Isambard Kingdom Brunel, established the world's first mass production line at the Portsmouth Block </a:t>
            </a:r>
            <a:r>
              <a:rPr lang="en-GB" sz="1600" dirty="0" smtClean="0"/>
              <a:t>Mills</a:t>
            </a:r>
            <a:r>
              <a:rPr lang="en-GB" sz="1600" dirty="0"/>
              <a:t>.</a:t>
            </a:r>
            <a:r>
              <a:rPr lang="en-GB" sz="1600" dirty="0" smtClean="0"/>
              <a:t> </a:t>
            </a:r>
            <a:r>
              <a:rPr lang="en-GB" sz="1600" dirty="0"/>
              <a:t>At its height the Dockyard was the largest industrial site in the world</a:t>
            </a:r>
            <a:r>
              <a:rPr lang="en-GB" sz="1600" dirty="0" smtClean="0"/>
              <a:t>.</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smtClean="0"/>
              <a:t>1835-</a:t>
            </a:r>
            <a:r>
              <a:rPr lang="en-GB" sz="1600" dirty="0" smtClean="0"/>
              <a:t>1860 </a:t>
            </a:r>
            <a:r>
              <a:rPr lang="en-GB" sz="1600" dirty="0"/>
              <a:t>Southsea begins to grow. A prominent architect during this period was Thomas Ellis Owen who built properties in Kent Road, Queen’s Terrace, Sussex Terrace, Beach Road, Grove Road South, Clarendon Road, Osborne Road and Portland Terrace</a:t>
            </a:r>
            <a:r>
              <a:rPr lang="en-GB" sz="1600" dirty="0" smtClean="0"/>
              <a:t>.</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1840 </a:t>
            </a:r>
            <a:r>
              <a:rPr lang="en-GB" sz="1600" dirty="0"/>
              <a:t>Horse drawn buses start to run in </a:t>
            </a:r>
            <a:r>
              <a:rPr lang="en-GB" sz="1600" dirty="0" smtClean="0"/>
              <a:t>Portsmouth</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1847 </a:t>
            </a:r>
            <a:r>
              <a:rPr lang="en-GB" sz="1600" dirty="0"/>
              <a:t>The railway reaches </a:t>
            </a:r>
            <a:r>
              <a:rPr lang="en-GB" sz="1600" dirty="0" smtClean="0"/>
              <a:t>Portsmouth</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1860 </a:t>
            </a:r>
            <a:r>
              <a:rPr lang="en-GB" sz="1600" dirty="0"/>
              <a:t>HMS Warrior launched</a:t>
            </a:r>
          </a:p>
        </p:txBody>
      </p:sp>
      <p:sp>
        <p:nvSpPr>
          <p:cNvPr id="12" name="Rectangle 11"/>
          <p:cNvSpPr/>
          <p:nvPr/>
        </p:nvSpPr>
        <p:spPr>
          <a:xfrm>
            <a:off x="999395" y="4686472"/>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71600" y="6186795"/>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71600" y="3068960"/>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2867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12934" b="16870"/>
          <a:stretch/>
        </p:blipFill>
        <p:spPr bwMode="auto">
          <a:xfrm>
            <a:off x="3351467" y="116632"/>
            <a:ext cx="2602977" cy="324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Dan\AppData\Local\Temp\20141108_104613_resized.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l="3002" t="11955" r="3818" b="25287"/>
          <a:stretch/>
        </p:blipFill>
        <p:spPr bwMode="auto">
          <a:xfrm>
            <a:off x="252311" y="123763"/>
            <a:ext cx="2663505" cy="318919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t="3715" b="19522"/>
          <a:stretch/>
        </p:blipFill>
        <p:spPr bwMode="auto">
          <a:xfrm>
            <a:off x="6372200" y="119020"/>
            <a:ext cx="2393236" cy="326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3364123"/>
            <a:ext cx="2016224" cy="369332"/>
          </a:xfrm>
          <a:prstGeom prst="rect">
            <a:avLst/>
          </a:prstGeom>
          <a:noFill/>
        </p:spPr>
        <p:txBody>
          <a:bodyPr wrap="square" rtlCol="0">
            <a:spAutoFit/>
          </a:bodyPr>
          <a:lstStyle/>
          <a:p>
            <a:pPr algn="ctr"/>
            <a:r>
              <a:rPr lang="en-GB" b="1" dirty="0" smtClean="0"/>
              <a:t>1773</a:t>
            </a:r>
            <a:endParaRPr lang="en-GB" b="1" dirty="0"/>
          </a:p>
        </p:txBody>
      </p:sp>
      <p:sp>
        <p:nvSpPr>
          <p:cNvPr id="8" name="TextBox 7"/>
          <p:cNvSpPr txBox="1"/>
          <p:nvPr/>
        </p:nvSpPr>
        <p:spPr>
          <a:xfrm>
            <a:off x="3644843" y="3371763"/>
            <a:ext cx="2016224" cy="369332"/>
          </a:xfrm>
          <a:prstGeom prst="rect">
            <a:avLst/>
          </a:prstGeom>
          <a:noFill/>
        </p:spPr>
        <p:txBody>
          <a:bodyPr wrap="square" rtlCol="0">
            <a:spAutoFit/>
          </a:bodyPr>
          <a:lstStyle/>
          <a:p>
            <a:pPr algn="ctr"/>
            <a:r>
              <a:rPr lang="en-GB" b="1" dirty="0" smtClean="0"/>
              <a:t>1847</a:t>
            </a:r>
            <a:endParaRPr lang="en-GB" b="1" dirty="0"/>
          </a:p>
        </p:txBody>
      </p:sp>
      <p:sp>
        <p:nvSpPr>
          <p:cNvPr id="9" name="TextBox 8"/>
          <p:cNvSpPr txBox="1"/>
          <p:nvPr/>
        </p:nvSpPr>
        <p:spPr>
          <a:xfrm>
            <a:off x="6560706" y="3391769"/>
            <a:ext cx="2016224" cy="369332"/>
          </a:xfrm>
          <a:prstGeom prst="rect">
            <a:avLst/>
          </a:prstGeom>
          <a:noFill/>
        </p:spPr>
        <p:txBody>
          <a:bodyPr wrap="square" rtlCol="0">
            <a:spAutoFit/>
          </a:bodyPr>
          <a:lstStyle/>
          <a:p>
            <a:pPr algn="ctr"/>
            <a:r>
              <a:rPr lang="en-GB" b="1" dirty="0" smtClean="0"/>
              <a:t>1900</a:t>
            </a:r>
            <a:endParaRPr lang="en-GB" b="1" dirty="0"/>
          </a:p>
        </p:txBody>
      </p:sp>
      <p:sp>
        <p:nvSpPr>
          <p:cNvPr id="6" name="TextBox 5"/>
          <p:cNvSpPr txBox="1"/>
          <p:nvPr/>
        </p:nvSpPr>
        <p:spPr>
          <a:xfrm>
            <a:off x="268077" y="3573016"/>
            <a:ext cx="8640168" cy="523220"/>
          </a:xfrm>
          <a:prstGeom prst="rect">
            <a:avLst/>
          </a:prstGeom>
          <a:noFill/>
        </p:spPr>
        <p:txBody>
          <a:bodyPr wrap="square" rtlCol="0">
            <a:spAutoFit/>
          </a:bodyPr>
          <a:lstStyle/>
          <a:p>
            <a:pPr algn="ctr"/>
            <a:r>
              <a:rPr lang="en-GB" sz="2800" b="1" dirty="0" smtClean="0"/>
              <a:t>Rapid expansion of Portsmouth across </a:t>
            </a:r>
            <a:r>
              <a:rPr lang="en-GB" sz="2800" b="1" dirty="0" err="1" smtClean="0"/>
              <a:t>Portsea</a:t>
            </a:r>
            <a:r>
              <a:rPr lang="en-GB" sz="2800" b="1" dirty="0" smtClean="0"/>
              <a:t> Island</a:t>
            </a:r>
            <a:endParaRPr lang="en-GB" sz="2800" b="1" dirty="0"/>
          </a:p>
        </p:txBody>
      </p:sp>
      <p:sp>
        <p:nvSpPr>
          <p:cNvPr id="7" name="Rectangle 6"/>
          <p:cNvSpPr/>
          <p:nvPr/>
        </p:nvSpPr>
        <p:spPr>
          <a:xfrm>
            <a:off x="252311" y="4374004"/>
            <a:ext cx="4384878" cy="1569660"/>
          </a:xfrm>
          <a:prstGeom prst="rect">
            <a:avLst/>
          </a:prstGeom>
          <a:solidFill>
            <a:schemeClr val="bg1"/>
          </a:solidFill>
        </p:spPr>
        <p:txBody>
          <a:bodyPr wrap="square">
            <a:spAutoFit/>
          </a:bodyPr>
          <a:lstStyle/>
          <a:p>
            <a:r>
              <a:rPr lang="en-GB" sz="2400" b="1" dirty="0"/>
              <a:t>Portsmouth Football Club was founded in 1898 and the club have always played at </a:t>
            </a:r>
            <a:r>
              <a:rPr lang="en-GB" sz="2400" b="1" dirty="0" err="1"/>
              <a:t>Fratton</a:t>
            </a:r>
            <a:r>
              <a:rPr lang="en-GB" sz="2400" b="1" dirty="0"/>
              <a:t> Park. </a:t>
            </a:r>
          </a:p>
        </p:txBody>
      </p:sp>
      <p:pic>
        <p:nvPicPr>
          <p:cNvPr id="4100" name="Picture 4"/>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860032" y="4374004"/>
            <a:ext cx="4080632" cy="229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83568" y="6042779"/>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8066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88640"/>
            <a:ext cx="8208912" cy="1815882"/>
          </a:xfrm>
          <a:prstGeom prst="rect">
            <a:avLst/>
          </a:prstGeom>
          <a:solidFill>
            <a:schemeClr val="bg1"/>
          </a:solidFill>
          <a:ln w="28575">
            <a:solidFill>
              <a:schemeClr val="tx1"/>
            </a:solidFill>
          </a:ln>
        </p:spPr>
        <p:txBody>
          <a:bodyPr wrap="square">
            <a:spAutoFit/>
          </a:bodyPr>
          <a:lstStyle/>
          <a:p>
            <a:r>
              <a:rPr lang="en-GB" sz="1600" dirty="0"/>
              <a:t> </a:t>
            </a:r>
            <a:r>
              <a:rPr lang="en-GB" sz="1600" dirty="0" smtClean="0"/>
              <a:t>“</a:t>
            </a:r>
            <a:r>
              <a:rPr lang="en-GB" sz="1600" dirty="0"/>
              <a:t>The wages of the majority of the people in regular employment were so small that they lived in constant poverty; the larger parts had no settled wages at all, many of them being hawkers, green-grocers with a capital of five shillings, window cleaners in a district where no one wanted their windows cleaned, old pensioners past work with a shilling to </a:t>
            </a:r>
            <a:r>
              <a:rPr lang="en-GB" sz="1600" dirty="0" err="1"/>
              <a:t>eightpence</a:t>
            </a:r>
            <a:r>
              <a:rPr lang="en-GB" sz="1600" dirty="0"/>
              <a:t> a day, sailors' wives with three or four children living upon £2 a month, and soldiers wives married off the strength with no pay at all”.</a:t>
            </a:r>
          </a:p>
          <a:p>
            <a:r>
              <a:rPr lang="en-GB" sz="1600" b="1" dirty="0" smtClean="0"/>
              <a:t>Robert </a:t>
            </a:r>
            <a:r>
              <a:rPr lang="en-GB" sz="1600" b="1" dirty="0"/>
              <a:t>R. Dolling, </a:t>
            </a:r>
            <a:r>
              <a:rPr lang="en-GB" sz="1600" b="1" u="sng" dirty="0"/>
              <a:t>Ten Years in a Portsmouth </a:t>
            </a:r>
            <a:r>
              <a:rPr lang="en-GB" sz="1600" b="1" u="sng" dirty="0" smtClean="0"/>
              <a:t>Slum</a:t>
            </a:r>
            <a:r>
              <a:rPr lang="en-GB" sz="1600" b="1" dirty="0"/>
              <a:t>,</a:t>
            </a:r>
            <a:r>
              <a:rPr lang="en-GB" sz="1600" b="1" dirty="0" smtClean="0"/>
              <a:t>; </a:t>
            </a:r>
            <a:r>
              <a:rPr lang="en-GB" sz="1600" b="1" dirty="0"/>
              <a:t>p20</a:t>
            </a:r>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43608" y="2348880"/>
            <a:ext cx="3579608" cy="232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ww.strong-island.co.uk/wp-content/uploads/2011/03/Screen-shot-2011-03-15-at-14.46.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135" y="2348881"/>
            <a:ext cx="3909743" cy="23223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4915758"/>
            <a:ext cx="6624736" cy="1754326"/>
          </a:xfrm>
          <a:prstGeom prst="rect">
            <a:avLst/>
          </a:prstGeom>
          <a:solidFill>
            <a:schemeClr val="bg1"/>
          </a:solidFill>
          <a:ln w="28575">
            <a:solidFill>
              <a:schemeClr val="tx1"/>
            </a:solidFill>
          </a:ln>
        </p:spPr>
        <p:txBody>
          <a:bodyPr wrap="square" rtlCol="0">
            <a:spAutoFit/>
          </a:bodyPr>
          <a:lstStyle/>
          <a:p>
            <a:r>
              <a:rPr lang="en-GB" dirty="0" smtClean="0"/>
              <a:t>With such vast differences in the condition of housing  between the working class who lived in areas such as </a:t>
            </a:r>
            <a:r>
              <a:rPr lang="en-GB" dirty="0" err="1" smtClean="0"/>
              <a:t>Landport</a:t>
            </a:r>
            <a:r>
              <a:rPr lang="en-GB" dirty="0" smtClean="0"/>
              <a:t>, </a:t>
            </a:r>
            <a:r>
              <a:rPr lang="en-GB" dirty="0" err="1" smtClean="0"/>
              <a:t>Portsea</a:t>
            </a:r>
            <a:r>
              <a:rPr lang="en-GB" dirty="0" smtClean="0"/>
              <a:t> and </a:t>
            </a:r>
            <a:r>
              <a:rPr lang="en-GB" dirty="0" err="1" smtClean="0"/>
              <a:t>Fratton</a:t>
            </a:r>
            <a:r>
              <a:rPr lang="en-GB" dirty="0" smtClean="0"/>
              <a:t> and the middle class who lived in Southsea, Rev. Dolling said it was hard to create a “united city”. There was deep class antagonism throughout the century, the most famous outburst of tension was the Battle of Southsea.</a:t>
            </a:r>
            <a:endParaRPr lang="en-GB" dirty="0"/>
          </a:p>
        </p:txBody>
      </p:sp>
      <p:sp>
        <p:nvSpPr>
          <p:cNvPr id="6" name="Rectangle 5"/>
          <p:cNvSpPr/>
          <p:nvPr/>
        </p:nvSpPr>
        <p:spPr>
          <a:xfrm>
            <a:off x="107504" y="209645"/>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7504" y="854870"/>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7504" y="1517686"/>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200316" y="5909727"/>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200316" y="5085184"/>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8153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90066"/>
          </a:xfrm>
          <a:solidFill>
            <a:schemeClr val="bg1"/>
          </a:solidFill>
          <a:ln w="28575">
            <a:solidFill>
              <a:schemeClr val="tx1"/>
            </a:solidFill>
          </a:ln>
        </p:spPr>
        <p:txBody>
          <a:bodyPr>
            <a:normAutofit fontScale="90000"/>
          </a:bodyPr>
          <a:lstStyle/>
          <a:p>
            <a:r>
              <a:rPr lang="en-GB" sz="3600" b="1" dirty="0" smtClean="0"/>
              <a:t>Battle of Southsea 1874 </a:t>
            </a:r>
            <a:endParaRPr lang="en-GB" sz="3600" b="1" dirty="0"/>
          </a:p>
        </p:txBody>
      </p:sp>
      <p:sp>
        <p:nvSpPr>
          <p:cNvPr id="3" name="Content Placeholder 2"/>
          <p:cNvSpPr>
            <a:spLocks noGrp="1"/>
          </p:cNvSpPr>
          <p:nvPr>
            <p:ph idx="1"/>
          </p:nvPr>
        </p:nvSpPr>
        <p:spPr>
          <a:xfrm>
            <a:off x="179512" y="764704"/>
            <a:ext cx="8964488" cy="2520280"/>
          </a:xfrm>
          <a:solidFill>
            <a:schemeClr val="bg1"/>
          </a:solidFill>
        </p:spPr>
        <p:txBody>
          <a:bodyPr>
            <a:noAutofit/>
          </a:bodyPr>
          <a:lstStyle/>
          <a:p>
            <a:pPr marL="0" indent="0">
              <a:buNone/>
            </a:pPr>
            <a:r>
              <a:rPr lang="en-GB" sz="2000" dirty="0"/>
              <a:t>In May 1874 the Pier Company, which was headed by </a:t>
            </a:r>
            <a:r>
              <a:rPr lang="en-GB" sz="2000" dirty="0" smtClean="0"/>
              <a:t>wealthy citizens, </a:t>
            </a:r>
            <a:r>
              <a:rPr lang="en-GB" sz="2000" dirty="0"/>
              <a:t>“put a stop to the </a:t>
            </a:r>
            <a:r>
              <a:rPr lang="en-GB" sz="2000" dirty="0" smtClean="0"/>
              <a:t>mingling </a:t>
            </a:r>
            <a:r>
              <a:rPr lang="en-GB" sz="2000" dirty="0"/>
              <a:t>of the classes around its premises, and erected a barrier” between the Pier and Bathing Rooms. The result was predictable, especially after the authorities failed to bring down the barrier with bickering among the council; </a:t>
            </a:r>
            <a:r>
              <a:rPr lang="en-GB" sz="2000" dirty="0" smtClean="0"/>
              <a:t>the </a:t>
            </a:r>
            <a:r>
              <a:rPr lang="en-GB" sz="2000" dirty="0"/>
              <a:t>crowd </a:t>
            </a:r>
            <a:r>
              <a:rPr lang="en-GB" sz="2000" dirty="0" smtClean="0"/>
              <a:t>riot. </a:t>
            </a:r>
            <a:r>
              <a:rPr lang="en-GB" sz="2000" dirty="0"/>
              <a:t>Large crowds of ordinary workmen and women gathered to fight with the authorities, all for a “few square yards” of the Common. The eventual result was that the barrier was torn down</a:t>
            </a:r>
            <a:r>
              <a:rPr lang="en-GB" sz="2000" dirty="0" smtClean="0"/>
              <a:t>. The riot lasted for four days, which is very rare in the history of rioting. </a:t>
            </a:r>
            <a:endParaRPr lang="en-GB"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68960"/>
            <a:ext cx="4320480" cy="3235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99570" l="847" r="100000"/>
                    </a14:imgEffect>
                  </a14:imgLayer>
                </a14:imgProps>
              </a:ext>
              <a:ext uri="{28A0092B-C50C-407E-A947-70E740481C1C}">
                <a14:useLocalDpi xmlns:a14="http://schemas.microsoft.com/office/drawing/2010/main" val="0"/>
              </a:ext>
            </a:extLst>
          </a:blip>
          <a:srcRect/>
          <a:stretch>
            <a:fillRect/>
          </a:stretch>
        </p:blipFill>
        <p:spPr bwMode="auto">
          <a:xfrm>
            <a:off x="1137596" y="3068960"/>
            <a:ext cx="3434404" cy="338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3528" y="3429000"/>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23528" y="4193756"/>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5151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7776864" cy="1631216"/>
          </a:xfrm>
          <a:prstGeom prst="rect">
            <a:avLst/>
          </a:prstGeom>
          <a:solidFill>
            <a:schemeClr val="bg1"/>
          </a:solidFill>
          <a:ln w="28575">
            <a:solidFill>
              <a:schemeClr val="tx1"/>
            </a:solidFill>
          </a:ln>
        </p:spPr>
        <p:txBody>
          <a:bodyPr wrap="square">
            <a:spAutoFit/>
          </a:bodyPr>
          <a:lstStyle/>
          <a:p>
            <a:r>
              <a:rPr lang="en-GB" sz="2000" b="1" dirty="0" smtClean="0"/>
              <a:t>1846 - First </a:t>
            </a:r>
            <a:r>
              <a:rPr lang="en-GB" sz="2000" b="1" dirty="0"/>
              <a:t>electric telegraph cable </a:t>
            </a:r>
            <a:r>
              <a:rPr lang="en-GB" sz="2000" dirty="0"/>
              <a:t>laid between Portsmouth and Gosport. </a:t>
            </a:r>
            <a:r>
              <a:rPr lang="en-GB" sz="2000" dirty="0" smtClean="0"/>
              <a:t>Mr. Hay</a:t>
            </a:r>
            <a:r>
              <a:rPr lang="en-GB" sz="2000" dirty="0"/>
              <a:t>, a chemist in the High Street, of Old Portsmouth, devoted much attention </a:t>
            </a:r>
            <a:r>
              <a:rPr lang="en-GB" sz="2000" dirty="0" smtClean="0"/>
              <a:t>to electricity </a:t>
            </a:r>
            <a:r>
              <a:rPr lang="en-GB" sz="2000" dirty="0"/>
              <a:t>and lectured on the subject in and around Portsmouth; he </a:t>
            </a:r>
            <a:r>
              <a:rPr lang="en-GB" sz="2000" dirty="0" smtClean="0"/>
              <a:t>was appointed </a:t>
            </a:r>
            <a:r>
              <a:rPr lang="en-GB" sz="2000" dirty="0"/>
              <a:t>Electrical Referee and lecturer in the </a:t>
            </a:r>
            <a:r>
              <a:rPr lang="en-GB" sz="2000" dirty="0" smtClean="0"/>
              <a:t>Dockyard.</a:t>
            </a:r>
            <a:endParaRPr lang="en-GB" sz="2000" dirty="0"/>
          </a:p>
        </p:txBody>
      </p:sp>
      <p:sp>
        <p:nvSpPr>
          <p:cNvPr id="6" name="Rectangle 5"/>
          <p:cNvSpPr/>
          <p:nvPr/>
        </p:nvSpPr>
        <p:spPr>
          <a:xfrm>
            <a:off x="2827432" y="2430016"/>
            <a:ext cx="5993040" cy="3170099"/>
          </a:xfrm>
          <a:prstGeom prst="rect">
            <a:avLst/>
          </a:prstGeom>
          <a:solidFill>
            <a:schemeClr val="bg1"/>
          </a:solidFill>
          <a:ln w="38100">
            <a:solidFill>
              <a:schemeClr val="tx1"/>
            </a:solidFill>
          </a:ln>
        </p:spPr>
        <p:txBody>
          <a:bodyPr wrap="square">
            <a:spAutoFit/>
          </a:bodyPr>
          <a:lstStyle/>
          <a:p>
            <a:r>
              <a:rPr lang="en-GB" sz="2000" b="1" dirty="0" smtClean="0"/>
              <a:t>1849 - </a:t>
            </a:r>
            <a:r>
              <a:rPr lang="en-GB" sz="2000" dirty="0" smtClean="0"/>
              <a:t>Cholera</a:t>
            </a:r>
            <a:r>
              <a:rPr lang="en-GB" sz="2000" b="1" dirty="0" smtClean="0"/>
              <a:t> </a:t>
            </a:r>
            <a:r>
              <a:rPr lang="en-GB" sz="2000" dirty="0"/>
              <a:t>strikes the town during the </a:t>
            </a:r>
            <a:r>
              <a:rPr lang="en-GB" sz="2000" dirty="0" smtClean="0"/>
              <a:t>summer months</a:t>
            </a:r>
            <a:r>
              <a:rPr lang="en-GB" sz="2000" dirty="0"/>
              <a:t>. The town records </a:t>
            </a:r>
            <a:r>
              <a:rPr lang="en-GB" sz="2000" dirty="0" smtClean="0"/>
              <a:t>state that </a:t>
            </a:r>
            <a:r>
              <a:rPr lang="en-GB" sz="2000" dirty="0"/>
              <a:t>there were 800 internments at Kingston Churchyard and St. </a:t>
            </a:r>
            <a:r>
              <a:rPr lang="en-GB" sz="2000" dirty="0" smtClean="0"/>
              <a:t>Thomas's Churchyard</a:t>
            </a:r>
            <a:r>
              <a:rPr lang="en-GB" sz="2000" dirty="0"/>
              <a:t>; they </a:t>
            </a:r>
            <a:r>
              <a:rPr lang="en-GB" sz="2000" dirty="0" smtClean="0"/>
              <a:t>were buried </a:t>
            </a:r>
            <a:r>
              <a:rPr lang="en-GB" sz="2000" dirty="0"/>
              <a:t>in </a:t>
            </a:r>
            <a:r>
              <a:rPr lang="en-GB" sz="2000" dirty="0" smtClean="0"/>
              <a:t>batches. </a:t>
            </a:r>
            <a:r>
              <a:rPr lang="en-GB" sz="2000" dirty="0"/>
              <a:t>26th September was set </a:t>
            </a:r>
            <a:r>
              <a:rPr lang="en-GB" sz="2000" dirty="0" smtClean="0"/>
              <a:t>aside as </a:t>
            </a:r>
            <a:r>
              <a:rPr lang="en-GB" sz="2000" dirty="0"/>
              <a:t>a day of </a:t>
            </a:r>
            <a:r>
              <a:rPr lang="en-GB" sz="2000" dirty="0" smtClean="0"/>
              <a:t>prayer</a:t>
            </a:r>
            <a:r>
              <a:rPr lang="en-GB" sz="2000" dirty="0"/>
              <a:t>. </a:t>
            </a:r>
            <a:endParaRPr lang="en-GB" sz="2000" dirty="0" smtClean="0"/>
          </a:p>
          <a:p>
            <a:endParaRPr lang="en-GB" sz="2000" dirty="0"/>
          </a:p>
          <a:p>
            <a:r>
              <a:rPr lang="en-GB" sz="2000" dirty="0" smtClean="0"/>
              <a:t>The Dockyard </a:t>
            </a:r>
            <a:r>
              <a:rPr lang="en-GB" sz="2000" dirty="0"/>
              <a:t>and other </a:t>
            </a:r>
            <a:r>
              <a:rPr lang="en-GB" sz="2000" dirty="0" smtClean="0"/>
              <a:t>Government establishments </a:t>
            </a:r>
            <a:r>
              <a:rPr lang="en-GB" sz="2000" dirty="0"/>
              <a:t>in the area were closed. </a:t>
            </a:r>
            <a:r>
              <a:rPr lang="en-GB" sz="2000" dirty="0" smtClean="0"/>
              <a:t>By 15</a:t>
            </a:r>
            <a:r>
              <a:rPr lang="en-GB" sz="2000" baseline="30000" dirty="0" smtClean="0"/>
              <a:t>th</a:t>
            </a:r>
            <a:r>
              <a:rPr lang="en-GB" sz="2000" dirty="0"/>
              <a:t> </a:t>
            </a:r>
            <a:r>
              <a:rPr lang="en-GB" sz="2000" dirty="0" smtClean="0"/>
              <a:t>November </a:t>
            </a:r>
            <a:r>
              <a:rPr lang="en-GB" sz="2000" dirty="0"/>
              <a:t>the plague had disappeared </a:t>
            </a:r>
            <a:r>
              <a:rPr lang="en-GB" sz="2000" dirty="0" smtClean="0"/>
              <a:t>and general </a:t>
            </a:r>
            <a:r>
              <a:rPr lang="en-GB" sz="2000" dirty="0"/>
              <a:t>thanksgiving services </a:t>
            </a:r>
            <a:r>
              <a:rPr lang="en-GB" sz="2000" dirty="0" smtClean="0"/>
              <a:t>were held </a:t>
            </a:r>
            <a:r>
              <a:rPr lang="en-GB" sz="2000" dirty="0"/>
              <a:t>throughout the </a:t>
            </a:r>
            <a:r>
              <a:rPr lang="en-GB" sz="2000" dirty="0" smtClean="0"/>
              <a:t>town </a:t>
            </a:r>
            <a:r>
              <a:rPr lang="en-GB" sz="2000" dirty="0"/>
              <a:t>of </a:t>
            </a:r>
            <a:r>
              <a:rPr lang="en-GB" sz="2000" dirty="0" smtClean="0"/>
              <a:t>Portsmouth.</a:t>
            </a:r>
            <a:endParaRPr lang="en-GB"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12" y="2428953"/>
            <a:ext cx="2487580" cy="349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8100392" y="282139"/>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115464" y="5805263"/>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5019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598" y="135791"/>
            <a:ext cx="7699791" cy="2246769"/>
          </a:xfrm>
          <a:prstGeom prst="rect">
            <a:avLst/>
          </a:prstGeom>
          <a:solidFill>
            <a:schemeClr val="bg1"/>
          </a:solidFill>
          <a:ln w="28575">
            <a:solidFill>
              <a:schemeClr val="tx1"/>
            </a:solidFill>
          </a:ln>
        </p:spPr>
        <p:txBody>
          <a:bodyPr wrap="square">
            <a:spAutoFit/>
          </a:bodyPr>
          <a:lstStyle/>
          <a:p>
            <a:r>
              <a:rPr lang="en-GB" sz="2000" b="1" dirty="0" smtClean="0"/>
              <a:t>1869 April</a:t>
            </a:r>
            <a:r>
              <a:rPr lang="en-GB" sz="2000" b="1" dirty="0"/>
              <a:t> </a:t>
            </a:r>
            <a:r>
              <a:rPr lang="en-GB" sz="2000" dirty="0" smtClean="0"/>
              <a:t>- </a:t>
            </a:r>
            <a:r>
              <a:rPr lang="en-GB" sz="2000" dirty="0"/>
              <a:t>Great gloom hung over the town </a:t>
            </a:r>
            <a:r>
              <a:rPr lang="en-GB" sz="2000" dirty="0" smtClean="0"/>
              <a:t>as discharged </a:t>
            </a:r>
            <a:r>
              <a:rPr lang="en-GB" sz="2000" dirty="0"/>
              <a:t>Dockyard men </a:t>
            </a:r>
            <a:r>
              <a:rPr lang="en-GB" sz="2000" dirty="0" smtClean="0"/>
              <a:t>and their </a:t>
            </a:r>
            <a:r>
              <a:rPr lang="en-GB" sz="2000" dirty="0"/>
              <a:t>families emigrated to Canada. </a:t>
            </a:r>
            <a:r>
              <a:rPr lang="en-GB" sz="2000" dirty="0" smtClean="0"/>
              <a:t>With the advancement in steam power meant the need for rope greatly diminished, resulting in  job losses. 391 </a:t>
            </a:r>
            <a:r>
              <a:rPr lang="en-GB" sz="2000" dirty="0"/>
              <a:t>men, women </a:t>
            </a:r>
            <a:r>
              <a:rPr lang="en-GB" sz="2000" dirty="0" smtClean="0"/>
              <a:t>and children </a:t>
            </a:r>
            <a:r>
              <a:rPr lang="en-GB" sz="2000" dirty="0"/>
              <a:t>of whom </a:t>
            </a:r>
            <a:r>
              <a:rPr lang="en-GB" sz="2000" dirty="0" smtClean="0"/>
              <a:t>175 belonged </a:t>
            </a:r>
            <a:r>
              <a:rPr lang="en-GB" sz="2000" dirty="0"/>
              <a:t>to Portsmouth sailed in the Troopship Crocodile that </a:t>
            </a:r>
            <a:r>
              <a:rPr lang="en-GB" sz="2000" dirty="0" smtClean="0"/>
              <a:t>the Admiralty</a:t>
            </a:r>
            <a:r>
              <a:rPr lang="en-GB" sz="2000" dirty="0"/>
              <a:t> </a:t>
            </a:r>
            <a:r>
              <a:rPr lang="en-GB" sz="2000" dirty="0" smtClean="0"/>
              <a:t>allowed </a:t>
            </a:r>
            <a:r>
              <a:rPr lang="en-GB" sz="2000" dirty="0"/>
              <a:t>for the passage. On 1st </a:t>
            </a:r>
            <a:r>
              <a:rPr lang="en-GB" sz="2000" dirty="0" smtClean="0"/>
              <a:t>May another </a:t>
            </a:r>
            <a:r>
              <a:rPr lang="en-GB" sz="2000" dirty="0"/>
              <a:t>776 left in the Troopship </a:t>
            </a:r>
            <a:r>
              <a:rPr lang="en-GB" sz="2000" dirty="0" err="1"/>
              <a:t>Serapis</a:t>
            </a:r>
            <a:r>
              <a:rPr lang="en-GB" sz="2000" dirty="0"/>
              <a:t>. </a:t>
            </a:r>
            <a:r>
              <a:rPr lang="en-GB" sz="2000" dirty="0" smtClean="0"/>
              <a:t>It was </a:t>
            </a:r>
            <a:r>
              <a:rPr lang="en-GB" sz="2000" dirty="0"/>
              <a:t>said that most did well and prospered </a:t>
            </a:r>
            <a:r>
              <a:rPr lang="en-GB" sz="2000" dirty="0" smtClean="0"/>
              <a:t>in the </a:t>
            </a:r>
            <a:r>
              <a:rPr lang="en-GB" sz="2000" dirty="0"/>
              <a:t>new world.</a:t>
            </a:r>
          </a:p>
        </p:txBody>
      </p:sp>
      <p:pic>
        <p:nvPicPr>
          <p:cNvPr id="5"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620" r="5330"/>
          <a:stretch/>
        </p:blipFill>
        <p:spPr bwMode="auto">
          <a:xfrm>
            <a:off x="364598" y="2636910"/>
            <a:ext cx="6613147" cy="404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64289" y="3140968"/>
            <a:ext cx="1800200" cy="1754326"/>
          </a:xfrm>
          <a:prstGeom prst="rect">
            <a:avLst/>
          </a:prstGeom>
          <a:noFill/>
        </p:spPr>
        <p:txBody>
          <a:bodyPr wrap="square" rtlCol="0">
            <a:spAutoFit/>
          </a:bodyPr>
          <a:lstStyle/>
          <a:p>
            <a:pPr algn="ctr"/>
            <a:r>
              <a:rPr lang="en-GB" b="1" dirty="0" smtClean="0"/>
              <a:t>Drawing depicting the redundant dockyard men boarding ships to Canada 1869.</a:t>
            </a:r>
            <a:endParaRPr lang="en-GB" b="1" dirty="0"/>
          </a:p>
        </p:txBody>
      </p:sp>
      <p:sp>
        <p:nvSpPr>
          <p:cNvPr id="7" name="Rectangle 6"/>
          <p:cNvSpPr/>
          <p:nvPr/>
        </p:nvSpPr>
        <p:spPr>
          <a:xfrm>
            <a:off x="8172400" y="690364"/>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9515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316" y="188640"/>
            <a:ext cx="7689670" cy="1200329"/>
          </a:xfrm>
          <a:prstGeom prst="rect">
            <a:avLst/>
          </a:prstGeom>
          <a:solidFill>
            <a:schemeClr val="bg1"/>
          </a:solidFill>
          <a:ln w="28575">
            <a:solidFill>
              <a:schemeClr val="tx1"/>
            </a:solidFill>
          </a:ln>
        </p:spPr>
        <p:txBody>
          <a:bodyPr wrap="square">
            <a:spAutoFit/>
          </a:bodyPr>
          <a:lstStyle/>
          <a:p>
            <a:r>
              <a:rPr lang="en-GB" sz="2400" b="1" dirty="0" smtClean="0"/>
              <a:t>1870 </a:t>
            </a:r>
            <a:r>
              <a:rPr lang="en-GB" sz="2400" dirty="0" smtClean="0"/>
              <a:t>– Rise in employment in dockyard because of the Franco-Prussian War. 700 extra men employed in the dockyard.</a:t>
            </a:r>
            <a:endParaRPr lang="en-GB" sz="2400" dirty="0"/>
          </a:p>
        </p:txBody>
      </p:sp>
      <p:sp>
        <p:nvSpPr>
          <p:cNvPr id="5" name="Rectangle 4"/>
          <p:cNvSpPr/>
          <p:nvPr/>
        </p:nvSpPr>
        <p:spPr>
          <a:xfrm>
            <a:off x="1763688" y="1772815"/>
            <a:ext cx="7089409" cy="3785652"/>
          </a:xfrm>
          <a:prstGeom prst="rect">
            <a:avLst/>
          </a:prstGeom>
          <a:solidFill>
            <a:schemeClr val="bg1"/>
          </a:solidFill>
          <a:ln w="28575">
            <a:solidFill>
              <a:schemeClr val="tx1"/>
            </a:solidFill>
          </a:ln>
        </p:spPr>
        <p:txBody>
          <a:bodyPr wrap="square">
            <a:spAutoFit/>
          </a:bodyPr>
          <a:lstStyle/>
          <a:p>
            <a:r>
              <a:rPr lang="en-GB" sz="2400" b="1" dirty="0" smtClean="0"/>
              <a:t>1874 Disastrous Fire - </a:t>
            </a:r>
            <a:r>
              <a:rPr lang="en-GB" sz="2400" dirty="0" smtClean="0"/>
              <a:t>No.11 </a:t>
            </a:r>
            <a:r>
              <a:rPr lang="en-GB" sz="2400" dirty="0"/>
              <a:t>Store House (Now the Naval Museum) was </a:t>
            </a:r>
            <a:r>
              <a:rPr lang="en-GB" sz="2400" dirty="0" smtClean="0"/>
              <a:t>completely gutted </a:t>
            </a:r>
            <a:r>
              <a:rPr lang="en-GB" sz="2400" dirty="0"/>
              <a:t>by fire down to the ground floor. However massive walls remained </a:t>
            </a:r>
            <a:r>
              <a:rPr lang="en-GB" sz="2400" dirty="0" smtClean="0"/>
              <a:t>in tacked </a:t>
            </a:r>
            <a:r>
              <a:rPr lang="en-GB" sz="2400" dirty="0"/>
              <a:t>and in 1879 the building was restored to its original state</a:t>
            </a:r>
            <a:r>
              <a:rPr lang="en-GB" sz="2400" dirty="0" smtClean="0"/>
              <a:t>. </a:t>
            </a:r>
          </a:p>
          <a:p>
            <a:endParaRPr lang="en-GB" sz="2400" dirty="0" smtClean="0"/>
          </a:p>
          <a:p>
            <a:r>
              <a:rPr lang="en-GB" sz="2400" dirty="0" smtClean="0"/>
              <a:t>In </a:t>
            </a:r>
            <a:r>
              <a:rPr lang="en-GB" sz="2400" dirty="0"/>
              <a:t>the previous 12 months 4,000 dockyard men were treated at the </a:t>
            </a:r>
            <a:r>
              <a:rPr lang="en-GB" sz="2400" dirty="0" smtClean="0"/>
              <a:t>dockyard surgery </a:t>
            </a:r>
            <a:r>
              <a:rPr lang="en-GB" sz="2400" dirty="0"/>
              <a:t>for minor injuries. 1,000 men and boys incapacitated. Compared to </a:t>
            </a:r>
            <a:r>
              <a:rPr lang="en-GB" sz="2400" dirty="0" smtClean="0"/>
              <a:t>the previous </a:t>
            </a:r>
            <a:r>
              <a:rPr lang="en-GB" sz="2400" dirty="0"/>
              <a:t>10 years the number had trebled.</a:t>
            </a:r>
          </a:p>
        </p:txBody>
      </p:sp>
      <p:sp>
        <p:nvSpPr>
          <p:cNvPr id="7" name="Rectangle 6"/>
          <p:cNvSpPr/>
          <p:nvPr/>
        </p:nvSpPr>
        <p:spPr>
          <a:xfrm>
            <a:off x="8028384" y="188640"/>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71600" y="2085810"/>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71600" y="2874428"/>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71600" y="3738523"/>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028384" y="852395"/>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4161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332" y="188640"/>
            <a:ext cx="6662054" cy="5693866"/>
          </a:xfrm>
          <a:prstGeom prst="rect">
            <a:avLst/>
          </a:prstGeom>
          <a:solidFill>
            <a:schemeClr val="bg1"/>
          </a:solidFill>
          <a:ln w="28575">
            <a:solidFill>
              <a:schemeClr val="tx1"/>
            </a:solidFill>
          </a:ln>
        </p:spPr>
        <p:txBody>
          <a:bodyPr wrap="square" rtlCol="0">
            <a:spAutoFit/>
          </a:bodyPr>
          <a:lstStyle/>
          <a:p>
            <a:pPr algn="ctr"/>
            <a:r>
              <a:rPr lang="en-GB" sz="2400" b="1" dirty="0" smtClean="0"/>
              <a:t>Improvements in the Nineteenth Century</a:t>
            </a:r>
          </a:p>
          <a:p>
            <a:r>
              <a:rPr lang="en-GB" sz="2000" dirty="0" smtClean="0"/>
              <a:t>The second half of the 19</a:t>
            </a:r>
            <a:r>
              <a:rPr lang="en-GB" sz="2000" baseline="30000" dirty="0" smtClean="0"/>
              <a:t>th</a:t>
            </a:r>
            <a:r>
              <a:rPr lang="en-GB" sz="2000" dirty="0" smtClean="0"/>
              <a:t> century saw major improvements. After 1857 the piped water supply became more widely available, and in 1864 the Council started building a mains drainage system. Piped water and mains drainage allowed flushing toilets to replace the old cesspits. </a:t>
            </a:r>
          </a:p>
          <a:p>
            <a:endParaRPr lang="en-GB" sz="2000" dirty="0" smtClean="0"/>
          </a:p>
          <a:p>
            <a:r>
              <a:rPr lang="en-GB" sz="2000" dirty="0" smtClean="0"/>
              <a:t>By-laws were also passed to improve the quality of housing. The result was an expansion of good-quality small terraced housing, of which much remains today. After 1900 the Council initiated various slum clearance schemes.</a:t>
            </a:r>
          </a:p>
          <a:p>
            <a:endParaRPr lang="en-GB" sz="2000" dirty="0" smtClean="0"/>
          </a:p>
          <a:p>
            <a:r>
              <a:rPr lang="en-GB" sz="2000" dirty="0" smtClean="0"/>
              <a:t>Further improvements came with the introduction of gas and electricity. In the 1890s gas became very popular. By 1914 gas was used in most houses in Portsmouth for lighting and cooking. Electricity first became available in 1894 in Portsmouth but was very expensive and only used in wealthier households.</a:t>
            </a:r>
            <a:endParaRPr lang="en-GB" sz="2000" dirty="0"/>
          </a:p>
        </p:txBody>
      </p:sp>
      <p:sp>
        <p:nvSpPr>
          <p:cNvPr id="5" name="Rectangle 4"/>
          <p:cNvSpPr/>
          <p:nvPr/>
        </p:nvSpPr>
        <p:spPr>
          <a:xfrm>
            <a:off x="7092280" y="554133"/>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092280" y="1268760"/>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089075" y="2348880"/>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092280" y="3035573"/>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133166" y="4182467"/>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136371" y="4869160"/>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136371" y="5605219"/>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6187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1232</Words>
  <Application>Microsoft Office PowerPoint</Application>
  <PresentationFormat>On-screen Show (4:3)</PresentationFormat>
  <Paragraphs>82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vt:lpstr>
      <vt:lpstr>Nineteenth Century Portsmouth</vt:lpstr>
      <vt:lpstr>PowerPoint Presentation</vt:lpstr>
      <vt:lpstr>PowerPoint Presentation</vt:lpstr>
      <vt:lpstr>PowerPoint Presentation</vt:lpstr>
      <vt:lpstr>Battle of Southsea 1874 </vt:lpstr>
      <vt:lpstr>PowerPoint Presentation</vt:lpstr>
      <vt:lpstr>PowerPoint Presentation</vt:lpstr>
      <vt:lpstr>PowerPoint Presentation</vt:lpstr>
      <vt:lpstr>PowerPoint Presentation</vt:lpstr>
      <vt:lpstr>PowerPoint Presentation</vt:lpstr>
      <vt:lpstr>PowerPoint Presentation</vt:lpstr>
      <vt:lpstr>On your timeline sheets – draw a line across the periods showing when it was best.</vt:lpstr>
      <vt:lpstr>Your group will now justify to the rest of the class your line graph.</vt:lpstr>
      <vt:lpstr>PowerPoint Presentation</vt:lpstr>
      <vt:lpstr>PowerPoint Presentation</vt:lpstr>
      <vt:lpstr>PowerPoint Presentation</vt:lpstr>
      <vt:lpstr>PowerPoint Presentation</vt:lpstr>
    </vt:vector>
  </TitlesOfParts>
  <Company>Bay House School and Sixth Form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Nineteenth Century Portsmouth</dc:title>
  <dc:creator>Kneller, D</dc:creator>
  <cp:lastModifiedBy>Kneller, D</cp:lastModifiedBy>
  <cp:revision>1</cp:revision>
  <dcterms:created xsi:type="dcterms:W3CDTF">2015-09-25T15:52:28Z</dcterms:created>
  <dcterms:modified xsi:type="dcterms:W3CDTF">2015-09-25T15:52:40Z</dcterms:modified>
</cp:coreProperties>
</file>