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89" r:id="rId4"/>
    <p:sldId id="290" r:id="rId5"/>
    <p:sldId id="291" r:id="rId6"/>
    <p:sldId id="292" r:id="rId7"/>
    <p:sldId id="293" r:id="rId8"/>
    <p:sldId id="294" r:id="rId9"/>
    <p:sldId id="295" r:id="rId10"/>
    <p:sldId id="269" r:id="rId11"/>
    <p:sldId id="271" r:id="rId12"/>
    <p:sldId id="272" r:id="rId13"/>
    <p:sldId id="279" r:id="rId14"/>
    <p:sldId id="280" r:id="rId15"/>
    <p:sldId id="283" r:id="rId16"/>
    <p:sldId id="282" r:id="rId17"/>
    <p:sldId id="281" r:id="rId18"/>
    <p:sldId id="284" r:id="rId19"/>
    <p:sldId id="258" r:id="rId20"/>
    <p:sldId id="286" r:id="rId21"/>
    <p:sldId id="287" r:id="rId22"/>
    <p:sldId id="288"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265" r:id="rId37"/>
    <p:sldId id="26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012A0A-7FCC-43D0-8D6E-FBA8D759B23D}"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130649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12A0A-7FCC-43D0-8D6E-FBA8D759B23D}"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30637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12A0A-7FCC-43D0-8D6E-FBA8D759B23D}"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147383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5BE4D7-FE84-477F-9547-2920158C454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EA1F0C-F3FC-4C9A-9066-57B5DADF11D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153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57428A-DACE-459A-BCDF-D3196FDDA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9740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7B27CF-2A2C-4AD0-ABD0-B3D18C6E61A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850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752D0D9-232A-4AFA-A1AC-38FEE508546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33256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1536CA8-12BC-42EA-8711-EDF1A2A6858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37979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1BA5B8E-7C01-4BD5-8514-36B6CAC85B4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30298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BB1A40C-F90E-4B44-9E50-22683A95E08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4725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12A0A-7FCC-43D0-8D6E-FBA8D759B23D}"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279488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B1DDDF-6CA0-4DF4-9FA2-6F7EBEBDC54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72951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0E880B-2E4D-49AF-9F87-C1BC60F2298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2173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B0B6D4-6B47-4616-9F36-3AB03F8274E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6416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12A0A-7FCC-43D0-8D6E-FBA8D759B23D}"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265577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012A0A-7FCC-43D0-8D6E-FBA8D759B23D}" type="datetimeFigureOut">
              <a:rPr lang="en-GB" smtClean="0"/>
              <a:t>31/01/2015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18840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012A0A-7FCC-43D0-8D6E-FBA8D759B23D}" type="datetimeFigureOut">
              <a:rPr lang="en-GB" smtClean="0"/>
              <a:t>31/01/2015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391033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012A0A-7FCC-43D0-8D6E-FBA8D759B23D}" type="datetimeFigureOut">
              <a:rPr lang="en-GB" smtClean="0"/>
              <a:t>31/01/2015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163495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12A0A-7FCC-43D0-8D6E-FBA8D759B23D}" type="datetimeFigureOut">
              <a:rPr lang="en-GB" smtClean="0"/>
              <a:t>31/01/2015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216986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12A0A-7FCC-43D0-8D6E-FBA8D759B23D}" type="datetimeFigureOut">
              <a:rPr lang="en-GB" smtClean="0"/>
              <a:t>31/01/2015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17306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12A0A-7FCC-43D0-8D6E-FBA8D759B23D}" type="datetimeFigureOut">
              <a:rPr lang="en-GB" smtClean="0"/>
              <a:t>31/01/2015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17B51-6126-48E1-8E8F-9299070C9635}" type="slidenum">
              <a:rPr lang="en-GB" smtClean="0"/>
              <a:t>‹#›</a:t>
            </a:fld>
            <a:endParaRPr lang="en-GB"/>
          </a:p>
        </p:txBody>
      </p:sp>
    </p:spTree>
    <p:extLst>
      <p:ext uri="{BB962C8B-B14F-4D97-AF65-F5344CB8AC3E}">
        <p14:creationId xmlns:p14="http://schemas.microsoft.com/office/powerpoint/2010/main" val="163995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12A0A-7FCC-43D0-8D6E-FBA8D759B23D}" type="datetimeFigureOut">
              <a:rPr lang="en-GB" smtClean="0"/>
              <a:t>31/01/2015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7B51-6126-48E1-8E8F-9299070C9635}" type="slidenum">
              <a:rPr lang="en-GB" smtClean="0"/>
              <a:t>‹#›</a:t>
            </a:fld>
            <a:endParaRPr lang="en-GB"/>
          </a:p>
        </p:txBody>
      </p:sp>
    </p:spTree>
    <p:extLst>
      <p:ext uri="{BB962C8B-B14F-4D97-AF65-F5344CB8AC3E}">
        <p14:creationId xmlns:p14="http://schemas.microsoft.com/office/powerpoint/2010/main" val="196254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B5A4291F-99C8-4FD4-8211-AA384BC5C18A}"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3149296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oly-island.info/gallery1/gallery1.htm" TargetMode="External"/><Relationship Id="rId1" Type="http://schemas.openxmlformats.org/officeDocument/2006/relationships/slideLayout" Target="../slideLayouts/slideLayout7.xml"/><Relationship Id="rId5" Type="http://schemas.openxmlformats.org/officeDocument/2006/relationships/image" Target="http://www.worldisround.com/photos/225/111.jpg" TargetMode="Externa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oly-island.info/gallery1/gallery1.htm" TargetMode="External"/><Relationship Id="rId1" Type="http://schemas.openxmlformats.org/officeDocument/2006/relationships/slideLayout" Target="../slideLayouts/slideLayout7.xml"/><Relationship Id="rId5" Type="http://schemas.openxmlformats.org/officeDocument/2006/relationships/image" Target="http://www.worldisround.com/photos/225/111.jpg"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oly-island.info/gallery1/gallery1.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MEDbedeT"/>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ChangeArrowheads="1"/>
          </p:cNvSpPr>
          <p:nvPr/>
        </p:nvSpPr>
        <p:spPr bwMode="auto">
          <a:xfrm>
            <a:off x="2290763" y="171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7" name="Rectangle 5"/>
          <p:cNvSpPr>
            <a:spLocks noGrp="1" noChangeArrowheads="1"/>
          </p:cNvSpPr>
          <p:nvPr>
            <p:ph type="ctrTitle"/>
          </p:nvPr>
        </p:nvSpPr>
        <p:spPr>
          <a:xfrm>
            <a:off x="1447800" y="2971800"/>
            <a:ext cx="6324600" cy="1828800"/>
          </a:xfrm>
          <a:ln w="57150">
            <a:solidFill>
              <a:schemeClr val="tx1"/>
            </a:solidFill>
            <a:miter lim="800000"/>
            <a:headEnd/>
            <a:tailEnd/>
          </a:ln>
        </p:spPr>
        <p:txBody>
          <a:bodyPr/>
          <a:lstStyle/>
          <a:p>
            <a:pPr eaLnBrk="1" hangingPunct="1"/>
            <a:r>
              <a:rPr lang="en-GB" altLang="en-US" b="1" dirty="0" smtClean="0">
                <a:latin typeface="Comic Sans MS" pitchFamily="66" charset="0"/>
              </a:rPr>
              <a:t>The Dissolution </a:t>
            </a:r>
            <a:r>
              <a:rPr lang="en-GB" altLang="en-US" b="1" dirty="0" smtClean="0">
                <a:latin typeface="Comic Sans MS" pitchFamily="66" charset="0"/>
              </a:rPr>
              <a:t>of </a:t>
            </a:r>
            <a:r>
              <a:rPr lang="en-GB" altLang="en-US" b="1" dirty="0" smtClean="0">
                <a:latin typeface="Comic Sans MS" pitchFamily="66" charset="0"/>
              </a:rPr>
              <a:t>our </a:t>
            </a:r>
            <a:r>
              <a:rPr lang="en-GB" altLang="en-US" b="1" dirty="0" smtClean="0">
                <a:latin typeface="Comic Sans MS" pitchFamily="66" charset="0"/>
              </a:rPr>
              <a:t>Monasteries</a:t>
            </a:r>
          </a:p>
        </p:txBody>
      </p:sp>
      <p:pic>
        <p:nvPicPr>
          <p:cNvPr id="3078" name="Picture 6" descr="MEDbed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5113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MEDbed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0"/>
            <a:ext cx="15113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908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ssolve">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dissolve">
                                      <p:cBhvr>
                                        <p:cTn id="12" dur="5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arn(inHorizontal)">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Valor Ecclesiasticus for Derby. Cat ref: E 34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7173"/>
            <a:ext cx="6361340" cy="433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7"/>
          <p:cNvSpPr>
            <a:spLocks noGrp="1" noChangeArrowheads="1"/>
          </p:cNvSpPr>
          <p:nvPr>
            <p:ph type="title"/>
          </p:nvPr>
        </p:nvSpPr>
        <p:spPr>
          <a:xfrm>
            <a:off x="323850" y="476250"/>
            <a:ext cx="8820150" cy="587375"/>
          </a:xfrm>
        </p:spPr>
        <p:txBody>
          <a:bodyPr>
            <a:normAutofit fontScale="90000"/>
          </a:bodyPr>
          <a:lstStyle/>
          <a:p>
            <a:pPr eaLnBrk="1" hangingPunct="1"/>
            <a:r>
              <a:rPr lang="en-GB" altLang="en-US" sz="4000" smtClean="0"/>
              <a:t>  </a:t>
            </a:r>
            <a:r>
              <a:rPr lang="en-GB" altLang="en-US" sz="4000" b="1" smtClean="0"/>
              <a:t/>
            </a:r>
            <a:br>
              <a:rPr lang="en-GB" altLang="en-US" sz="4000" b="1" smtClean="0"/>
            </a:br>
            <a:r>
              <a:rPr lang="en-GB" altLang="en-US" sz="3600" b="1" smtClean="0">
                <a:latin typeface="Comic Sans MS" pitchFamily="66" charset="0"/>
              </a:rPr>
              <a:t>Valor Ecclesiasticus (Church Wealth)</a:t>
            </a:r>
            <a:r>
              <a:rPr lang="en-GB" altLang="en-US" sz="4000" b="1" smtClean="0"/>
              <a:t> </a:t>
            </a:r>
            <a:br>
              <a:rPr lang="en-GB" altLang="en-US" sz="4000" b="1" smtClean="0"/>
            </a:br>
            <a:endParaRPr lang="en-GB" altLang="en-US" sz="4000" b="1" smtClean="0"/>
          </a:p>
        </p:txBody>
      </p:sp>
      <p:sp>
        <p:nvSpPr>
          <p:cNvPr id="2052" name="TextBox 3"/>
          <p:cNvSpPr txBox="1">
            <a:spLocks noChangeArrowheads="1"/>
          </p:cNvSpPr>
          <p:nvPr/>
        </p:nvSpPr>
        <p:spPr bwMode="auto">
          <a:xfrm>
            <a:off x="1702605" y="32472"/>
            <a:ext cx="5572125"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GB" altLang="en-US" sz="2400" b="1" dirty="0">
                <a:latin typeface="Comic Sans MS" pitchFamily="66" charset="0"/>
              </a:rPr>
              <a:t>What does this tell </a:t>
            </a:r>
            <a:r>
              <a:rPr lang="en-GB" altLang="en-US" sz="2400" b="1" dirty="0" smtClean="0">
                <a:latin typeface="Comic Sans MS" pitchFamily="66" charset="0"/>
              </a:rPr>
              <a:t>us?</a:t>
            </a:r>
            <a:endParaRPr lang="en-GB" altLang="en-US" sz="2400" b="1" dirty="0">
              <a:latin typeface="Comic Sans MS" pitchFamily="66" charset="0"/>
            </a:endParaRPr>
          </a:p>
        </p:txBody>
      </p:sp>
      <p:sp>
        <p:nvSpPr>
          <p:cNvPr id="2" name="Rectangle 1"/>
          <p:cNvSpPr/>
          <p:nvPr/>
        </p:nvSpPr>
        <p:spPr>
          <a:xfrm>
            <a:off x="179512" y="5561919"/>
            <a:ext cx="9137576" cy="1200329"/>
          </a:xfrm>
          <a:prstGeom prst="rect">
            <a:avLst/>
          </a:prstGeom>
        </p:spPr>
        <p:txBody>
          <a:bodyPr wrap="square">
            <a:spAutoFit/>
          </a:bodyPr>
          <a:lstStyle/>
          <a:p>
            <a:r>
              <a:rPr lang="en-GB" altLang="en-US" sz="2400" dirty="0" smtClean="0">
                <a:latin typeface="Comic Sans MS" pitchFamily="66" charset="0"/>
              </a:rPr>
              <a:t>The report was called </a:t>
            </a:r>
            <a:r>
              <a:rPr lang="en-GB" altLang="en-US" sz="2400" i="1" dirty="0" err="1" smtClean="0">
                <a:latin typeface="Comic Sans MS" pitchFamily="66" charset="0"/>
              </a:rPr>
              <a:t>Valor</a:t>
            </a:r>
            <a:r>
              <a:rPr lang="en-GB" altLang="en-US" sz="2400" i="1" dirty="0" smtClean="0">
                <a:latin typeface="Comic Sans MS" pitchFamily="66" charset="0"/>
              </a:rPr>
              <a:t> Ecclesiasticus </a:t>
            </a:r>
            <a:r>
              <a:rPr lang="en-GB" altLang="en-US" sz="2400" b="1" dirty="0" smtClean="0">
                <a:latin typeface="Comic Sans MS" pitchFamily="66" charset="0"/>
              </a:rPr>
              <a:t>(Church Wealth)</a:t>
            </a:r>
          </a:p>
          <a:p>
            <a:r>
              <a:rPr lang="en-GB" altLang="en-US" sz="2400" dirty="0" smtClean="0">
                <a:latin typeface="Comic Sans MS" pitchFamily="66" charset="0"/>
              </a:rPr>
              <a:t> </a:t>
            </a:r>
          </a:p>
          <a:p>
            <a:pPr algn="ctr"/>
            <a:r>
              <a:rPr lang="en-GB" altLang="en-US" sz="2400" dirty="0">
                <a:latin typeface="Comic Sans MS" pitchFamily="66" charset="0"/>
              </a:rPr>
              <a:t>W</a:t>
            </a:r>
            <a:r>
              <a:rPr lang="en-GB" altLang="en-US" sz="2400" dirty="0" smtClean="0">
                <a:latin typeface="Comic Sans MS" pitchFamily="66" charset="0"/>
              </a:rPr>
              <a:t>hat did Henry really want to find out about?</a:t>
            </a:r>
            <a:endParaRPr lang="en-GB" sz="2400" dirty="0"/>
          </a:p>
        </p:txBody>
      </p:sp>
    </p:spTree>
    <p:extLst>
      <p:ext uri="{BB962C8B-B14F-4D97-AF65-F5344CB8AC3E}">
        <p14:creationId xmlns:p14="http://schemas.microsoft.com/office/powerpoint/2010/main" val="444553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79512" y="1988840"/>
            <a:ext cx="8643938" cy="4257675"/>
          </a:xfrm>
        </p:spPr>
        <p:txBody>
          <a:bodyPr>
            <a:normAutofit/>
          </a:bodyPr>
          <a:lstStyle/>
          <a:p>
            <a:pPr eaLnBrk="1" hangingPunct="1">
              <a:buFontTx/>
              <a:buNone/>
            </a:pPr>
            <a:endParaRPr lang="en-GB" altLang="en-US" sz="1200" dirty="0" smtClean="0">
              <a:latin typeface="Comic Sans MS" pitchFamily="66" charset="0"/>
            </a:endParaRPr>
          </a:p>
          <a:p>
            <a:pPr eaLnBrk="1" hangingPunct="1"/>
            <a:r>
              <a:rPr lang="en-GB" altLang="en-US" sz="2800" dirty="0" smtClean="0">
                <a:latin typeface="Comic Sans MS" pitchFamily="66" charset="0"/>
              </a:rPr>
              <a:t>Henry VIII was looking </a:t>
            </a:r>
            <a:r>
              <a:rPr lang="en-GB" altLang="en-US" sz="2800" dirty="0" smtClean="0">
                <a:latin typeface="Comic Sans MS" pitchFamily="66" charset="0"/>
              </a:rPr>
              <a:t>for reasons to close the monasteries </a:t>
            </a:r>
            <a:r>
              <a:rPr lang="en-GB" altLang="en-US" sz="2800" dirty="0" smtClean="0">
                <a:latin typeface="Comic Sans MS" pitchFamily="66" charset="0"/>
              </a:rPr>
              <a:t>down.</a:t>
            </a:r>
          </a:p>
          <a:p>
            <a:pPr eaLnBrk="1" hangingPunct="1"/>
            <a:endParaRPr lang="en-GB" altLang="en-US" sz="2800" dirty="0">
              <a:latin typeface="Comic Sans MS" pitchFamily="66" charset="0"/>
            </a:endParaRPr>
          </a:p>
          <a:p>
            <a:pPr eaLnBrk="1" hangingPunct="1"/>
            <a:r>
              <a:rPr lang="en-GB" altLang="en-US" sz="2800" dirty="0" smtClean="0">
                <a:latin typeface="Comic Sans MS" pitchFamily="66" charset="0"/>
              </a:rPr>
              <a:t>The investigation looked at the work the monasteries did so they could find reasons </a:t>
            </a:r>
            <a:r>
              <a:rPr lang="en-GB" altLang="en-US" sz="2800" dirty="0" smtClean="0">
                <a:latin typeface="Comic Sans MS" pitchFamily="66" charset="0"/>
              </a:rPr>
              <a:t>to close them.  </a:t>
            </a:r>
          </a:p>
          <a:p>
            <a:pPr eaLnBrk="1" hangingPunct="1">
              <a:buFontTx/>
              <a:buNone/>
            </a:pPr>
            <a:endParaRPr lang="en-GB" altLang="en-US" sz="1200" dirty="0" smtClean="0">
              <a:latin typeface="Comic Sans MS" pitchFamily="66" charset="0"/>
            </a:endParaRPr>
          </a:p>
        </p:txBody>
      </p:sp>
    </p:spTree>
    <p:extLst>
      <p:ext uri="{BB962C8B-B14F-4D97-AF65-F5344CB8AC3E}">
        <p14:creationId xmlns:p14="http://schemas.microsoft.com/office/powerpoint/2010/main" val="593143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16632"/>
            <a:ext cx="7772400" cy="1143000"/>
          </a:xfrm>
        </p:spPr>
        <p:txBody>
          <a:bodyPr/>
          <a:lstStyle/>
          <a:p>
            <a:pPr eaLnBrk="1" hangingPunct="1"/>
            <a:r>
              <a:rPr lang="en-GB" altLang="en-US" sz="4000" b="1" u="sng" dirty="0" smtClean="0">
                <a:latin typeface="Comic Sans MS" panose="030F0702030302020204" pitchFamily="66" charset="0"/>
              </a:rPr>
              <a:t>Which Monasteries to close?</a:t>
            </a:r>
            <a:r>
              <a:rPr lang="en-GB" altLang="en-US" sz="4000" dirty="0" smtClean="0">
                <a:latin typeface="Comic Sans MS" panose="030F0702030302020204" pitchFamily="66" charset="0"/>
              </a:rPr>
              <a:t/>
            </a:r>
            <a:br>
              <a:rPr lang="en-GB" altLang="en-US" sz="4000" dirty="0" smtClean="0">
                <a:latin typeface="Comic Sans MS" panose="030F0702030302020204" pitchFamily="66" charset="0"/>
              </a:rPr>
            </a:br>
            <a:endParaRPr lang="en-GB" altLang="en-US" sz="4000" dirty="0" smtClean="0">
              <a:latin typeface="Comic Sans MS" panose="030F0702030302020204" pitchFamily="66" charset="0"/>
            </a:endParaRPr>
          </a:p>
        </p:txBody>
      </p:sp>
      <p:sp>
        <p:nvSpPr>
          <p:cNvPr id="6147" name="Rectangle 3"/>
          <p:cNvSpPr>
            <a:spLocks noGrp="1" noChangeArrowheads="1"/>
          </p:cNvSpPr>
          <p:nvPr>
            <p:ph type="body" idx="1"/>
          </p:nvPr>
        </p:nvSpPr>
        <p:spPr>
          <a:xfrm>
            <a:off x="0" y="1412874"/>
            <a:ext cx="9144000" cy="5112469"/>
          </a:xfrm>
        </p:spPr>
        <p:txBody>
          <a:bodyPr/>
          <a:lstStyle/>
          <a:p>
            <a:pPr eaLnBrk="1" hangingPunct="1">
              <a:lnSpc>
                <a:spcPct val="80000"/>
              </a:lnSpc>
            </a:pPr>
            <a:r>
              <a:rPr lang="en-GB" altLang="en-US" sz="2400" dirty="0" smtClean="0">
                <a:latin typeface="Comic Sans MS" pitchFamily="66" charset="0"/>
              </a:rPr>
              <a:t>You are an advisor to King Henry VIII and have just received the inspection report on the monasteries.  </a:t>
            </a:r>
          </a:p>
          <a:p>
            <a:pPr eaLnBrk="1" hangingPunct="1">
              <a:lnSpc>
                <a:spcPct val="80000"/>
              </a:lnSpc>
            </a:pPr>
            <a:r>
              <a:rPr lang="en-GB" altLang="en-US" sz="2400" dirty="0" smtClean="0">
                <a:latin typeface="Comic Sans MS" pitchFamily="66" charset="0"/>
              </a:rPr>
              <a:t>Read the reports and decide which monasteries should close and which should not.  </a:t>
            </a:r>
          </a:p>
          <a:p>
            <a:pPr eaLnBrk="1" hangingPunct="1">
              <a:lnSpc>
                <a:spcPct val="80000"/>
              </a:lnSpc>
            </a:pPr>
            <a:r>
              <a:rPr lang="en-GB" altLang="en-US" sz="2400" dirty="0" smtClean="0">
                <a:latin typeface="Comic Sans MS" pitchFamily="66" charset="0"/>
              </a:rPr>
              <a:t>Use St Benedict’s rules to decide which rules the monks have broken.  </a:t>
            </a:r>
          </a:p>
          <a:p>
            <a:pPr eaLnBrk="1" hangingPunct="1">
              <a:lnSpc>
                <a:spcPct val="80000"/>
              </a:lnSpc>
            </a:pPr>
            <a:r>
              <a:rPr lang="en-GB" altLang="en-US" sz="2400" dirty="0" smtClean="0">
                <a:latin typeface="Comic Sans MS" pitchFamily="66" charset="0"/>
              </a:rPr>
              <a:t>Decide which monasteries will bring in the most money for King Henry VIII. </a:t>
            </a:r>
            <a:endParaRPr lang="en-GB" altLang="en-US" sz="2400" dirty="0" smtClean="0">
              <a:latin typeface="Comic Sans MS" pitchFamily="66" charset="0"/>
            </a:endParaRPr>
          </a:p>
          <a:p>
            <a:pPr marL="0" indent="0" eaLnBrk="1" hangingPunct="1">
              <a:lnSpc>
                <a:spcPct val="80000"/>
              </a:lnSpc>
              <a:buNone/>
            </a:pPr>
            <a:endParaRPr lang="en-GB" altLang="en-US" sz="2400" dirty="0" smtClean="0">
              <a:latin typeface="Comic Sans MS" pitchFamily="66" charset="0"/>
            </a:endParaRPr>
          </a:p>
          <a:p>
            <a:pPr algn="ctr" eaLnBrk="1" hangingPunct="1">
              <a:lnSpc>
                <a:spcPct val="80000"/>
              </a:lnSpc>
            </a:pPr>
            <a:r>
              <a:rPr lang="en-GB" altLang="en-US" sz="2400" u="sng" dirty="0" smtClean="0">
                <a:latin typeface="Comic Sans MS" pitchFamily="66" charset="0"/>
              </a:rPr>
              <a:t>Dissolution of the Monasteries</a:t>
            </a:r>
          </a:p>
          <a:p>
            <a:pPr eaLnBrk="1" hangingPunct="1">
              <a:lnSpc>
                <a:spcPct val="80000"/>
              </a:lnSpc>
            </a:pPr>
            <a:r>
              <a:rPr lang="en-GB" altLang="en-US" sz="2400" dirty="0" smtClean="0">
                <a:latin typeface="Comic Sans MS" pitchFamily="66" charset="0"/>
              </a:rPr>
              <a:t>Tick/cross evidence on chart</a:t>
            </a:r>
          </a:p>
          <a:p>
            <a:pPr eaLnBrk="1" hangingPunct="1"/>
            <a:r>
              <a:rPr lang="en-GB" altLang="en-US" sz="2400" b="1" dirty="0" smtClean="0">
                <a:latin typeface="Comic Sans MS" pitchFamily="66" charset="0"/>
                <a:sym typeface="Wingdings 2" pitchFamily="18" charset="2"/>
              </a:rPr>
              <a:t></a:t>
            </a:r>
            <a:r>
              <a:rPr lang="en-GB" altLang="en-US" sz="2400" b="1" dirty="0" smtClean="0">
                <a:latin typeface="Comic Sans MS" pitchFamily="66" charset="0"/>
              </a:rPr>
              <a:t> </a:t>
            </a:r>
            <a:r>
              <a:rPr lang="en-GB" altLang="en-US" sz="2400" dirty="0" smtClean="0">
                <a:latin typeface="Comic Sans MS" pitchFamily="66" charset="0"/>
              </a:rPr>
              <a:t>Evidence that the monks are holy</a:t>
            </a:r>
          </a:p>
          <a:p>
            <a:pPr eaLnBrk="1" hangingPunct="1"/>
            <a:r>
              <a:rPr lang="en-GB" altLang="en-US" sz="2400" dirty="0" smtClean="0">
                <a:latin typeface="Comic Sans MS" pitchFamily="66" charset="0"/>
              </a:rPr>
              <a:t>x Evidence that the monks are corrupt</a:t>
            </a:r>
          </a:p>
          <a:p>
            <a:pPr eaLnBrk="1" hangingPunct="1"/>
            <a:r>
              <a:rPr lang="en-GB" altLang="en-US" sz="2400" b="1" dirty="0" smtClean="0">
                <a:latin typeface="Comic Sans MS" pitchFamily="66" charset="0"/>
              </a:rPr>
              <a:t>?</a:t>
            </a:r>
            <a:r>
              <a:rPr lang="en-GB" altLang="en-US" sz="2400" dirty="0" smtClean="0">
                <a:latin typeface="Comic Sans MS" pitchFamily="66" charset="0"/>
              </a:rPr>
              <a:t> No evidence in the report</a:t>
            </a:r>
          </a:p>
          <a:p>
            <a:pPr eaLnBrk="1" hangingPunct="1">
              <a:lnSpc>
                <a:spcPct val="80000"/>
              </a:lnSpc>
            </a:pPr>
            <a:endParaRPr lang="en-GB" altLang="en-US" sz="2400" dirty="0" smtClean="0">
              <a:latin typeface="Comic Sans MS" pitchFamily="66" charset="0"/>
            </a:endParaRPr>
          </a:p>
        </p:txBody>
      </p:sp>
    </p:spTree>
    <p:extLst>
      <p:ext uri="{BB962C8B-B14F-4D97-AF65-F5344CB8AC3E}">
        <p14:creationId xmlns:p14="http://schemas.microsoft.com/office/powerpoint/2010/main" val="1970284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z="6000" b="1" u="sng" dirty="0" smtClean="0">
                <a:latin typeface="Comic Sans MS" pitchFamily="66" charset="0"/>
                <a:cs typeface="Times New Roman" pitchFamily="18" charset="0"/>
              </a:rPr>
              <a:t>St Benedict’s Rules</a:t>
            </a:r>
            <a:br>
              <a:rPr lang="en-GB" altLang="en-US" sz="6000" b="1" u="sng" dirty="0" smtClean="0">
                <a:latin typeface="Comic Sans MS" pitchFamily="66" charset="0"/>
                <a:cs typeface="Times New Roman" pitchFamily="18" charset="0"/>
              </a:rPr>
            </a:br>
            <a:endParaRPr lang="en-GB" altLang="en-US" sz="6000" b="1" u="sng" dirty="0" smtClean="0">
              <a:latin typeface="Comic Sans MS" pitchFamily="66" charset="0"/>
              <a:cs typeface="Times New Roman" pitchFamily="18" charset="0"/>
            </a:endParaRPr>
          </a:p>
        </p:txBody>
      </p:sp>
      <p:sp>
        <p:nvSpPr>
          <p:cNvPr id="7171" name="Rectangle 3"/>
          <p:cNvSpPr>
            <a:spLocks noGrp="1" noChangeArrowheads="1"/>
          </p:cNvSpPr>
          <p:nvPr>
            <p:ph type="body" idx="1"/>
          </p:nvPr>
        </p:nvSpPr>
        <p:spPr/>
        <p:txBody>
          <a:bodyPr/>
          <a:lstStyle/>
          <a:p>
            <a:pPr eaLnBrk="1" hangingPunct="1">
              <a:spcBef>
                <a:spcPct val="0"/>
              </a:spcBef>
            </a:pPr>
            <a:r>
              <a:rPr lang="en-GB" altLang="en-US" sz="2400" dirty="0" smtClean="0">
                <a:latin typeface="Comic Sans MS" pitchFamily="66" charset="0"/>
                <a:cs typeface="Times New Roman" pitchFamily="18" charset="0"/>
              </a:rPr>
              <a:t>Live as poor people</a:t>
            </a:r>
          </a:p>
          <a:p>
            <a:pPr eaLnBrk="1" hangingPunct="1">
              <a:spcBef>
                <a:spcPct val="0"/>
              </a:spcBef>
            </a:pPr>
            <a:r>
              <a:rPr lang="en-GB" altLang="en-US" sz="2400" dirty="0" smtClean="0">
                <a:latin typeface="Comic Sans MS" pitchFamily="66" charset="0"/>
                <a:cs typeface="Times New Roman" pitchFamily="18" charset="0"/>
              </a:rPr>
              <a:t>Not to marry or have sexual relationships</a:t>
            </a:r>
          </a:p>
          <a:p>
            <a:pPr eaLnBrk="1" hangingPunct="1">
              <a:spcBef>
                <a:spcPct val="0"/>
              </a:spcBef>
            </a:pPr>
            <a:r>
              <a:rPr lang="en-GB" altLang="en-US" sz="2400" dirty="0" smtClean="0">
                <a:latin typeface="Comic Sans MS" pitchFamily="66" charset="0"/>
                <a:cs typeface="Times New Roman" pitchFamily="18" charset="0"/>
              </a:rPr>
              <a:t>Look after the poor, sick &amp; old</a:t>
            </a:r>
          </a:p>
          <a:p>
            <a:pPr eaLnBrk="1" hangingPunct="1">
              <a:spcBef>
                <a:spcPct val="0"/>
              </a:spcBef>
            </a:pPr>
            <a:r>
              <a:rPr lang="en-GB" altLang="en-US" sz="2400" dirty="0" smtClean="0">
                <a:latin typeface="Comic Sans MS" pitchFamily="66" charset="0"/>
                <a:cs typeface="Times New Roman" pitchFamily="18" charset="0"/>
              </a:rPr>
              <a:t>Give food &amp; shelter to travellers</a:t>
            </a:r>
          </a:p>
          <a:p>
            <a:pPr eaLnBrk="1" hangingPunct="1">
              <a:spcBef>
                <a:spcPct val="0"/>
              </a:spcBef>
            </a:pPr>
            <a:r>
              <a:rPr lang="en-GB" altLang="en-US" sz="2400" dirty="0" smtClean="0">
                <a:latin typeface="Comic Sans MS" pitchFamily="66" charset="0"/>
                <a:cs typeface="Times New Roman" pitchFamily="18" charset="0"/>
              </a:rPr>
              <a:t>Eat simply and fast regularly.  No meat.</a:t>
            </a:r>
          </a:p>
          <a:p>
            <a:pPr eaLnBrk="1" hangingPunct="1">
              <a:spcBef>
                <a:spcPct val="0"/>
              </a:spcBef>
            </a:pPr>
            <a:r>
              <a:rPr lang="en-GB" altLang="en-US" sz="2400" dirty="0" smtClean="0">
                <a:latin typeface="Comic Sans MS" pitchFamily="66" charset="0"/>
                <a:cs typeface="Times New Roman" pitchFamily="18" charset="0"/>
              </a:rPr>
              <a:t>Wear simple rough clothes</a:t>
            </a:r>
          </a:p>
          <a:p>
            <a:pPr eaLnBrk="1" hangingPunct="1">
              <a:spcBef>
                <a:spcPct val="0"/>
              </a:spcBef>
            </a:pPr>
            <a:r>
              <a:rPr lang="en-GB" altLang="en-US" sz="2400" dirty="0" smtClean="0">
                <a:latin typeface="Comic Sans MS" pitchFamily="66" charset="0"/>
                <a:cs typeface="Times New Roman" pitchFamily="18" charset="0"/>
              </a:rPr>
              <a:t>Sleep in dormitories</a:t>
            </a:r>
          </a:p>
          <a:p>
            <a:pPr eaLnBrk="1" hangingPunct="1">
              <a:spcBef>
                <a:spcPct val="0"/>
              </a:spcBef>
            </a:pPr>
            <a:r>
              <a:rPr lang="en-GB" altLang="en-US" sz="2400" dirty="0" smtClean="0">
                <a:latin typeface="Comic Sans MS" pitchFamily="66" charset="0"/>
                <a:cs typeface="Times New Roman" pitchFamily="18" charset="0"/>
              </a:rPr>
              <a:t>Help to educate children</a:t>
            </a:r>
          </a:p>
          <a:p>
            <a:pPr eaLnBrk="1" hangingPunct="1">
              <a:spcBef>
                <a:spcPct val="0"/>
              </a:spcBef>
            </a:pPr>
            <a:r>
              <a:rPr lang="en-GB" altLang="en-US" sz="2400" dirty="0" smtClean="0">
                <a:latin typeface="Comic Sans MS" pitchFamily="66" charset="0"/>
                <a:cs typeface="Times New Roman" pitchFamily="18" charset="0"/>
              </a:rPr>
              <a:t>Copy out precious or rare manuscripts</a:t>
            </a:r>
          </a:p>
          <a:p>
            <a:pPr eaLnBrk="1" hangingPunct="1">
              <a:spcBef>
                <a:spcPct val="0"/>
              </a:spcBef>
            </a:pPr>
            <a:r>
              <a:rPr lang="en-GB" altLang="en-US" sz="2400" dirty="0" smtClean="0">
                <a:latin typeface="Comic Sans MS" pitchFamily="66" charset="0"/>
                <a:cs typeface="Times New Roman" pitchFamily="18" charset="0"/>
              </a:rPr>
              <a:t>Income</a:t>
            </a:r>
          </a:p>
        </p:txBody>
      </p:sp>
    </p:spTree>
    <p:extLst>
      <p:ext uri="{BB962C8B-B14F-4D97-AF65-F5344CB8AC3E}">
        <p14:creationId xmlns:p14="http://schemas.microsoft.com/office/powerpoint/2010/main" val="2612879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pPr eaLnBrk="1" hangingPunct="1"/>
            <a:r>
              <a:rPr lang="en-GB" altLang="en-US" smtClean="0">
                <a:latin typeface="Comic Sans MS" pitchFamily="66" charset="0"/>
              </a:rPr>
              <a:t>The following two examples show you how to work in pairs</a:t>
            </a:r>
          </a:p>
        </p:txBody>
      </p:sp>
    </p:spTree>
    <p:extLst>
      <p:ext uri="{BB962C8B-B14F-4D97-AF65-F5344CB8AC3E}">
        <p14:creationId xmlns:p14="http://schemas.microsoft.com/office/powerpoint/2010/main" val="89494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itby_abbey_north_yorks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4419600" y="381000"/>
            <a:ext cx="4343400" cy="758825"/>
          </a:xfrm>
          <a:prstGeom prst="rect">
            <a:avLst/>
          </a:prstGeom>
          <a:solidFill>
            <a:schemeClr val="bg1">
              <a:alpha val="50195"/>
            </a:schemeClr>
          </a:solidFill>
          <a:ln w="57150">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4000" b="1" dirty="0">
                <a:latin typeface="Comic Sans MS" pitchFamily="66" charset="0"/>
              </a:rPr>
              <a:t>Whitby Abbey</a:t>
            </a:r>
          </a:p>
        </p:txBody>
      </p:sp>
    </p:spTree>
    <p:extLst>
      <p:ext uri="{BB962C8B-B14F-4D97-AF65-F5344CB8AC3E}">
        <p14:creationId xmlns:p14="http://schemas.microsoft.com/office/powerpoint/2010/main" val="1579836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3676" y="0"/>
            <a:ext cx="9036496" cy="6741368"/>
          </a:xfrm>
        </p:spPr>
        <p:txBody>
          <a:bodyPr/>
          <a:lstStyle/>
          <a:p>
            <a:pPr eaLnBrk="1" hangingPunct="1">
              <a:lnSpc>
                <a:spcPct val="80000"/>
              </a:lnSpc>
            </a:pPr>
            <a:r>
              <a:rPr lang="en-GB" altLang="en-US" sz="2400" b="1" dirty="0" smtClean="0">
                <a:latin typeface="Comic Sans MS" pitchFamily="66" charset="0"/>
              </a:rPr>
              <a:t>Whitby Abbey - </a:t>
            </a:r>
            <a:r>
              <a:rPr lang="en-US" altLang="en-US" sz="2400" dirty="0" smtClean="0">
                <a:latin typeface="Comic Sans MS" pitchFamily="66" charset="0"/>
              </a:rPr>
              <a:t>Benedictine Order</a:t>
            </a:r>
            <a:endParaRPr lang="en-GB" altLang="en-US" sz="2400" b="1" dirty="0" smtClean="0">
              <a:latin typeface="Comic Sans MS" pitchFamily="66" charset="0"/>
            </a:endParaRPr>
          </a:p>
          <a:p>
            <a:pPr eaLnBrk="1" hangingPunct="1">
              <a:lnSpc>
                <a:spcPct val="80000"/>
              </a:lnSpc>
            </a:pPr>
            <a:r>
              <a:rPr lang="en-GB" altLang="en-US" sz="2400" b="1" dirty="0" smtClean="0">
                <a:latin typeface="Comic Sans MS" pitchFamily="66" charset="0"/>
              </a:rPr>
              <a:t>Location:</a:t>
            </a:r>
            <a:r>
              <a:rPr lang="en-GB" altLang="en-US" sz="2400" dirty="0" smtClean="0">
                <a:latin typeface="Comic Sans MS" pitchFamily="66" charset="0"/>
              </a:rPr>
              <a:t>		On the North Yorkshire coast – north of Scarborough</a:t>
            </a:r>
            <a:endParaRPr lang="en-GB" altLang="en-US" sz="2400" b="1" dirty="0" smtClean="0">
              <a:latin typeface="Comic Sans MS" pitchFamily="66" charset="0"/>
            </a:endParaRPr>
          </a:p>
          <a:p>
            <a:pPr eaLnBrk="1" hangingPunct="1">
              <a:lnSpc>
                <a:spcPct val="80000"/>
              </a:lnSpc>
            </a:pPr>
            <a:r>
              <a:rPr lang="en-GB" altLang="en-US" sz="2400" b="1" dirty="0" smtClean="0">
                <a:latin typeface="Comic Sans MS" pitchFamily="66" charset="0"/>
              </a:rPr>
              <a:t>Population:</a:t>
            </a:r>
            <a:r>
              <a:rPr lang="en-GB" altLang="en-US" sz="2400" dirty="0" smtClean="0">
                <a:latin typeface="Comic Sans MS" pitchFamily="66" charset="0"/>
              </a:rPr>
              <a:t>	22 monks live there</a:t>
            </a:r>
            <a:endParaRPr lang="en-GB" altLang="en-US" sz="2400" b="1" dirty="0" smtClean="0">
              <a:latin typeface="Comic Sans MS" pitchFamily="66" charset="0"/>
            </a:endParaRPr>
          </a:p>
          <a:p>
            <a:pPr eaLnBrk="1" hangingPunct="1">
              <a:lnSpc>
                <a:spcPct val="80000"/>
              </a:lnSpc>
            </a:pPr>
            <a:r>
              <a:rPr lang="en-GB" altLang="en-US" sz="2400" b="1" dirty="0" smtClean="0">
                <a:latin typeface="Comic Sans MS" pitchFamily="66" charset="0"/>
              </a:rPr>
              <a:t>Income:</a:t>
            </a:r>
            <a:r>
              <a:rPr lang="en-GB" altLang="en-US" sz="2400" dirty="0" smtClean="0">
                <a:latin typeface="Comic Sans MS" pitchFamily="66" charset="0"/>
              </a:rPr>
              <a:t>		Around 437 crowns.</a:t>
            </a:r>
          </a:p>
          <a:p>
            <a:pPr marL="0" indent="0" eaLnBrk="1" hangingPunct="1">
              <a:lnSpc>
                <a:spcPct val="80000"/>
              </a:lnSpc>
              <a:buNone/>
            </a:pPr>
            <a:r>
              <a:rPr lang="en-GB" altLang="en-US" sz="2400" dirty="0" smtClean="0">
                <a:latin typeface="Comic Sans MS" pitchFamily="66" charset="0"/>
              </a:rPr>
              <a:t>	</a:t>
            </a:r>
          </a:p>
          <a:p>
            <a:pPr eaLnBrk="1" hangingPunct="1">
              <a:lnSpc>
                <a:spcPct val="80000"/>
              </a:lnSpc>
            </a:pPr>
            <a:r>
              <a:rPr lang="en-GB" altLang="en-US" sz="2400" dirty="0" smtClean="0">
                <a:latin typeface="Comic Sans MS" pitchFamily="66" charset="0"/>
              </a:rPr>
              <a:t>This Abbey was once famous throughout the land for its building which has now fallen into disrepair.   The community was once thriving and gave generously to the poor and needy.  The monks </a:t>
            </a:r>
            <a:r>
              <a:rPr lang="en-GB" altLang="en-US" sz="2400" u="sng" dirty="0" smtClean="0">
                <a:latin typeface="Comic Sans MS" pitchFamily="66" charset="0"/>
              </a:rPr>
              <a:t>now tell the poor to go else where in order</a:t>
            </a:r>
            <a:r>
              <a:rPr lang="en-GB" altLang="en-US" sz="2400" dirty="0" smtClean="0">
                <a:latin typeface="Comic Sans MS" pitchFamily="66" charset="0"/>
              </a:rPr>
              <a:t> to save money.  They also charge patients for using the hospital.  They </a:t>
            </a:r>
            <a:r>
              <a:rPr lang="en-GB" altLang="en-US" sz="2400" u="sng" dirty="0" smtClean="0">
                <a:latin typeface="Comic Sans MS" pitchFamily="66" charset="0"/>
              </a:rPr>
              <a:t>charge travellers</a:t>
            </a:r>
            <a:r>
              <a:rPr lang="en-GB" altLang="en-US" sz="2400" dirty="0" smtClean="0">
                <a:latin typeface="Comic Sans MS" pitchFamily="66" charset="0"/>
              </a:rPr>
              <a:t> for staying at the Abbey and </a:t>
            </a:r>
            <a:r>
              <a:rPr lang="en-GB" altLang="en-US" sz="2400" u="sng" dirty="0" smtClean="0">
                <a:latin typeface="Comic Sans MS" pitchFamily="66" charset="0"/>
              </a:rPr>
              <a:t>ask for large donations </a:t>
            </a:r>
            <a:r>
              <a:rPr lang="en-GB" altLang="en-US" sz="2400" dirty="0" smtClean="0">
                <a:latin typeface="Comic Sans MS" pitchFamily="66" charset="0"/>
              </a:rPr>
              <a:t>to educate children.  </a:t>
            </a:r>
          </a:p>
          <a:p>
            <a:pPr marL="0" indent="0" eaLnBrk="1" hangingPunct="1">
              <a:lnSpc>
                <a:spcPct val="80000"/>
              </a:lnSpc>
              <a:buNone/>
            </a:pPr>
            <a:endParaRPr lang="en-GB" altLang="en-US" sz="2400" dirty="0" smtClean="0">
              <a:latin typeface="Comic Sans MS" pitchFamily="66" charset="0"/>
            </a:endParaRPr>
          </a:p>
          <a:p>
            <a:pPr eaLnBrk="1" hangingPunct="1">
              <a:lnSpc>
                <a:spcPct val="80000"/>
              </a:lnSpc>
            </a:pPr>
            <a:r>
              <a:rPr lang="en-GB" altLang="en-US" sz="2400" dirty="0" smtClean="0">
                <a:latin typeface="Comic Sans MS" pitchFamily="66" charset="0"/>
              </a:rPr>
              <a:t>Most of their money comes from fishing and boat building but recently there is evidence that the Abbot is allowing monks to </a:t>
            </a:r>
            <a:r>
              <a:rPr lang="en-GB" altLang="en-US" sz="2400" u="sng" dirty="0" smtClean="0">
                <a:latin typeface="Comic Sans MS" pitchFamily="66" charset="0"/>
              </a:rPr>
              <a:t>gamble</a:t>
            </a:r>
            <a:r>
              <a:rPr lang="en-GB" altLang="en-US" sz="2400" dirty="0" smtClean="0">
                <a:latin typeface="Comic Sans MS" pitchFamily="66" charset="0"/>
              </a:rPr>
              <a:t> in order to raise funds for repairs.  The monks </a:t>
            </a:r>
            <a:r>
              <a:rPr lang="en-GB" altLang="en-US" sz="2400" u="sng" dirty="0" smtClean="0">
                <a:latin typeface="Comic Sans MS" pitchFamily="66" charset="0"/>
              </a:rPr>
              <a:t>eat simply and sleep in </a:t>
            </a:r>
            <a:r>
              <a:rPr lang="en-GB" altLang="en-US" sz="2400" u="sng" dirty="0" smtClean="0">
                <a:latin typeface="Comic Sans MS" pitchFamily="66" charset="0"/>
              </a:rPr>
              <a:t>dormitories</a:t>
            </a:r>
            <a:r>
              <a:rPr lang="en-GB" altLang="en-US" sz="2400" dirty="0" smtClean="0">
                <a:latin typeface="Comic Sans MS" pitchFamily="66" charset="0"/>
              </a:rPr>
              <a:t>.    </a:t>
            </a:r>
            <a:r>
              <a:rPr lang="en-GB" altLang="en-US" sz="2400" dirty="0" smtClean="0">
                <a:latin typeface="Comic Sans MS" pitchFamily="66" charset="0"/>
              </a:rPr>
              <a:t>They dress in simple, rough clothes.  The monks are trying to live according to the rules under very difficult circumstance. </a:t>
            </a:r>
          </a:p>
        </p:txBody>
      </p:sp>
    </p:spTree>
    <p:extLst>
      <p:ext uri="{BB962C8B-B14F-4D97-AF65-F5344CB8AC3E}">
        <p14:creationId xmlns:p14="http://schemas.microsoft.com/office/powerpoint/2010/main" val="3248573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23" name="Group 139"/>
          <p:cNvGraphicFramePr>
            <a:graphicFrameLocks noGrp="1"/>
          </p:cNvGraphicFramePr>
          <p:nvPr>
            <p:extLst>
              <p:ext uri="{D42A27DB-BD31-4B8C-83A1-F6EECF244321}">
                <p14:modId xmlns:p14="http://schemas.microsoft.com/office/powerpoint/2010/main" val="1752880104"/>
              </p:ext>
            </p:extLst>
          </p:nvPr>
        </p:nvGraphicFramePr>
        <p:xfrm>
          <a:off x="30162" y="260648"/>
          <a:ext cx="9113838" cy="6370638"/>
        </p:xfrm>
        <a:graphic>
          <a:graphicData uri="http://schemas.openxmlformats.org/drawingml/2006/table">
            <a:tbl>
              <a:tblPr/>
              <a:tblGrid>
                <a:gridCol w="1782763"/>
                <a:gridCol w="1028700"/>
                <a:gridCol w="1028700"/>
                <a:gridCol w="1028700"/>
                <a:gridCol w="1085850"/>
                <a:gridCol w="1085850"/>
                <a:gridCol w="1085850"/>
                <a:gridCol w="987425"/>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437 crowns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028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C:\Users\Lesley Ann\AppData\Local\Microsoft\Windows\Temporary Internet Files\Content.IE5\OFFRL358\4008343166_7846c7befd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0" y="61693"/>
            <a:ext cx="4343400" cy="707886"/>
          </a:xfrm>
          <a:prstGeom prst="rect">
            <a:avLst/>
          </a:prstGeom>
          <a:solidFill>
            <a:schemeClr val="bg1">
              <a:alpha val="50195"/>
            </a:schemeClr>
          </a:solidFill>
          <a:ln w="57150">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4000" b="1" dirty="0" err="1" smtClean="0">
                <a:latin typeface="Comic Sans MS" pitchFamily="66" charset="0"/>
              </a:rPr>
              <a:t>Rievaulx</a:t>
            </a:r>
            <a:r>
              <a:rPr lang="en-GB" altLang="en-US" sz="4000" b="1" dirty="0" smtClean="0">
                <a:latin typeface="Comic Sans MS" pitchFamily="66" charset="0"/>
              </a:rPr>
              <a:t> </a:t>
            </a:r>
            <a:r>
              <a:rPr lang="en-GB" altLang="en-US" sz="4000" b="1" dirty="0">
                <a:latin typeface="Comic Sans MS" pitchFamily="66" charset="0"/>
              </a:rPr>
              <a:t>Abbey</a:t>
            </a:r>
          </a:p>
        </p:txBody>
      </p:sp>
    </p:spTree>
    <p:extLst>
      <p:ext uri="{BB962C8B-B14F-4D97-AF65-F5344CB8AC3E}">
        <p14:creationId xmlns:p14="http://schemas.microsoft.com/office/powerpoint/2010/main" val="1351594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0"/>
            <a:ext cx="9144000" cy="6669360"/>
          </a:xfrm>
        </p:spPr>
        <p:txBody>
          <a:bodyPr>
            <a:noAutofit/>
          </a:bodyPr>
          <a:lstStyle/>
          <a:p>
            <a:pPr eaLnBrk="1" hangingPunct="1">
              <a:lnSpc>
                <a:spcPct val="80000"/>
              </a:lnSpc>
            </a:pPr>
            <a:r>
              <a:rPr lang="en-GB" altLang="en-US" sz="2200" b="1" dirty="0" err="1" smtClean="0">
                <a:latin typeface="Comic Sans MS" pitchFamily="66" charset="0"/>
              </a:rPr>
              <a:t>Rievaulx</a:t>
            </a:r>
            <a:r>
              <a:rPr lang="en-GB" altLang="en-US" sz="2200" b="1" dirty="0" smtClean="0">
                <a:latin typeface="Comic Sans MS" pitchFamily="66" charset="0"/>
              </a:rPr>
              <a:t> Abbey - </a:t>
            </a:r>
            <a:r>
              <a:rPr lang="en-US" altLang="en-US" sz="2200" dirty="0" smtClean="0">
                <a:latin typeface="Comic Sans MS" pitchFamily="66" charset="0"/>
              </a:rPr>
              <a:t>Cistercian Order</a:t>
            </a:r>
            <a:endParaRPr lang="en-GB" altLang="en-US" sz="2200" b="1" dirty="0" smtClean="0">
              <a:latin typeface="Comic Sans MS" pitchFamily="66" charset="0"/>
            </a:endParaRPr>
          </a:p>
          <a:p>
            <a:pPr eaLnBrk="1" hangingPunct="1">
              <a:lnSpc>
                <a:spcPct val="80000"/>
              </a:lnSpc>
            </a:pPr>
            <a:r>
              <a:rPr lang="en-GB" altLang="en-US" sz="2200" b="1" dirty="0" smtClean="0">
                <a:latin typeface="Comic Sans MS" pitchFamily="66" charset="0"/>
              </a:rPr>
              <a:t>Location:	</a:t>
            </a:r>
            <a:r>
              <a:rPr lang="en-GB" altLang="en-US" sz="2200" dirty="0" smtClean="0">
                <a:latin typeface="Comic Sans MS" pitchFamily="66" charset="0"/>
              </a:rPr>
              <a:t>	</a:t>
            </a:r>
            <a:r>
              <a:rPr lang="en-US" altLang="en-US" sz="2200" dirty="0" smtClean="0">
                <a:latin typeface="Comic Sans MS" pitchFamily="66" charset="0"/>
              </a:rPr>
              <a:t>By the River Rye near Helmsley in North Yorkshire.</a:t>
            </a:r>
            <a:endParaRPr lang="en-GB" altLang="en-US" sz="2200" b="1" dirty="0" smtClean="0">
              <a:latin typeface="Comic Sans MS" pitchFamily="66" charset="0"/>
            </a:endParaRPr>
          </a:p>
          <a:p>
            <a:pPr eaLnBrk="1" hangingPunct="1">
              <a:lnSpc>
                <a:spcPct val="80000"/>
              </a:lnSpc>
            </a:pPr>
            <a:r>
              <a:rPr lang="en-GB" altLang="en-US" sz="2200" b="1" dirty="0" smtClean="0">
                <a:latin typeface="Comic Sans MS" pitchFamily="66" charset="0"/>
              </a:rPr>
              <a:t>Population:	</a:t>
            </a:r>
            <a:r>
              <a:rPr lang="en-GB" altLang="en-US" sz="2200" dirty="0" smtClean="0">
                <a:latin typeface="Comic Sans MS" pitchFamily="66" charset="0"/>
              </a:rPr>
              <a:t>22 monks</a:t>
            </a:r>
            <a:endParaRPr lang="en-GB" altLang="en-US" sz="2200" b="1" dirty="0" smtClean="0">
              <a:latin typeface="Comic Sans MS" pitchFamily="66" charset="0"/>
            </a:endParaRPr>
          </a:p>
          <a:p>
            <a:pPr eaLnBrk="1" hangingPunct="1">
              <a:lnSpc>
                <a:spcPct val="80000"/>
              </a:lnSpc>
            </a:pPr>
            <a:r>
              <a:rPr lang="en-GB" altLang="en-US" sz="2200" b="1" dirty="0" smtClean="0">
                <a:latin typeface="Comic Sans MS" pitchFamily="66" charset="0"/>
              </a:rPr>
              <a:t>Income:	</a:t>
            </a:r>
            <a:r>
              <a:rPr lang="en-GB" altLang="en-US" sz="2200" dirty="0" smtClean="0">
                <a:latin typeface="Comic Sans MS" pitchFamily="66" charset="0"/>
              </a:rPr>
              <a:t> 	Around 351 crowns a year. </a:t>
            </a:r>
            <a:endParaRPr lang="en-GB" altLang="en-US" sz="2200" dirty="0" smtClean="0">
              <a:latin typeface="Comic Sans MS" pitchFamily="66" charset="0"/>
            </a:endParaRPr>
          </a:p>
          <a:p>
            <a:pPr marL="0" indent="0" eaLnBrk="1" hangingPunct="1">
              <a:lnSpc>
                <a:spcPct val="80000"/>
              </a:lnSpc>
              <a:buNone/>
            </a:pPr>
            <a:r>
              <a:rPr lang="en-GB" altLang="en-US" sz="2200" dirty="0" smtClean="0">
                <a:latin typeface="Comic Sans MS" pitchFamily="66" charset="0"/>
              </a:rPr>
              <a:t> </a:t>
            </a:r>
            <a:endParaRPr lang="en-GB" altLang="en-US" sz="2200" dirty="0" smtClean="0">
              <a:latin typeface="Comic Sans MS" pitchFamily="66" charset="0"/>
            </a:endParaRPr>
          </a:p>
          <a:p>
            <a:pPr eaLnBrk="1" hangingPunct="1">
              <a:lnSpc>
                <a:spcPct val="80000"/>
              </a:lnSpc>
            </a:pPr>
            <a:r>
              <a:rPr lang="en-GB" altLang="en-US" sz="2200" dirty="0" smtClean="0">
                <a:latin typeface="Comic Sans MS" pitchFamily="66" charset="0"/>
              </a:rPr>
              <a:t>The monks were quizzed on all aspects of life, from their food and clothing, to the observance of the Rule of St Benedict, their attendance at the Divine Services, and the administration of hospitality and charity.</a:t>
            </a:r>
          </a:p>
          <a:p>
            <a:pPr eaLnBrk="1" hangingPunct="1">
              <a:lnSpc>
                <a:spcPct val="80000"/>
              </a:lnSpc>
            </a:pPr>
            <a:r>
              <a:rPr lang="en-GB" altLang="en-US" sz="2200" dirty="0" smtClean="0">
                <a:latin typeface="Comic Sans MS" pitchFamily="66" charset="0"/>
              </a:rPr>
              <a:t>The Abbey is well maintained.  </a:t>
            </a:r>
            <a:r>
              <a:rPr lang="en-US" altLang="en-US" sz="2200" dirty="0" smtClean="0">
                <a:latin typeface="Comic Sans MS" pitchFamily="66" charset="0"/>
              </a:rPr>
              <a:t>There is clear evidence that the original Cistercian practices of strict observance according to the letter of Saint Benedict's rule had been abandoned in favour of a </a:t>
            </a:r>
            <a:r>
              <a:rPr lang="en-US" altLang="en-US" sz="2200" u="sng" dirty="0" smtClean="0">
                <a:latin typeface="Comic Sans MS" pitchFamily="66" charset="0"/>
              </a:rPr>
              <a:t>more "comfortable" lifestyle</a:t>
            </a:r>
            <a:r>
              <a:rPr lang="en-US" altLang="en-US" sz="2200" dirty="0" smtClean="0">
                <a:latin typeface="Comic Sans MS" pitchFamily="66" charset="0"/>
              </a:rPr>
              <a:t>.  The monks have been given permission to </a:t>
            </a:r>
            <a:r>
              <a:rPr lang="en-US" altLang="en-US" sz="2200" u="sng" dirty="0" smtClean="0">
                <a:latin typeface="Comic Sans MS" pitchFamily="66" charset="0"/>
              </a:rPr>
              <a:t>eat meat</a:t>
            </a:r>
            <a:r>
              <a:rPr lang="en-US" altLang="en-US" sz="2200" dirty="0" smtClean="0">
                <a:latin typeface="Comic Sans MS" pitchFamily="66" charset="0"/>
              </a:rPr>
              <a:t>.  The monks have their </a:t>
            </a:r>
            <a:r>
              <a:rPr lang="en-US" altLang="en-US" sz="2200" u="sng" dirty="0" smtClean="0">
                <a:latin typeface="Comic Sans MS" pitchFamily="66" charset="0"/>
              </a:rPr>
              <a:t>own private living accommodations </a:t>
            </a:r>
            <a:r>
              <a:rPr lang="en-GB" altLang="en-US" sz="2200" dirty="0" smtClean="0">
                <a:latin typeface="Comic Sans MS" pitchFamily="66" charset="0"/>
              </a:rPr>
              <a:t>some of the monks bedrooms are </a:t>
            </a:r>
            <a:r>
              <a:rPr lang="en-GB" altLang="en-US" sz="2200" u="sng" dirty="0" smtClean="0">
                <a:latin typeface="Comic Sans MS" pitchFamily="66" charset="0"/>
              </a:rPr>
              <a:t>richly decorated</a:t>
            </a:r>
            <a:r>
              <a:rPr lang="en-US" altLang="en-US" sz="2200" dirty="0" smtClean="0">
                <a:latin typeface="Comic Sans MS" pitchFamily="66" charset="0"/>
              </a:rPr>
              <a:t>, and the Abbot has a substantial private household, </a:t>
            </a:r>
            <a:r>
              <a:rPr lang="en-GB" altLang="en-US" sz="2200" dirty="0" smtClean="0">
                <a:latin typeface="Comic Sans MS" pitchFamily="66" charset="0"/>
              </a:rPr>
              <a:t>where some of the buildings are covered in fine tapestries and jewels.  The monks </a:t>
            </a:r>
            <a:r>
              <a:rPr lang="en-GB" altLang="en-US" sz="2200" u="sng" dirty="0" smtClean="0">
                <a:latin typeface="Comic Sans MS" pitchFamily="66" charset="0"/>
              </a:rPr>
              <a:t>do not have the time to help the poor or sick</a:t>
            </a:r>
            <a:r>
              <a:rPr lang="en-GB" altLang="en-US" sz="2200" dirty="0" smtClean="0">
                <a:latin typeface="Comic Sans MS" pitchFamily="66" charset="0"/>
              </a:rPr>
              <a:t>.  </a:t>
            </a:r>
          </a:p>
          <a:p>
            <a:pPr eaLnBrk="1" hangingPunct="1">
              <a:lnSpc>
                <a:spcPct val="80000"/>
              </a:lnSpc>
            </a:pPr>
            <a:r>
              <a:rPr lang="en-GB" altLang="en-US" sz="2200" dirty="0" smtClean="0">
                <a:latin typeface="Comic Sans MS" pitchFamily="66" charset="0"/>
              </a:rPr>
              <a:t>At least one monk has been accused of </a:t>
            </a:r>
            <a:r>
              <a:rPr lang="en-GB" altLang="en-US" sz="2200" u="sng" dirty="0" smtClean="0">
                <a:latin typeface="Comic Sans MS" pitchFamily="66" charset="0"/>
              </a:rPr>
              <a:t>immorality</a:t>
            </a:r>
            <a:r>
              <a:rPr lang="en-GB" altLang="en-US" sz="2200" dirty="0" smtClean="0">
                <a:latin typeface="Comic Sans MS" pitchFamily="66" charset="0"/>
              </a:rPr>
              <a:t> with women.   There is also clear evidence of that the monks use superstition, holy relics, miracles and cults </a:t>
            </a:r>
            <a:r>
              <a:rPr lang="en-GB" altLang="en-US" sz="2200" u="sng" dirty="0" smtClean="0">
                <a:latin typeface="Comic Sans MS" pitchFamily="66" charset="0"/>
              </a:rPr>
              <a:t>to dupe people</a:t>
            </a:r>
            <a:r>
              <a:rPr lang="en-GB" altLang="en-US" sz="2200" dirty="0" smtClean="0">
                <a:latin typeface="Comic Sans MS" pitchFamily="66" charset="0"/>
              </a:rPr>
              <a:t> into paying the Abbey large amounts of money. </a:t>
            </a:r>
          </a:p>
        </p:txBody>
      </p:sp>
    </p:spTree>
    <p:extLst>
      <p:ext uri="{BB962C8B-B14F-4D97-AF65-F5344CB8AC3E}">
        <p14:creationId xmlns:p14="http://schemas.microsoft.com/office/powerpoint/2010/main" val="4253047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C:\Users\Lesley Ann\AppData\Local\Microsoft\Windows\Temporary Internet Files\Content.IE5\OFFRL358\4008343166_7846c7befd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0" y="61693"/>
            <a:ext cx="4343400" cy="707886"/>
          </a:xfrm>
          <a:prstGeom prst="rect">
            <a:avLst/>
          </a:prstGeom>
          <a:solidFill>
            <a:schemeClr val="bg1">
              <a:alpha val="50195"/>
            </a:schemeClr>
          </a:solidFill>
          <a:ln w="57150">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4000" b="1" dirty="0" err="1" smtClean="0">
                <a:latin typeface="Comic Sans MS" pitchFamily="66" charset="0"/>
              </a:rPr>
              <a:t>Rievaulx</a:t>
            </a:r>
            <a:r>
              <a:rPr lang="en-GB" altLang="en-US" sz="4000" b="1" dirty="0" smtClean="0">
                <a:latin typeface="Comic Sans MS" pitchFamily="66" charset="0"/>
              </a:rPr>
              <a:t> </a:t>
            </a:r>
            <a:r>
              <a:rPr lang="en-GB" altLang="en-US" sz="4000" b="1" dirty="0">
                <a:latin typeface="Comic Sans MS" pitchFamily="66" charset="0"/>
              </a:rPr>
              <a:t>Abbey</a:t>
            </a:r>
          </a:p>
        </p:txBody>
      </p:sp>
    </p:spTree>
    <p:extLst>
      <p:ext uri="{BB962C8B-B14F-4D97-AF65-F5344CB8AC3E}">
        <p14:creationId xmlns:p14="http://schemas.microsoft.com/office/powerpoint/2010/main" val="204598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79" name="Group 139"/>
          <p:cNvGraphicFramePr>
            <a:graphicFrameLocks noGrp="1"/>
          </p:cNvGraphicFramePr>
          <p:nvPr>
            <p:extLst>
              <p:ext uri="{D42A27DB-BD31-4B8C-83A1-F6EECF244321}">
                <p14:modId xmlns:p14="http://schemas.microsoft.com/office/powerpoint/2010/main" val="2276856762"/>
              </p:ext>
            </p:extLst>
          </p:nvPr>
        </p:nvGraphicFramePr>
        <p:xfrm>
          <a:off x="0" y="188640"/>
          <a:ext cx="9113838" cy="6370638"/>
        </p:xfrm>
        <a:graphic>
          <a:graphicData uri="http://schemas.openxmlformats.org/drawingml/2006/table">
            <a:tbl>
              <a:tblPr/>
              <a:tblGrid>
                <a:gridCol w="1782763"/>
                <a:gridCol w="1028700"/>
                <a:gridCol w="1028700"/>
                <a:gridCol w="1028700"/>
                <a:gridCol w="1085850"/>
                <a:gridCol w="1085850"/>
                <a:gridCol w="1085850"/>
                <a:gridCol w="987425"/>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32222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a:xfrm>
            <a:off x="611560" y="332656"/>
            <a:ext cx="7772400" cy="1470025"/>
          </a:xfrm>
        </p:spPr>
        <p:txBody>
          <a:bodyPr>
            <a:normAutofit/>
          </a:bodyPr>
          <a:lstStyle/>
          <a:p>
            <a:pPr eaLnBrk="1" hangingPunct="1"/>
            <a:r>
              <a:rPr lang="en-GB" altLang="en-US" dirty="0" smtClean="0">
                <a:latin typeface="Comic Sans MS" pitchFamily="66" charset="0"/>
              </a:rPr>
              <a:t>Now work in pairs</a:t>
            </a:r>
            <a:endParaRPr lang="en-GB" altLang="en-US" dirty="0" smtClean="0">
              <a:latin typeface="Comic Sans MS" pitchFamily="66" charset="0"/>
            </a:endParaRPr>
          </a:p>
        </p:txBody>
      </p:sp>
      <p:sp>
        <p:nvSpPr>
          <p:cNvPr id="2" name="Rectangle 1"/>
          <p:cNvSpPr/>
          <p:nvPr/>
        </p:nvSpPr>
        <p:spPr>
          <a:xfrm>
            <a:off x="683568" y="2132856"/>
            <a:ext cx="7670010" cy="3797963"/>
          </a:xfrm>
          <a:prstGeom prst="rect">
            <a:avLst/>
          </a:prstGeom>
        </p:spPr>
        <p:txBody>
          <a:bodyPr wrap="square">
            <a:spAutoFit/>
          </a:bodyPr>
          <a:lstStyle/>
          <a:p>
            <a:pPr marL="457200" indent="-457200">
              <a:lnSpc>
                <a:spcPct val="80000"/>
              </a:lnSpc>
              <a:buFont typeface="Arial" panose="020B0604020202020204" pitchFamily="34" charset="0"/>
              <a:buChar char="•"/>
            </a:pPr>
            <a:r>
              <a:rPr lang="en-GB" altLang="en-US" sz="2800" dirty="0" smtClean="0">
                <a:latin typeface="Comic Sans MS" pitchFamily="66" charset="0"/>
              </a:rPr>
              <a:t>Use St Benedict’s rules to decide which rules the monks have broken.  </a:t>
            </a:r>
          </a:p>
          <a:p>
            <a:pPr marL="457200" indent="-457200">
              <a:lnSpc>
                <a:spcPct val="80000"/>
              </a:lnSpc>
              <a:buFont typeface="Arial" panose="020B0604020202020204" pitchFamily="34" charset="0"/>
              <a:buChar char="•"/>
            </a:pPr>
            <a:r>
              <a:rPr lang="en-GB" altLang="en-US" sz="2800" dirty="0" smtClean="0">
                <a:latin typeface="Comic Sans MS" pitchFamily="66" charset="0"/>
              </a:rPr>
              <a:t>Decide which monasteries will bring in the most money for King Henry VIII. </a:t>
            </a:r>
          </a:p>
          <a:p>
            <a:pPr>
              <a:lnSpc>
                <a:spcPct val="80000"/>
              </a:lnSpc>
            </a:pPr>
            <a:endParaRPr lang="en-GB" altLang="en-US" sz="2800" dirty="0" smtClean="0">
              <a:latin typeface="Comic Sans MS" pitchFamily="66" charset="0"/>
            </a:endParaRPr>
          </a:p>
          <a:p>
            <a:pPr algn="ctr">
              <a:lnSpc>
                <a:spcPct val="80000"/>
              </a:lnSpc>
            </a:pPr>
            <a:r>
              <a:rPr lang="en-GB" altLang="en-US" sz="2800" u="sng" dirty="0" smtClean="0">
                <a:latin typeface="Comic Sans MS" pitchFamily="66" charset="0"/>
              </a:rPr>
              <a:t>Dissolution of the Monasteries</a:t>
            </a:r>
          </a:p>
          <a:p>
            <a:pPr>
              <a:lnSpc>
                <a:spcPct val="80000"/>
              </a:lnSpc>
            </a:pPr>
            <a:r>
              <a:rPr lang="en-GB" altLang="en-US" sz="2800" dirty="0" smtClean="0">
                <a:latin typeface="Comic Sans MS" pitchFamily="66" charset="0"/>
              </a:rPr>
              <a:t>Tick/cross evidence on chart</a:t>
            </a:r>
          </a:p>
          <a:p>
            <a:r>
              <a:rPr lang="en-GB" altLang="en-US" sz="2800" b="1" dirty="0" smtClean="0">
                <a:latin typeface="Comic Sans MS" pitchFamily="66" charset="0"/>
                <a:sym typeface="Wingdings 2" pitchFamily="18" charset="2"/>
              </a:rPr>
              <a:t></a:t>
            </a:r>
            <a:r>
              <a:rPr lang="en-GB" altLang="en-US" sz="2800" b="1" dirty="0" smtClean="0">
                <a:latin typeface="Comic Sans MS" pitchFamily="66" charset="0"/>
              </a:rPr>
              <a:t> </a:t>
            </a:r>
            <a:r>
              <a:rPr lang="en-GB" altLang="en-US" sz="2800" dirty="0" smtClean="0">
                <a:latin typeface="Comic Sans MS" pitchFamily="66" charset="0"/>
              </a:rPr>
              <a:t>Evidence that the monks are holy</a:t>
            </a:r>
          </a:p>
          <a:p>
            <a:r>
              <a:rPr lang="en-GB" altLang="en-US" sz="2800" dirty="0" smtClean="0">
                <a:latin typeface="Comic Sans MS" pitchFamily="66" charset="0"/>
              </a:rPr>
              <a:t>x Evidence that the monks are corrupt</a:t>
            </a:r>
          </a:p>
          <a:p>
            <a:r>
              <a:rPr lang="en-GB" altLang="en-US" sz="2800" b="1" dirty="0" smtClean="0">
                <a:latin typeface="Comic Sans MS" pitchFamily="66" charset="0"/>
              </a:rPr>
              <a:t>?</a:t>
            </a:r>
            <a:r>
              <a:rPr lang="en-GB" altLang="en-US" sz="2800" dirty="0" smtClean="0">
                <a:latin typeface="Comic Sans MS" pitchFamily="66" charset="0"/>
              </a:rPr>
              <a:t> No evidence in the report</a:t>
            </a:r>
            <a:endParaRPr lang="en-GB" altLang="en-US" sz="2800" dirty="0" smtClean="0">
              <a:latin typeface="Comic Sans MS" pitchFamily="66" charset="0"/>
            </a:endParaRPr>
          </a:p>
        </p:txBody>
      </p:sp>
    </p:spTree>
    <p:extLst>
      <p:ext uri="{BB962C8B-B14F-4D97-AF65-F5344CB8AC3E}">
        <p14:creationId xmlns:p14="http://schemas.microsoft.com/office/powerpoint/2010/main" val="2320640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4"/>
          <p:cNvSpPr>
            <a:spLocks noGrp="1"/>
          </p:cNvSpPr>
          <p:nvPr>
            <p:ph type="subTitle" idx="1"/>
          </p:nvPr>
        </p:nvSpPr>
        <p:spPr/>
        <p:txBody>
          <a:bodyPr/>
          <a:lstStyle/>
          <a:p>
            <a:pPr eaLnBrk="1" hangingPunct="1"/>
            <a:r>
              <a:rPr lang="en-GB" altLang="en-US" smtClean="0"/>
              <a:t>Answers</a:t>
            </a:r>
          </a:p>
        </p:txBody>
      </p:sp>
    </p:spTree>
    <p:extLst>
      <p:ext uri="{BB962C8B-B14F-4D97-AF65-F5344CB8AC3E}">
        <p14:creationId xmlns:p14="http://schemas.microsoft.com/office/powerpoint/2010/main" val="3518135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18" name="Group 750"/>
          <p:cNvGraphicFramePr>
            <a:graphicFrameLocks noGrp="1"/>
          </p:cNvGraphicFramePr>
          <p:nvPr/>
        </p:nvGraphicFramePr>
        <p:xfrm>
          <a:off x="15875" y="-117475"/>
          <a:ext cx="9113838" cy="7102473"/>
        </p:xfrm>
        <a:graphic>
          <a:graphicData uri="http://schemas.openxmlformats.org/drawingml/2006/table">
            <a:tbl>
              <a:tblPr/>
              <a:tblGrid>
                <a:gridCol w="1782763"/>
                <a:gridCol w="1028700"/>
                <a:gridCol w="1028700"/>
                <a:gridCol w="1028700"/>
                <a:gridCol w="1085850"/>
                <a:gridCol w="1085850"/>
                <a:gridCol w="1085850"/>
                <a:gridCol w="987425"/>
              </a:tblGrid>
              <a:tr h="4286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85785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79" name="Group 139"/>
          <p:cNvGraphicFramePr>
            <a:graphicFrameLocks noGrp="1"/>
          </p:cNvGraphicFramePr>
          <p:nvPr/>
        </p:nvGraphicFramePr>
        <p:xfrm>
          <a:off x="15875" y="760413"/>
          <a:ext cx="9113838" cy="6370638"/>
        </p:xfrm>
        <a:graphic>
          <a:graphicData uri="http://schemas.openxmlformats.org/drawingml/2006/table">
            <a:tbl>
              <a:tblPr/>
              <a:tblGrid>
                <a:gridCol w="1782763"/>
                <a:gridCol w="1028700"/>
                <a:gridCol w="1028700"/>
                <a:gridCol w="1028700"/>
                <a:gridCol w="1085850"/>
                <a:gridCol w="1085850"/>
                <a:gridCol w="1085850"/>
                <a:gridCol w="987425"/>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87740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3" name="Group 139"/>
          <p:cNvGraphicFramePr>
            <a:graphicFrameLocks noGrp="1"/>
          </p:cNvGraphicFramePr>
          <p:nvPr/>
        </p:nvGraphicFramePr>
        <p:xfrm>
          <a:off x="15875" y="760413"/>
          <a:ext cx="9113838" cy="6143629"/>
        </p:xfrm>
        <a:graphic>
          <a:graphicData uri="http://schemas.openxmlformats.org/drawingml/2006/table">
            <a:tbl>
              <a:tblPr/>
              <a:tblGrid>
                <a:gridCol w="1782763"/>
                <a:gridCol w="1028700"/>
                <a:gridCol w="1028700"/>
                <a:gridCol w="1028700"/>
                <a:gridCol w="1085850"/>
                <a:gridCol w="1085850"/>
                <a:gridCol w="1085850"/>
                <a:gridCol w="987425"/>
              </a:tblGrid>
              <a:tr h="428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329 crowns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07430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7" name="Group 139"/>
          <p:cNvGraphicFramePr>
            <a:graphicFrameLocks noGrp="1"/>
          </p:cNvGraphicFramePr>
          <p:nvPr/>
        </p:nvGraphicFramePr>
        <p:xfrm>
          <a:off x="15875" y="760413"/>
          <a:ext cx="9113838" cy="5946772"/>
        </p:xfrm>
        <a:graphic>
          <a:graphicData uri="http://schemas.openxmlformats.org/drawingml/2006/table">
            <a:tbl>
              <a:tblPr/>
              <a:tblGrid>
                <a:gridCol w="1782763"/>
                <a:gridCol w="1028700"/>
                <a:gridCol w="1028700"/>
                <a:gridCol w="1028700"/>
                <a:gridCol w="1085850"/>
                <a:gridCol w="1085850"/>
                <a:gridCol w="1085850"/>
                <a:gridCol w="987425"/>
              </a:tblGrid>
              <a:tr h="4286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329 crowns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1115 crowns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045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51" name="Group 139"/>
          <p:cNvGraphicFramePr>
            <a:graphicFrameLocks noGrp="1"/>
          </p:cNvGraphicFramePr>
          <p:nvPr/>
        </p:nvGraphicFramePr>
        <p:xfrm>
          <a:off x="15875" y="760413"/>
          <a:ext cx="9113838" cy="5946772"/>
        </p:xfrm>
        <a:graphic>
          <a:graphicData uri="http://schemas.openxmlformats.org/drawingml/2006/table">
            <a:tbl>
              <a:tblPr/>
              <a:tblGrid>
                <a:gridCol w="1782763"/>
                <a:gridCol w="1028700"/>
                <a:gridCol w="1028700"/>
                <a:gridCol w="1028700"/>
                <a:gridCol w="1085850"/>
                <a:gridCol w="1085850"/>
                <a:gridCol w="1085850"/>
                <a:gridCol w="987425"/>
              </a:tblGrid>
              <a:tr h="4286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329 crowns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1115 crowns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250 crowns</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77263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75" name="Group 139"/>
          <p:cNvGraphicFramePr>
            <a:graphicFrameLocks noGrp="1"/>
          </p:cNvGraphicFramePr>
          <p:nvPr/>
        </p:nvGraphicFramePr>
        <p:xfrm>
          <a:off x="15875" y="760413"/>
          <a:ext cx="9113838" cy="5916613"/>
        </p:xfrm>
        <a:graphic>
          <a:graphicData uri="http://schemas.openxmlformats.org/drawingml/2006/table">
            <a:tbl>
              <a:tblPr/>
              <a:tblGrid>
                <a:gridCol w="1782763"/>
                <a:gridCol w="1028700"/>
                <a:gridCol w="1028700"/>
                <a:gridCol w="1028700"/>
                <a:gridCol w="1085850"/>
                <a:gridCol w="1085850"/>
                <a:gridCol w="1085850"/>
                <a:gridCol w="987425"/>
              </a:tblGrid>
              <a:tr h="4286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329 crowns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1115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250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200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50388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47" name="Group 139"/>
          <p:cNvGraphicFramePr>
            <a:graphicFrameLocks noGrp="1"/>
          </p:cNvGraphicFramePr>
          <p:nvPr/>
        </p:nvGraphicFramePr>
        <p:xfrm>
          <a:off x="15875" y="760413"/>
          <a:ext cx="9113838" cy="5916613"/>
        </p:xfrm>
        <a:graphic>
          <a:graphicData uri="http://schemas.openxmlformats.org/drawingml/2006/table">
            <a:tbl>
              <a:tblPr/>
              <a:tblGrid>
                <a:gridCol w="1782763"/>
                <a:gridCol w="1028700"/>
                <a:gridCol w="1028700"/>
                <a:gridCol w="1028700"/>
                <a:gridCol w="1085850"/>
                <a:gridCol w="1085850"/>
                <a:gridCol w="1085850"/>
                <a:gridCol w="987425"/>
              </a:tblGrid>
              <a:tr h="4286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329 crowns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1115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250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200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500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32058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6386" name="Picture 2" descr="C:\Users\Lesley Ann\AppData\Local\Microsoft\Windows\Temporary Internet Files\Content.IE5\JQB64ZVZ\kirkstall_abbey__leeds_by_philipwebb-d5eqtq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4540780" y="5949280"/>
            <a:ext cx="4343400" cy="707886"/>
          </a:xfrm>
          <a:prstGeom prst="rect">
            <a:avLst/>
          </a:prstGeom>
          <a:solidFill>
            <a:schemeClr val="bg1">
              <a:alpha val="50195"/>
            </a:schemeClr>
          </a:solidFill>
          <a:ln w="57150">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a:spcBef>
                <a:spcPct val="50000"/>
              </a:spcBef>
              <a:buNone/>
            </a:pPr>
            <a:r>
              <a:rPr kumimoji="0" lang="en-GB" sz="40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lang="en-GB" sz="4000" dirty="0">
              <a:cs typeface="Times New Roman" pitchFamily="18" charset="0"/>
            </a:endParaRPr>
          </a:p>
        </p:txBody>
      </p:sp>
    </p:spTree>
    <p:extLst>
      <p:ext uri="{BB962C8B-B14F-4D97-AF65-F5344CB8AC3E}">
        <p14:creationId xmlns:p14="http://schemas.microsoft.com/office/powerpoint/2010/main" val="259101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23" name="Group 139"/>
          <p:cNvGraphicFramePr>
            <a:graphicFrameLocks noGrp="1"/>
          </p:cNvGraphicFramePr>
          <p:nvPr/>
        </p:nvGraphicFramePr>
        <p:xfrm>
          <a:off x="15875" y="760413"/>
          <a:ext cx="9113838" cy="5535613"/>
        </p:xfrm>
        <a:graphic>
          <a:graphicData uri="http://schemas.openxmlformats.org/drawingml/2006/table">
            <a:tbl>
              <a:tblPr/>
              <a:tblGrid>
                <a:gridCol w="1782763"/>
                <a:gridCol w="1028700"/>
                <a:gridCol w="1028700"/>
                <a:gridCol w="1028700"/>
                <a:gridCol w="1085850"/>
                <a:gridCol w="1085850"/>
                <a:gridCol w="1085850"/>
                <a:gridCol w="987425"/>
              </a:tblGrid>
              <a:tr h="428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1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329 crowns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1115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250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200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500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437 crowns</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CLOSED DOWN  IN</a:t>
                      </a: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45545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464550" cy="4114800"/>
          </a:xfrm>
        </p:spPr>
        <p:txBody>
          <a:bodyPr>
            <a:noAutofit/>
          </a:bodyPr>
          <a:lstStyle/>
          <a:p>
            <a:pPr marL="457200" indent="-457200" eaLnBrk="1" hangingPunct="1">
              <a:buFont typeface="+mj-lt"/>
              <a:buAutoNum type="arabicPeriod"/>
              <a:defRPr/>
            </a:pPr>
            <a:r>
              <a:rPr lang="en-GB" sz="2000" b="1" dirty="0">
                <a:latin typeface="Comic Sans MS" pitchFamily="66" charset="0"/>
              </a:rPr>
              <a:t>Choose one monastery that you think is holy and should stay open.  Write a pleading letter to Henry VIII to save this monastery </a:t>
            </a:r>
            <a:r>
              <a:rPr lang="en-GB" sz="2000" dirty="0">
                <a:latin typeface="Comic Sans MS" pitchFamily="66" charset="0"/>
              </a:rPr>
              <a:t>of your choice, give lots of reasons why this local monastery is holy and should stay open.  Use St Benedict’s rules to support your argument. (Level 4 to 5)</a:t>
            </a:r>
          </a:p>
          <a:p>
            <a:pPr marL="457200" indent="-457200" eaLnBrk="1" hangingPunct="1">
              <a:buFont typeface="+mj-lt"/>
              <a:buAutoNum type="arabicPeriod"/>
              <a:defRPr/>
            </a:pPr>
            <a:endParaRPr lang="en-GB" sz="2000" dirty="0">
              <a:latin typeface="Comic Sans MS" pitchFamily="66" charset="0"/>
            </a:endParaRPr>
          </a:p>
          <a:p>
            <a:pPr marL="457200" indent="-457200" eaLnBrk="1" hangingPunct="1">
              <a:buFont typeface="+mj-lt"/>
              <a:buAutoNum type="arabicPeriod"/>
              <a:defRPr/>
            </a:pPr>
            <a:r>
              <a:rPr lang="en-GB" sz="2000" b="1" dirty="0">
                <a:latin typeface="Comic Sans MS" pitchFamily="66" charset="0"/>
              </a:rPr>
              <a:t>Choose one monastery that you think is corrupt and should close.  Write a letter to Henry VIII to recommend this monastery for closure</a:t>
            </a:r>
            <a:r>
              <a:rPr lang="en-GB" sz="2000" dirty="0">
                <a:latin typeface="Comic Sans MS" pitchFamily="66" charset="0"/>
              </a:rPr>
              <a:t>, give lots of reasons why this local monastery is corrupt/dishonest/not holy and should close. Use St Benedict’s rules to support your argument. </a:t>
            </a:r>
            <a:r>
              <a:rPr lang="en-GB" sz="2000" dirty="0">
                <a:latin typeface="Comic Sans MS" pitchFamily="66" charset="0"/>
              </a:rPr>
              <a:t>(Level 4 to 5</a:t>
            </a:r>
            <a:r>
              <a:rPr lang="en-GB" sz="2000" dirty="0" smtClean="0">
                <a:latin typeface="Comic Sans MS" pitchFamily="66" charset="0"/>
              </a:rPr>
              <a:t>)</a:t>
            </a:r>
          </a:p>
          <a:p>
            <a:pPr marL="457200" indent="-457200" eaLnBrk="1" hangingPunct="1">
              <a:buFont typeface="+mj-lt"/>
              <a:buAutoNum type="arabicPeriod"/>
              <a:defRPr/>
            </a:pPr>
            <a:endParaRPr lang="en-GB" sz="2000" dirty="0" smtClean="0">
              <a:latin typeface="Comic Sans MS" pitchFamily="66" charset="0"/>
            </a:endParaRPr>
          </a:p>
          <a:p>
            <a:pPr marL="457200" indent="-457200" eaLnBrk="1" hangingPunct="1">
              <a:buFont typeface="+mj-lt"/>
              <a:buAutoNum type="arabicPeriod"/>
              <a:defRPr/>
            </a:pPr>
            <a:r>
              <a:rPr lang="en-GB" sz="2000" b="1" dirty="0">
                <a:latin typeface="Comic Sans MS" pitchFamily="66" charset="0"/>
              </a:rPr>
              <a:t>Choose two local monasteries one that is corrupt and one that is holy. </a:t>
            </a:r>
            <a:r>
              <a:rPr lang="en-GB" sz="2000" dirty="0">
                <a:latin typeface="Comic Sans MS" pitchFamily="66" charset="0"/>
              </a:rPr>
              <a:t>Write a letter to Henry VIII to recommend one monastery for closure and one holy monastery to save.  Use St Benedict’s rules to support your argument. </a:t>
            </a:r>
            <a:r>
              <a:rPr lang="en-GB" sz="2000" dirty="0">
                <a:latin typeface="Comic Sans MS" pitchFamily="66" charset="0"/>
              </a:rPr>
              <a:t>(Level 5 </a:t>
            </a:r>
            <a:r>
              <a:rPr lang="en-GB" sz="2000" dirty="0" smtClean="0">
                <a:latin typeface="Comic Sans MS" pitchFamily="66" charset="0"/>
              </a:rPr>
              <a:t>to 6)</a:t>
            </a:r>
          </a:p>
          <a:p>
            <a:pPr marL="457200" indent="-457200" eaLnBrk="1" hangingPunct="1">
              <a:buFont typeface="+mj-lt"/>
              <a:buAutoNum type="arabicPeriod"/>
              <a:defRPr/>
            </a:pPr>
            <a:endParaRPr lang="en-GB" sz="2000" dirty="0">
              <a:latin typeface="Comic Sans MS" pitchFamily="66" charset="0"/>
            </a:endParaRPr>
          </a:p>
          <a:p>
            <a:pPr marL="457200" indent="-457200" eaLnBrk="1" hangingPunct="1">
              <a:buFont typeface="+mj-lt"/>
              <a:buAutoNum type="arabicPeriod"/>
              <a:defRPr/>
            </a:pPr>
            <a:endParaRPr lang="en-GB" sz="2000" dirty="0">
              <a:latin typeface="Comic Sans MS" pitchFamily="66" charset="0"/>
            </a:endParaRPr>
          </a:p>
          <a:p>
            <a:pPr marL="0" indent="0" eaLnBrk="1" hangingPunct="1">
              <a:buNone/>
              <a:defRPr/>
            </a:pPr>
            <a:endParaRPr lang="en-GB" sz="2000" dirty="0">
              <a:latin typeface="Comic Sans MS" pitchFamily="66" charset="0"/>
            </a:endParaRPr>
          </a:p>
          <a:p>
            <a:pPr marL="457200" indent="-457200" eaLnBrk="1" hangingPunct="1">
              <a:buFont typeface="+mj-lt"/>
              <a:buAutoNum type="arabicPeriod"/>
              <a:defRPr/>
            </a:pPr>
            <a:endParaRPr lang="en-GB" sz="2000" dirty="0">
              <a:latin typeface="Comic Sans MS" pitchFamily="66" charset="0"/>
            </a:endParaRPr>
          </a:p>
          <a:p>
            <a:pPr>
              <a:defRPr/>
            </a:pPr>
            <a:endParaRPr lang="en-GB" sz="2000" dirty="0"/>
          </a:p>
        </p:txBody>
      </p:sp>
      <p:sp>
        <p:nvSpPr>
          <p:cNvPr id="26627" name="Title 1"/>
          <p:cNvSpPr>
            <a:spLocks noGrp="1"/>
          </p:cNvSpPr>
          <p:nvPr>
            <p:ph type="title"/>
          </p:nvPr>
        </p:nvSpPr>
        <p:spPr>
          <a:xfrm>
            <a:off x="539552" y="188640"/>
            <a:ext cx="7772400" cy="428625"/>
          </a:xfrm>
        </p:spPr>
        <p:txBody>
          <a:bodyPr>
            <a:normAutofit fontScale="90000"/>
          </a:bodyPr>
          <a:lstStyle/>
          <a:p>
            <a:pPr eaLnBrk="1" hangingPunct="1"/>
            <a:r>
              <a:rPr lang="en-GB" altLang="en-US" dirty="0" smtClean="0">
                <a:latin typeface="Comic Sans MS" pitchFamily="66" charset="0"/>
              </a:rPr>
              <a:t>Choose ONE task</a:t>
            </a:r>
          </a:p>
        </p:txBody>
      </p:sp>
    </p:spTree>
    <p:extLst>
      <p:ext uri="{BB962C8B-B14F-4D97-AF65-F5344CB8AC3E}">
        <p14:creationId xmlns:p14="http://schemas.microsoft.com/office/powerpoint/2010/main" val="2465720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302154"/>
            <a:ext cx="6120680" cy="4114800"/>
          </a:xfrm>
          <a:solidFill>
            <a:srgbClr val="FFFF00"/>
          </a:solidFill>
        </p:spPr>
        <p:txBody>
          <a:bodyPr>
            <a:noAutofit/>
          </a:bodyPr>
          <a:lstStyle/>
          <a:p>
            <a:pPr marL="0" indent="0">
              <a:buNone/>
              <a:defRPr/>
            </a:pPr>
            <a:r>
              <a:rPr lang="en-GB" sz="2400" dirty="0" smtClean="0">
                <a:latin typeface="Comic Sans MS" panose="030F0702030302020204" pitchFamily="66" charset="0"/>
              </a:rPr>
              <a:t>Dear Henry </a:t>
            </a:r>
            <a:r>
              <a:rPr lang="en-GB" sz="2400" dirty="0" smtClean="0">
                <a:latin typeface="Comic Sans MS" panose="030F0702030302020204" pitchFamily="66" charset="0"/>
              </a:rPr>
              <a:t>VIII</a:t>
            </a:r>
          </a:p>
          <a:p>
            <a:pPr marL="0" indent="0">
              <a:buNone/>
              <a:defRPr/>
            </a:pPr>
            <a:endParaRPr lang="en-GB" sz="900" dirty="0" smtClean="0">
              <a:latin typeface="Comic Sans MS" panose="030F0702030302020204" pitchFamily="66" charset="0"/>
            </a:endParaRPr>
          </a:p>
          <a:p>
            <a:pPr marL="0" indent="0">
              <a:buNone/>
              <a:defRPr/>
            </a:pPr>
            <a:r>
              <a:rPr lang="en-GB" sz="2400" dirty="0" smtClean="0">
                <a:latin typeface="Comic Sans MS" panose="030F0702030302020204" pitchFamily="66" charset="0"/>
              </a:rPr>
              <a:t>I recommend that you close __________ because… (give reasons</a:t>
            </a:r>
            <a:r>
              <a:rPr lang="en-GB" sz="2400" dirty="0" smtClean="0">
                <a:latin typeface="Comic Sans MS" panose="030F0702030302020204" pitchFamily="66" charset="0"/>
              </a:rPr>
              <a:t>)</a:t>
            </a:r>
          </a:p>
          <a:p>
            <a:pPr marL="0" indent="0">
              <a:buNone/>
              <a:defRPr/>
            </a:pPr>
            <a:endParaRPr lang="en-GB" sz="2400" dirty="0" smtClean="0">
              <a:latin typeface="Comic Sans MS" panose="030F0702030302020204" pitchFamily="66" charset="0"/>
            </a:endParaRPr>
          </a:p>
          <a:p>
            <a:pPr marL="0" indent="0">
              <a:buNone/>
              <a:defRPr/>
            </a:pPr>
            <a:r>
              <a:rPr lang="en-GB" sz="2400" dirty="0" smtClean="0">
                <a:latin typeface="Comic Sans MS" panose="030F0702030302020204" pitchFamily="66" charset="0"/>
              </a:rPr>
              <a:t>However I recommend that you keep the holy monastery of __________ open because… (give reasons</a:t>
            </a:r>
            <a:r>
              <a:rPr lang="en-GB" sz="2400" dirty="0" smtClean="0">
                <a:latin typeface="Comic Sans MS" panose="030F0702030302020204" pitchFamily="66" charset="0"/>
              </a:rPr>
              <a:t>)</a:t>
            </a:r>
          </a:p>
          <a:p>
            <a:pPr marL="0" indent="0">
              <a:buNone/>
              <a:defRPr/>
            </a:pPr>
            <a:endParaRPr lang="en-GB" sz="900" dirty="0" smtClean="0">
              <a:latin typeface="Comic Sans MS" panose="030F0702030302020204" pitchFamily="66" charset="0"/>
            </a:endParaRPr>
          </a:p>
          <a:p>
            <a:pPr marL="0" indent="0">
              <a:buNone/>
              <a:defRPr/>
            </a:pPr>
            <a:endParaRPr lang="en-GB" sz="900" dirty="0" smtClean="0">
              <a:latin typeface="Comic Sans MS" panose="030F0702030302020204" pitchFamily="66" charset="0"/>
            </a:endParaRPr>
          </a:p>
          <a:p>
            <a:pPr marL="0" indent="0">
              <a:buNone/>
              <a:defRPr/>
            </a:pPr>
            <a:r>
              <a:rPr lang="en-GB" sz="2400" dirty="0" smtClean="0">
                <a:latin typeface="Comic Sans MS" panose="030F0702030302020204" pitchFamily="66" charset="0"/>
              </a:rPr>
              <a:t>Yours Sincerely </a:t>
            </a:r>
          </a:p>
          <a:p>
            <a:pPr marL="0" indent="0">
              <a:buFontTx/>
              <a:buNone/>
              <a:defRPr/>
            </a:pPr>
            <a:endParaRPr lang="en-GB" sz="2400" dirty="0">
              <a:latin typeface="Comic Sans MS" panose="030F0702030302020204" pitchFamily="66" charset="0"/>
            </a:endParaRPr>
          </a:p>
          <a:p>
            <a:pPr>
              <a:defRPr/>
            </a:pPr>
            <a:endParaRPr lang="en-GB" sz="2400" dirty="0"/>
          </a:p>
        </p:txBody>
      </p:sp>
      <p:pic>
        <p:nvPicPr>
          <p:cNvPr id="17410" name="Picture 2" descr="C:\Users\Lesley Ann\AppData\Local\Microsoft\Windows\Temporary Internet Files\Content.IE5\1DPAWLZ9\Holbein_Henry_VIII_c1530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2359152" cy="28895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4653136"/>
            <a:ext cx="8208912" cy="1938992"/>
          </a:xfrm>
          <a:prstGeom prst="rect">
            <a:avLst/>
          </a:prstGeom>
        </p:spPr>
        <p:txBody>
          <a:bodyPr wrap="square">
            <a:spAutoFit/>
          </a:bodyPr>
          <a:lstStyle/>
          <a:p>
            <a:pPr marL="457200" indent="-457200">
              <a:buFont typeface="+mj-lt"/>
              <a:buAutoNum type="arabicPeriod" startAt="3"/>
              <a:defRPr/>
            </a:pPr>
            <a:r>
              <a:rPr lang="en-GB" sz="2400" b="1" dirty="0">
                <a:latin typeface="Comic Sans MS" pitchFamily="66" charset="0"/>
              </a:rPr>
              <a:t>Choose two local monasteries one that is corrupt and one that is holy. </a:t>
            </a:r>
            <a:r>
              <a:rPr lang="en-GB" sz="2400" dirty="0">
                <a:latin typeface="Comic Sans MS" pitchFamily="66" charset="0"/>
              </a:rPr>
              <a:t>Write a letter to Henry VIII to recommend one monastery for closure and one holy monastery to save.  Use St Benedict’s rules to support your argument</a:t>
            </a:r>
          </a:p>
        </p:txBody>
      </p:sp>
    </p:spTree>
    <p:extLst>
      <p:ext uri="{BB962C8B-B14F-4D97-AF65-F5344CB8AC3E}">
        <p14:creationId xmlns:p14="http://schemas.microsoft.com/office/powerpoint/2010/main" val="2706578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2411760" y="260648"/>
            <a:ext cx="6264696" cy="6408712"/>
          </a:xfrm>
        </p:spPr>
        <p:txBody>
          <a:bodyPr>
            <a:normAutofit/>
          </a:bodyPr>
          <a:lstStyle/>
          <a:p>
            <a:pPr eaLnBrk="1" hangingPunct="1"/>
            <a:r>
              <a:rPr lang="en-GB" altLang="en-US" dirty="0" smtClean="0">
                <a:latin typeface="Comic Sans MS" pitchFamily="66" charset="0"/>
              </a:rPr>
              <a:t>The real </a:t>
            </a:r>
            <a:r>
              <a:rPr lang="en-GB" altLang="en-US" dirty="0" smtClean="0">
                <a:latin typeface="Comic Sans MS" pitchFamily="66" charset="0"/>
              </a:rPr>
              <a:t>result of the </a:t>
            </a:r>
            <a:r>
              <a:rPr lang="en-GB" altLang="en-US" dirty="0" smtClean="0">
                <a:latin typeface="Comic Sans MS" pitchFamily="66" charset="0"/>
              </a:rPr>
              <a:t>inspection is coming soon.  </a:t>
            </a:r>
            <a:endParaRPr lang="en-GB" altLang="en-US" dirty="0" smtClean="0">
              <a:latin typeface="Comic Sans MS" pitchFamily="66" charset="0"/>
            </a:endParaRPr>
          </a:p>
          <a:p>
            <a:pPr eaLnBrk="1" hangingPunct="1"/>
            <a:endParaRPr lang="en-GB" altLang="en-US" dirty="0" smtClean="0">
              <a:latin typeface="Comic Sans MS" pitchFamily="66" charset="0"/>
            </a:endParaRPr>
          </a:p>
          <a:p>
            <a:pPr eaLnBrk="1" hangingPunct="1"/>
            <a:endParaRPr lang="en-GB" altLang="en-US" dirty="0">
              <a:latin typeface="Comic Sans MS" pitchFamily="66" charset="0"/>
            </a:endParaRPr>
          </a:p>
          <a:p>
            <a:pPr eaLnBrk="1" hangingPunct="1"/>
            <a:endParaRPr lang="en-GB" altLang="en-US" dirty="0" smtClean="0">
              <a:latin typeface="Comic Sans MS" pitchFamily="66" charset="0"/>
            </a:endParaRPr>
          </a:p>
          <a:p>
            <a:pPr eaLnBrk="1" hangingPunct="1"/>
            <a:endParaRPr lang="en-GB" altLang="en-US" dirty="0">
              <a:latin typeface="Comic Sans MS" pitchFamily="66" charset="0"/>
            </a:endParaRPr>
          </a:p>
          <a:p>
            <a:pPr eaLnBrk="1" hangingPunct="1"/>
            <a:endParaRPr lang="en-GB" altLang="en-US" dirty="0" smtClean="0">
              <a:latin typeface="Comic Sans MS" pitchFamily="66" charset="0"/>
            </a:endParaRPr>
          </a:p>
          <a:p>
            <a:pPr eaLnBrk="1" hangingPunct="1"/>
            <a:endParaRPr lang="en-GB" altLang="en-US" dirty="0" smtClean="0">
              <a:latin typeface="Comic Sans MS" pitchFamily="66" charset="0"/>
            </a:endParaRPr>
          </a:p>
          <a:p>
            <a:pPr eaLnBrk="1" hangingPunct="1"/>
            <a:r>
              <a:rPr lang="en-GB" altLang="en-US" dirty="0" smtClean="0">
                <a:latin typeface="Comic Sans MS" pitchFamily="66" charset="0"/>
              </a:rPr>
              <a:t>In </a:t>
            </a:r>
            <a:r>
              <a:rPr lang="en-GB" altLang="en-US" dirty="0" smtClean="0">
                <a:latin typeface="Comic Sans MS" pitchFamily="66" charset="0"/>
              </a:rPr>
              <a:t>pairs share your thoughts about the </a:t>
            </a:r>
            <a:r>
              <a:rPr lang="en-GB" altLang="en-US" dirty="0">
                <a:latin typeface="Comic Sans MS" pitchFamily="66" charset="0"/>
              </a:rPr>
              <a:t>D</a:t>
            </a:r>
            <a:r>
              <a:rPr lang="en-GB" altLang="en-US" dirty="0" smtClean="0">
                <a:latin typeface="Comic Sans MS" pitchFamily="66" charset="0"/>
              </a:rPr>
              <a:t>issolution </a:t>
            </a:r>
            <a:r>
              <a:rPr lang="en-GB" altLang="en-US" dirty="0" smtClean="0">
                <a:latin typeface="Comic Sans MS" pitchFamily="66" charset="0"/>
              </a:rPr>
              <a:t>of the </a:t>
            </a:r>
            <a:r>
              <a:rPr lang="en-GB" altLang="en-US" dirty="0" smtClean="0">
                <a:latin typeface="Comic Sans MS" pitchFamily="66" charset="0"/>
              </a:rPr>
              <a:t>Monasteries</a:t>
            </a:r>
            <a:r>
              <a:rPr lang="en-GB" altLang="en-US" dirty="0" smtClean="0">
                <a:latin typeface="Comic Sans MS" pitchFamily="66" charset="0"/>
              </a:rPr>
              <a:t>.</a:t>
            </a:r>
          </a:p>
          <a:p>
            <a:pPr eaLnBrk="1" hangingPunct="1"/>
            <a:endParaRPr lang="en-GB" altLang="en-US" dirty="0" smtClean="0"/>
          </a:p>
        </p:txBody>
      </p:sp>
      <p:sp>
        <p:nvSpPr>
          <p:cNvPr id="30722" name="Title 1"/>
          <p:cNvSpPr>
            <a:spLocks noGrp="1"/>
          </p:cNvSpPr>
          <p:nvPr>
            <p:ph type="title"/>
          </p:nvPr>
        </p:nvSpPr>
        <p:spPr>
          <a:xfrm>
            <a:off x="1259632" y="3342271"/>
            <a:ext cx="8229600" cy="1143000"/>
          </a:xfrm>
        </p:spPr>
        <p:txBody>
          <a:bodyPr/>
          <a:lstStyle/>
          <a:p>
            <a:pPr eaLnBrk="1" hangingPunct="1"/>
            <a:r>
              <a:rPr lang="en-GB" altLang="en-US" sz="6000" u="sng" dirty="0" smtClean="0">
                <a:solidFill>
                  <a:schemeClr val="tx1"/>
                </a:solidFill>
                <a:latin typeface="Comic Sans MS" pitchFamily="66" charset="0"/>
              </a:rPr>
              <a:t>Plenary</a:t>
            </a:r>
            <a:endParaRPr lang="en-GB" altLang="en-US" u="sng" dirty="0" smtClean="0">
              <a:latin typeface="Comic Sans MS" pitchFamily="66" charset="0"/>
            </a:endParaRPr>
          </a:p>
        </p:txBody>
      </p:sp>
      <p:pic>
        <p:nvPicPr>
          <p:cNvPr id="18434" name="Picture 2" descr="C:\Users\Lesley Ann\AppData\Local\Microsoft\Windows\Temporary Internet Files\Content.IE5\1DPAWLZ9\Holbein_Henry_VIII_c1530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06" y="2420888"/>
            <a:ext cx="2359152" cy="2889504"/>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2411760" y="1484784"/>
            <a:ext cx="6192688" cy="1368152"/>
          </a:xfrm>
          <a:prstGeom prst="cloudCallout">
            <a:avLst>
              <a:gd name="adj1" fmla="val -56181"/>
              <a:gd name="adj2" fmla="val 645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Comic Sans MS" panose="030F0702030302020204" pitchFamily="66" charset="0"/>
              </a:rPr>
              <a:t>Henry decides to…</a:t>
            </a:r>
            <a:endParaRPr lang="en-GB" sz="32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76944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42" name="Group 750"/>
          <p:cNvGraphicFramePr>
            <a:graphicFrameLocks noGrp="1"/>
          </p:cNvGraphicFramePr>
          <p:nvPr/>
        </p:nvGraphicFramePr>
        <p:xfrm>
          <a:off x="15875" y="760413"/>
          <a:ext cx="9113838" cy="6040438"/>
        </p:xfrm>
        <a:graphic>
          <a:graphicData uri="http://schemas.openxmlformats.org/drawingml/2006/table">
            <a:tbl>
              <a:tblPr/>
              <a:tblGrid>
                <a:gridCol w="1782763"/>
                <a:gridCol w="1028700"/>
                <a:gridCol w="1028700"/>
                <a:gridCol w="1028700"/>
                <a:gridCol w="1085850"/>
                <a:gridCol w="1085850"/>
                <a:gridCol w="1085850"/>
                <a:gridCol w="987425"/>
              </a:tblGrid>
              <a:tr h="461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Monastic Houses</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Rievaulx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Kirkstall Abbey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Fountains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Durham Priory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Lindisfarne Priory</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Whitby Abbey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 Benedict’s Rules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Cistercian Order</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Augustinian Order</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Benedictine Order</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Live as poor people</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Not to marry or have sexual relationships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Look after the poor, sick &amp; old</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Give food &amp; shelter to travellers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Eat simply and fast regularly.  No meat.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Wear simple rough clothes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Sleep in dormitories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Help to educate children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x</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Copy out precious or rare manuscripts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6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Income</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351 crowns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329 crowns</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1115 crowns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250 crowns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200 crowns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500 crowns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437 crowns</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Comic Sans MS" pitchFamily="66" charset="0"/>
                          <a:cs typeface="Times New Roman" pitchFamily="18" charset="0"/>
                        </a:rPr>
                        <a:t>OR CLOSE DOWN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STAY OPEN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omic Sans MS" pitchFamily="66" charset="0"/>
                          <a:cs typeface="Times New Roman" pitchFamily="18" charset="0"/>
                        </a:rPr>
                        <a:t>CLOSE DOWN</a:t>
                      </a:r>
                      <a:endParaRPr kumimoji="0" lang="en-GB" sz="2400" b="0" i="0" u="none" strike="noStrike" cap="none" normalizeH="0" baseline="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mic Sans MS" pitchFamily="66" charset="0"/>
                          <a:cs typeface="Times New Roman" pitchFamily="18" charset="0"/>
                        </a:rPr>
                        <a:t>CLOSED DOWN  IN</a:t>
                      </a:r>
                      <a:endParaRPr kumimoji="0" lang="en-GB" sz="16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Times New Roman" pitchFamily="18" charset="0"/>
                        </a:rPr>
                        <a:t>1538</a:t>
                      </a:r>
                      <a:endParaRPr kumimoji="0" lang="en-GB" sz="16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Times New Roman" pitchFamily="18" charset="0"/>
                        </a:rPr>
                        <a:t>1539</a:t>
                      </a:r>
                      <a:endParaRPr kumimoji="0" lang="en-GB" sz="16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Times New Roman" pitchFamily="18" charset="0"/>
                        </a:rPr>
                        <a:t>1539</a:t>
                      </a:r>
                      <a:endParaRPr kumimoji="0" lang="en-GB" sz="16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Times New Roman" pitchFamily="18" charset="0"/>
                        </a:rPr>
                        <a:t>1539</a:t>
                      </a:r>
                      <a:endParaRPr kumimoji="0" lang="en-GB" sz="16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Times New Roman" pitchFamily="18" charset="0"/>
                        </a:rPr>
                        <a:t>1536</a:t>
                      </a:r>
                      <a:endParaRPr kumimoji="0" lang="en-GB" sz="16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Times New Roman" pitchFamily="18" charset="0"/>
                        </a:rPr>
                        <a:t>1539</a:t>
                      </a:r>
                      <a:endParaRPr kumimoji="0" lang="en-GB" sz="16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Times New Roman" pitchFamily="18" charset="0"/>
                        </a:rPr>
                        <a:t>1540</a:t>
                      </a:r>
                      <a:endParaRPr kumimoji="0" lang="en-GB" sz="16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val="1609695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ugh View - The Benedictine Prio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990600" y="2819400"/>
            <a:ext cx="73914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charset="0"/>
              </a:defRPr>
            </a:lvl1pPr>
            <a:lvl2pPr marL="914400" indent="-4572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828800" indent="-457200">
              <a:spcBef>
                <a:spcPct val="20000"/>
              </a:spcBef>
              <a:buChar char="–"/>
              <a:defRPr sz="2000">
                <a:solidFill>
                  <a:schemeClr val="tx1"/>
                </a:solidFill>
                <a:latin typeface="Arial" charset="0"/>
              </a:defRPr>
            </a:lvl4pPr>
            <a:lvl5pPr marL="2286000" indent="-45720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en-US" b="1">
              <a:latin typeface="Comic Sans MS" pitchFamily="66" charset="0"/>
            </a:endParaRPr>
          </a:p>
          <a:p>
            <a:pPr eaLnBrk="1" hangingPunct="1">
              <a:spcBef>
                <a:spcPct val="50000"/>
              </a:spcBef>
              <a:buFontTx/>
              <a:buNone/>
            </a:pPr>
            <a:endParaRPr lang="en-GB" altLang="en-US" sz="2800" b="1">
              <a:latin typeface="Comic Sans MS" pitchFamily="66" charset="0"/>
            </a:endParaRPr>
          </a:p>
        </p:txBody>
      </p:sp>
      <p:sp>
        <p:nvSpPr>
          <p:cNvPr id="7172" name="AutoShape 4"/>
          <p:cNvSpPr>
            <a:spLocks noChangeArrowheads="1"/>
          </p:cNvSpPr>
          <p:nvPr/>
        </p:nvSpPr>
        <p:spPr bwMode="auto">
          <a:xfrm>
            <a:off x="1219200" y="762000"/>
            <a:ext cx="7391400" cy="1905000"/>
          </a:xfrm>
          <a:prstGeom prst="wedgeEllipseCallout">
            <a:avLst>
              <a:gd name="adj1" fmla="val 3093"/>
              <a:gd name="adj2" fmla="val -11083"/>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800" b="1">
                <a:latin typeface="Comic Sans MS" pitchFamily="66" charset="0"/>
              </a:rPr>
              <a:t>8. Was the closure of the monasteries a significant event in history and why? </a:t>
            </a:r>
          </a:p>
          <a:p>
            <a:pPr algn="ctr" eaLnBrk="1" hangingPunct="1">
              <a:spcBef>
                <a:spcPct val="0"/>
              </a:spcBef>
              <a:buFontTx/>
              <a:buNone/>
            </a:pPr>
            <a:endParaRPr lang="en-GB" altLang="en-US" sz="2800">
              <a:latin typeface="Times New Roman" pitchFamily="18" charset="0"/>
            </a:endParaRPr>
          </a:p>
        </p:txBody>
      </p:sp>
      <p:sp>
        <p:nvSpPr>
          <p:cNvPr id="7173" name="AutoShape 5"/>
          <p:cNvSpPr>
            <a:spLocks noChangeArrowheads="1"/>
          </p:cNvSpPr>
          <p:nvPr/>
        </p:nvSpPr>
        <p:spPr bwMode="auto">
          <a:xfrm>
            <a:off x="762000" y="3505200"/>
            <a:ext cx="7924800" cy="2743200"/>
          </a:xfrm>
          <a:prstGeom prst="wedgeEllipseCallout">
            <a:avLst>
              <a:gd name="adj1" fmla="val 1204"/>
              <a:gd name="adj2" fmla="val 1333"/>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800" b="1">
                <a:latin typeface="Comic Sans MS" pitchFamily="66" charset="0"/>
              </a:rPr>
              <a:t>9. What did you think about the importance of monasteries before you did this activity? How have your ideas changed?</a:t>
            </a:r>
          </a:p>
          <a:p>
            <a:pPr algn="ctr" eaLnBrk="1" hangingPunct="1">
              <a:spcBef>
                <a:spcPct val="0"/>
              </a:spcBef>
              <a:buFontTx/>
              <a:buNone/>
            </a:pPr>
            <a:endParaRPr lang="en-GB" altLang="en-US" sz="2800">
              <a:latin typeface="Times New Roman" pitchFamily="18" charset="0"/>
            </a:endParaRPr>
          </a:p>
        </p:txBody>
      </p:sp>
      <p:pic>
        <p:nvPicPr>
          <p:cNvPr id="7174" name="Picture 6" descr="Finchale Abbey - Co. Durham"/>
          <p:cNvPicPr>
            <a:picLocks noChangeAspect="1" noChangeArrowheads="1"/>
          </p:cNvPicPr>
          <p:nvPr/>
        </p:nvPicPr>
        <p:blipFill>
          <a:blip r:embed="rId4" r:link="rId5">
            <a:grayscl/>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9" name="AutoShape 7"/>
          <p:cNvSpPr>
            <a:spLocks noChangeArrowheads="1"/>
          </p:cNvSpPr>
          <p:nvPr/>
        </p:nvSpPr>
        <p:spPr bwMode="auto">
          <a:xfrm>
            <a:off x="838200" y="685800"/>
            <a:ext cx="7772400" cy="1447800"/>
          </a:xfrm>
          <a:prstGeom prst="wedgeEllipseCallout">
            <a:avLst>
              <a:gd name="adj1" fmla="val 4287"/>
              <a:gd name="adj2" fmla="val -8880"/>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800" b="1">
                <a:latin typeface="Comic Sans MS" pitchFamily="66" charset="0"/>
              </a:rPr>
              <a:t>How could you make people care about this ruined Abbey?</a:t>
            </a:r>
          </a:p>
        </p:txBody>
      </p:sp>
      <p:sp>
        <p:nvSpPr>
          <p:cNvPr id="8200" name="Text Box 8"/>
          <p:cNvSpPr txBox="1">
            <a:spLocks noChangeArrowheads="1"/>
          </p:cNvSpPr>
          <p:nvPr/>
        </p:nvSpPr>
        <p:spPr bwMode="auto">
          <a:xfrm>
            <a:off x="1447800" y="5791200"/>
            <a:ext cx="6400800" cy="75882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4000" b="1">
                <a:latin typeface="Comic Sans MS" pitchFamily="66" charset="0"/>
              </a:rPr>
              <a:t>Heritage Work</a:t>
            </a:r>
          </a:p>
        </p:txBody>
      </p:sp>
    </p:spTree>
    <p:extLst>
      <p:ext uri="{BB962C8B-B14F-4D97-AF65-F5344CB8AC3E}">
        <p14:creationId xmlns:p14="http://schemas.microsoft.com/office/powerpoint/2010/main" val="552704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dissolve">
                                      <p:cBhvr>
                                        <p:cTn id="13"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autoUpdateAnimBg="0"/>
      <p:bldP spid="820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ugh View - The Benedictine Prio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990600" y="2819400"/>
            <a:ext cx="73914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charset="0"/>
              </a:defRPr>
            </a:lvl1pPr>
            <a:lvl2pPr marL="914400" indent="-4572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828800" indent="-457200">
              <a:spcBef>
                <a:spcPct val="20000"/>
              </a:spcBef>
              <a:buChar char="–"/>
              <a:defRPr sz="2000">
                <a:solidFill>
                  <a:schemeClr val="tx1"/>
                </a:solidFill>
                <a:latin typeface="Arial" charset="0"/>
              </a:defRPr>
            </a:lvl4pPr>
            <a:lvl5pPr marL="2286000" indent="-45720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GB" altLang="en-US" b="1">
              <a:latin typeface="Comic Sans MS" pitchFamily="66" charset="0"/>
            </a:endParaRPr>
          </a:p>
          <a:p>
            <a:pPr eaLnBrk="1" hangingPunct="1">
              <a:spcBef>
                <a:spcPct val="50000"/>
              </a:spcBef>
              <a:buFontTx/>
              <a:buNone/>
            </a:pPr>
            <a:endParaRPr lang="en-GB" altLang="en-US" sz="2800" b="1">
              <a:latin typeface="Comic Sans MS" pitchFamily="66" charset="0"/>
            </a:endParaRPr>
          </a:p>
        </p:txBody>
      </p:sp>
      <p:sp>
        <p:nvSpPr>
          <p:cNvPr id="8196" name="AutoShape 4"/>
          <p:cNvSpPr>
            <a:spLocks noChangeArrowheads="1"/>
          </p:cNvSpPr>
          <p:nvPr/>
        </p:nvSpPr>
        <p:spPr bwMode="auto">
          <a:xfrm>
            <a:off x="1219200" y="762000"/>
            <a:ext cx="7391400" cy="1905000"/>
          </a:xfrm>
          <a:prstGeom prst="wedgeEllipseCallout">
            <a:avLst>
              <a:gd name="adj1" fmla="val 3093"/>
              <a:gd name="adj2" fmla="val -11083"/>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800" b="1">
                <a:latin typeface="Comic Sans MS" pitchFamily="66" charset="0"/>
              </a:rPr>
              <a:t>8. Was the closure of the monasteries a significant event in history and why? </a:t>
            </a:r>
          </a:p>
          <a:p>
            <a:pPr algn="ctr" eaLnBrk="1" hangingPunct="1">
              <a:spcBef>
                <a:spcPct val="0"/>
              </a:spcBef>
              <a:buFontTx/>
              <a:buNone/>
            </a:pPr>
            <a:endParaRPr lang="en-GB" altLang="en-US" sz="2800">
              <a:latin typeface="Times New Roman" pitchFamily="18" charset="0"/>
            </a:endParaRPr>
          </a:p>
        </p:txBody>
      </p:sp>
      <p:sp>
        <p:nvSpPr>
          <p:cNvPr id="8197" name="AutoShape 5"/>
          <p:cNvSpPr>
            <a:spLocks noChangeArrowheads="1"/>
          </p:cNvSpPr>
          <p:nvPr/>
        </p:nvSpPr>
        <p:spPr bwMode="auto">
          <a:xfrm>
            <a:off x="762000" y="3505200"/>
            <a:ext cx="7924800" cy="2743200"/>
          </a:xfrm>
          <a:prstGeom prst="wedgeEllipseCallout">
            <a:avLst>
              <a:gd name="adj1" fmla="val 1204"/>
              <a:gd name="adj2" fmla="val 1333"/>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800" b="1">
                <a:latin typeface="Comic Sans MS" pitchFamily="66" charset="0"/>
              </a:rPr>
              <a:t>9. What did you think about the importance of monasteries before you did this activity? How have your ideas changed?</a:t>
            </a:r>
          </a:p>
          <a:p>
            <a:pPr algn="ctr" eaLnBrk="1" hangingPunct="1">
              <a:spcBef>
                <a:spcPct val="0"/>
              </a:spcBef>
              <a:buFontTx/>
              <a:buNone/>
            </a:pPr>
            <a:endParaRPr lang="en-GB" altLang="en-US" sz="2800">
              <a:latin typeface="Times New Roman" pitchFamily="18" charset="0"/>
            </a:endParaRPr>
          </a:p>
        </p:txBody>
      </p:sp>
      <p:pic>
        <p:nvPicPr>
          <p:cNvPr id="8198" name="Picture 6" descr="Finchale Abbey - Co. Durham"/>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9" name="AutoShape 7"/>
          <p:cNvSpPr>
            <a:spLocks noChangeArrowheads="1"/>
          </p:cNvSpPr>
          <p:nvPr/>
        </p:nvSpPr>
        <p:spPr bwMode="auto">
          <a:xfrm>
            <a:off x="838200" y="685800"/>
            <a:ext cx="7772400" cy="1447800"/>
          </a:xfrm>
          <a:prstGeom prst="wedgeEllipseCallout">
            <a:avLst>
              <a:gd name="adj1" fmla="val 4287"/>
              <a:gd name="adj2" fmla="val -8880"/>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800" b="1">
                <a:latin typeface="Comic Sans MS" pitchFamily="66" charset="0"/>
              </a:rPr>
              <a:t>How could you make people care about this ruined Abbey?</a:t>
            </a:r>
          </a:p>
        </p:txBody>
      </p:sp>
      <p:sp>
        <p:nvSpPr>
          <p:cNvPr id="8200" name="Text Box 8"/>
          <p:cNvSpPr txBox="1">
            <a:spLocks noChangeArrowheads="1"/>
          </p:cNvSpPr>
          <p:nvPr/>
        </p:nvSpPr>
        <p:spPr bwMode="auto">
          <a:xfrm>
            <a:off x="1447800" y="5791200"/>
            <a:ext cx="6400800" cy="75882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4000" b="1">
                <a:latin typeface="Comic Sans MS" pitchFamily="66" charset="0"/>
              </a:rPr>
              <a:t>Heritage Work</a:t>
            </a:r>
          </a:p>
        </p:txBody>
      </p:sp>
      <p:sp>
        <p:nvSpPr>
          <p:cNvPr id="9" name="AutoShape 7"/>
          <p:cNvSpPr>
            <a:spLocks noChangeArrowheads="1"/>
          </p:cNvSpPr>
          <p:nvPr/>
        </p:nvSpPr>
        <p:spPr bwMode="auto">
          <a:xfrm>
            <a:off x="2428009" y="-152400"/>
            <a:ext cx="4343400" cy="838200"/>
          </a:xfrm>
          <a:prstGeom prst="wedgeRectCallout">
            <a:avLst>
              <a:gd name="adj1" fmla="val -21745"/>
              <a:gd name="adj2" fmla="val 11741"/>
            </a:avLst>
          </a:prstGeom>
          <a:solidFill>
            <a:srgbClr val="CCFFFF">
              <a:alpha val="50195"/>
            </a:srgbClr>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000" b="1" dirty="0" err="1">
                <a:latin typeface="Comic Sans MS" pitchFamily="66" charset="0"/>
              </a:rPr>
              <a:t>Finchale</a:t>
            </a:r>
            <a:r>
              <a:rPr lang="en-GB" altLang="en-US" sz="4000" b="1" dirty="0">
                <a:latin typeface="Comic Sans MS" pitchFamily="66" charset="0"/>
              </a:rPr>
              <a:t> Abbey</a:t>
            </a:r>
          </a:p>
        </p:txBody>
      </p:sp>
    </p:spTree>
    <p:extLst>
      <p:ext uri="{BB962C8B-B14F-4D97-AF65-F5344CB8AC3E}">
        <p14:creationId xmlns:p14="http://schemas.microsoft.com/office/powerpoint/2010/main" val="30107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sley Ann\AppData\Local\Microsoft\Windows\Temporary Internet Files\Content.IE5\JQB64ZVZ\5721898617_75d1fd7a52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sley Ann\AppData\Local\Microsoft\Windows\Temporary Internet Files\Content.IE5\JQB64ZVZ\5721898617_75d1fd7a52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0" y="27057"/>
            <a:ext cx="4343400" cy="707886"/>
          </a:xfrm>
          <a:prstGeom prst="rect">
            <a:avLst/>
          </a:prstGeom>
          <a:solidFill>
            <a:schemeClr val="bg1">
              <a:alpha val="50195"/>
            </a:schemeClr>
          </a:solidFill>
          <a:ln w="57150">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4000" b="1" dirty="0">
                <a:latin typeface="Comic Sans MS" pitchFamily="66" charset="0"/>
              </a:rPr>
              <a:t>F</a:t>
            </a:r>
            <a:r>
              <a:rPr lang="en-GB" altLang="en-US" sz="4000" b="1" dirty="0" smtClean="0">
                <a:latin typeface="Comic Sans MS" pitchFamily="66" charset="0"/>
              </a:rPr>
              <a:t>ountains </a:t>
            </a:r>
            <a:r>
              <a:rPr lang="en-GB" altLang="en-US" sz="4000" b="1" dirty="0">
                <a:latin typeface="Comic Sans MS" pitchFamily="66" charset="0"/>
              </a:rPr>
              <a:t>Abbey</a:t>
            </a:r>
          </a:p>
        </p:txBody>
      </p:sp>
    </p:spTree>
    <p:extLst>
      <p:ext uri="{BB962C8B-B14F-4D97-AF65-F5344CB8AC3E}">
        <p14:creationId xmlns:p14="http://schemas.microsoft.com/office/powerpoint/2010/main" val="79001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loisters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8" y="0"/>
            <a:ext cx="9171798" cy="6833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899592" y="5157192"/>
            <a:ext cx="4306581" cy="707886"/>
          </a:xfrm>
          <a:prstGeom prst="rect">
            <a:avLst/>
          </a:prstGeom>
          <a:solidFill>
            <a:schemeClr val="bg1">
              <a:alpha val="50195"/>
            </a:schemeClr>
          </a:solidFill>
          <a:ln w="57150">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fontAlgn="base">
              <a:spcBef>
                <a:spcPct val="0"/>
              </a:spcBef>
              <a:spcAft>
                <a:spcPct val="0"/>
              </a:spcAft>
              <a:buNone/>
            </a:pPr>
            <a:r>
              <a:rPr lang="en-GB" sz="4000" b="1" dirty="0" smtClean="0">
                <a:latin typeface="Comic Sans MS" pitchFamily="66" charset="0"/>
                <a:cs typeface="Times New Roman" pitchFamily="18" charset="0"/>
              </a:rPr>
              <a:t>Durha</a:t>
            </a:r>
            <a:r>
              <a:rPr lang="en-GB" sz="4000" b="1" dirty="0">
                <a:latin typeface="Comic Sans MS" pitchFamily="66" charset="0"/>
                <a:cs typeface="Times New Roman" pitchFamily="18" charset="0"/>
              </a:rPr>
              <a:t>m</a:t>
            </a:r>
            <a:r>
              <a:rPr kumimoji="0" lang="en-GB" sz="4000" b="1" i="0" u="none" strike="noStrike" cap="none" normalizeH="0" baseline="0" dirty="0" smtClean="0">
                <a:ln>
                  <a:noFill/>
                </a:ln>
                <a:solidFill>
                  <a:schemeClr val="tx1"/>
                </a:solidFill>
                <a:effectLst/>
                <a:latin typeface="Comic Sans MS" pitchFamily="66" charset="0"/>
                <a:cs typeface="Times New Roman" pitchFamily="18" charset="0"/>
              </a:rPr>
              <a:t> Priory</a:t>
            </a:r>
            <a:endParaRPr lang="en-GB" sz="4000" dirty="0">
              <a:cs typeface="Times New Roman" pitchFamily="18" charset="0"/>
            </a:endParaRPr>
          </a:p>
        </p:txBody>
      </p:sp>
    </p:spTree>
    <p:extLst>
      <p:ext uri="{BB962C8B-B14F-4D97-AF65-F5344CB8AC3E}">
        <p14:creationId xmlns:p14="http://schemas.microsoft.com/office/powerpoint/2010/main" val="245876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nvGrpSpPr>
          <p:cNvPr id="6147" name="Group 4"/>
          <p:cNvGrpSpPr>
            <a:grpSpLocks/>
          </p:cNvGrpSpPr>
          <p:nvPr/>
        </p:nvGrpSpPr>
        <p:grpSpPr bwMode="auto">
          <a:xfrm>
            <a:off x="428625" y="1571625"/>
            <a:ext cx="8286750" cy="3714750"/>
            <a:chOff x="-18" y="-18"/>
            <a:chExt cx="5220" cy="2340"/>
          </a:xfrm>
        </p:grpSpPr>
        <p:grpSp>
          <p:nvGrpSpPr>
            <p:cNvPr id="6150" name="Group 5"/>
            <p:cNvGrpSpPr>
              <a:grpSpLocks/>
            </p:cNvGrpSpPr>
            <p:nvPr/>
          </p:nvGrpSpPr>
          <p:grpSpPr bwMode="auto">
            <a:xfrm>
              <a:off x="0" y="0"/>
              <a:ext cx="5184" cy="2304"/>
              <a:chOff x="0" y="0"/>
              <a:chExt cx="5184" cy="2304"/>
            </a:xfrm>
          </p:grpSpPr>
          <p:sp>
            <p:nvSpPr>
              <p:cNvPr id="6152" name="Rectangle 6"/>
              <p:cNvSpPr>
                <a:spLocks noChangeArrowheads="1"/>
              </p:cNvSpPr>
              <p:nvPr/>
            </p:nvSpPr>
            <p:spPr bwMode="auto">
              <a:xfrm>
                <a:off x="0" y="0"/>
                <a:ext cx="5184" cy="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900">
                    <a:solidFill>
                      <a:srgbClr val="FFFFFF"/>
                    </a:solidFill>
                    <a:cs typeface="Arial" charset="0"/>
                    <a:hlinkClick r:id="rId2"/>
                  </a:rPr>
                  <a:t>  </a:t>
                </a:r>
                <a:r>
                  <a:rPr lang="en-GB" altLang="en-US" sz="21600">
                    <a:solidFill>
                      <a:srgbClr val="FFFFFF"/>
                    </a:solidFill>
                    <a:cs typeface="Arial" charset="0"/>
                  </a:rPr>
                  <a:t> </a:t>
                </a:r>
                <a:r>
                  <a:rPr lang="en-GB" altLang="en-US" sz="900">
                    <a:solidFill>
                      <a:srgbClr val="FFFFFF"/>
                    </a:solidFill>
                    <a:cs typeface="Arial" charset="0"/>
                  </a:rPr>
                  <a:t>                                                                                                                                               </a:t>
                </a:r>
                <a:br>
                  <a:rPr lang="en-GB" altLang="en-US" sz="900">
                    <a:solidFill>
                      <a:srgbClr val="FFFFFF"/>
                    </a:solidFill>
                    <a:cs typeface="Arial" charset="0"/>
                  </a:rPr>
                </a:br>
                <a:r>
                  <a:rPr lang="en-GB" altLang="en-US" sz="900">
                    <a:solidFill>
                      <a:srgbClr val="FFFFFF"/>
                    </a:solidFill>
                    <a:cs typeface="Arial" charset="0"/>
                  </a:rPr>
                  <a:t>Heugh View - The Benedictine Priory</a:t>
                </a:r>
              </a:p>
              <a:p>
                <a:pPr algn="ctr">
                  <a:spcBef>
                    <a:spcPct val="0"/>
                  </a:spcBef>
                  <a:buFontTx/>
                  <a:buNone/>
                </a:pPr>
                <a:endParaRPr lang="en-GB" altLang="en-US" sz="900">
                  <a:solidFill>
                    <a:srgbClr val="FFFFFF"/>
                  </a:solidFill>
                  <a:cs typeface="Arial" charset="0"/>
                </a:endParaRPr>
              </a:p>
            </p:txBody>
          </p:sp>
          <p:sp>
            <p:nvSpPr>
              <p:cNvPr id="6153" name="Rectangle 7"/>
              <p:cNvSpPr>
                <a:spLocks noChangeArrowheads="1"/>
              </p:cNvSpPr>
              <p:nvPr/>
            </p:nvSpPr>
            <p:spPr bwMode="auto">
              <a:xfrm>
                <a:off x="0" y="0"/>
                <a:ext cx="5184" cy="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sp>
          <p:nvSpPr>
            <p:cNvPr id="6151" name="Rectangle 8"/>
            <p:cNvSpPr>
              <a:spLocks noChangeArrowheads="1"/>
            </p:cNvSpPr>
            <p:nvPr/>
          </p:nvSpPr>
          <p:spPr bwMode="auto">
            <a:xfrm>
              <a:off x="-18" y="-18"/>
              <a:ext cx="5220" cy="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pic>
        <p:nvPicPr>
          <p:cNvPr id="6148" name="Picture 9" descr="Heugh View - The Benedictine Pri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0"/>
          <p:cNvSpPr txBox="1">
            <a:spLocks noChangeArrowheads="1"/>
          </p:cNvSpPr>
          <p:nvPr/>
        </p:nvSpPr>
        <p:spPr bwMode="auto">
          <a:xfrm>
            <a:off x="1828800" y="5486400"/>
            <a:ext cx="6248400" cy="758825"/>
          </a:xfrm>
          <a:prstGeom prst="rect">
            <a:avLst/>
          </a:prstGeom>
          <a:solidFill>
            <a:srgbClr val="99CC00">
              <a:alpha val="50195"/>
            </a:srgbClr>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4000" b="1">
                <a:latin typeface="Comic Sans MS" pitchFamily="66" charset="0"/>
              </a:rPr>
              <a:t>Lindisfarne Priory</a:t>
            </a:r>
          </a:p>
        </p:txBody>
      </p:sp>
    </p:spTree>
    <p:extLst>
      <p:ext uri="{BB962C8B-B14F-4D97-AF65-F5344CB8AC3E}">
        <p14:creationId xmlns:p14="http://schemas.microsoft.com/office/powerpoint/2010/main" val="2870824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Gisborough priory snow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10"/>
            <a:ext cx="9144000" cy="689121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179512" y="548680"/>
            <a:ext cx="4860032" cy="707886"/>
          </a:xfrm>
          <a:prstGeom prst="rect">
            <a:avLst/>
          </a:prstGeom>
          <a:solidFill>
            <a:schemeClr val="bg1">
              <a:alpha val="50195"/>
            </a:schemeClr>
          </a:solidFill>
          <a:ln w="57150">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fontAlgn="base">
              <a:spcBef>
                <a:spcPct val="0"/>
              </a:spcBef>
              <a:spcAft>
                <a:spcPct val="0"/>
              </a:spcAft>
              <a:buNone/>
            </a:pPr>
            <a:r>
              <a:rPr kumimoji="0" lang="en-GB" sz="4000" b="1" i="0" u="none" strike="noStrike" cap="none" normalizeH="0" baseline="0" dirty="0" smtClean="0">
                <a:ln>
                  <a:noFill/>
                </a:ln>
                <a:solidFill>
                  <a:schemeClr val="tx1"/>
                </a:solidFill>
                <a:effectLst/>
                <a:latin typeface="Comic Sans MS" pitchFamily="66" charset="0"/>
                <a:cs typeface="Times New Roman" pitchFamily="18" charset="0"/>
              </a:rPr>
              <a:t>Guisborough Priory</a:t>
            </a:r>
            <a:endParaRPr lang="en-GB" sz="4000" dirty="0">
              <a:cs typeface="Times New Roman" pitchFamily="18" charset="0"/>
            </a:endParaRPr>
          </a:p>
        </p:txBody>
      </p:sp>
    </p:spTree>
    <p:extLst>
      <p:ext uri="{BB962C8B-B14F-4D97-AF65-F5344CB8AC3E}">
        <p14:creationId xmlns:p14="http://schemas.microsoft.com/office/powerpoint/2010/main" val="210847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itby_abbey_north_yorks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4419600" y="381000"/>
            <a:ext cx="4343400" cy="758825"/>
          </a:xfrm>
          <a:prstGeom prst="rect">
            <a:avLst/>
          </a:prstGeom>
          <a:solidFill>
            <a:schemeClr val="bg1">
              <a:alpha val="50195"/>
            </a:schemeClr>
          </a:solidFill>
          <a:ln w="57150">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4000" b="1" dirty="0">
                <a:latin typeface="Comic Sans MS" pitchFamily="66" charset="0"/>
              </a:rPr>
              <a:t>Whitby Abbey</a:t>
            </a:r>
          </a:p>
        </p:txBody>
      </p:sp>
    </p:spTree>
    <p:extLst>
      <p:ext uri="{BB962C8B-B14F-4D97-AF65-F5344CB8AC3E}">
        <p14:creationId xmlns:p14="http://schemas.microsoft.com/office/powerpoint/2010/main" val="2923299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11560" y="764704"/>
            <a:ext cx="7772400" cy="428625"/>
          </a:xfrm>
        </p:spPr>
        <p:txBody>
          <a:bodyPr>
            <a:normAutofit fontScale="90000"/>
          </a:bodyPr>
          <a:lstStyle/>
          <a:p>
            <a:pPr eaLnBrk="1" hangingPunct="1"/>
            <a:r>
              <a:rPr lang="en-GB" altLang="en-US" u="sng" dirty="0" smtClean="0">
                <a:latin typeface="Comic Sans MS" pitchFamily="66" charset="0"/>
              </a:rPr>
              <a:t>The Monastery Inspection</a:t>
            </a:r>
          </a:p>
        </p:txBody>
      </p:sp>
      <p:sp>
        <p:nvSpPr>
          <p:cNvPr id="5123" name="Content Placeholder 2"/>
          <p:cNvSpPr>
            <a:spLocks noGrp="1"/>
          </p:cNvSpPr>
          <p:nvPr>
            <p:ph idx="1"/>
          </p:nvPr>
        </p:nvSpPr>
        <p:spPr>
          <a:xfrm>
            <a:off x="3995936" y="1628800"/>
            <a:ext cx="4899522" cy="4257675"/>
          </a:xfrm>
        </p:spPr>
        <p:txBody>
          <a:bodyPr>
            <a:normAutofit/>
          </a:bodyPr>
          <a:lstStyle/>
          <a:p>
            <a:pPr eaLnBrk="1" hangingPunct="1"/>
            <a:r>
              <a:rPr lang="en-GB" altLang="en-US" sz="2800" dirty="0" smtClean="0">
                <a:latin typeface="Comic Sans MS" pitchFamily="66" charset="0"/>
              </a:rPr>
              <a:t>When Henry VIII sent his inspectors out to write a report about the monasteries in England they were told to only report on what was wrong with the monasteries </a:t>
            </a:r>
            <a:endParaRPr lang="en-GB" altLang="en-US" sz="2800" dirty="0">
              <a:latin typeface="Comic Sans MS" pitchFamily="66" charset="0"/>
            </a:endParaRPr>
          </a:p>
          <a:p>
            <a:pPr eaLnBrk="1" hangingPunct="1"/>
            <a:endParaRPr lang="en-GB" altLang="en-US" sz="2800" b="1" dirty="0" smtClean="0">
              <a:latin typeface="Comic Sans MS" pitchFamily="66" charset="0"/>
            </a:endParaRPr>
          </a:p>
          <a:p>
            <a:pPr eaLnBrk="1" hangingPunct="1"/>
            <a:r>
              <a:rPr lang="en-GB" altLang="en-US" sz="2800" b="1" dirty="0" smtClean="0">
                <a:latin typeface="Comic Sans MS" pitchFamily="66" charset="0"/>
              </a:rPr>
              <a:t>Is </a:t>
            </a:r>
            <a:r>
              <a:rPr lang="en-GB" altLang="en-US" sz="2800" b="1" dirty="0" smtClean="0">
                <a:latin typeface="Comic Sans MS" pitchFamily="66" charset="0"/>
              </a:rPr>
              <a:t>this fair?</a:t>
            </a:r>
          </a:p>
          <a:p>
            <a:pPr eaLnBrk="1" hangingPunct="1">
              <a:buFontTx/>
              <a:buNone/>
            </a:pPr>
            <a:endParaRPr lang="en-GB" altLang="en-US" sz="1200" dirty="0" smtClean="0">
              <a:latin typeface="Comic Sans MS" pitchFamily="66" charset="0"/>
            </a:endParaRPr>
          </a:p>
        </p:txBody>
      </p:sp>
      <p:pic>
        <p:nvPicPr>
          <p:cNvPr id="7169" name="Picture 1" descr="C:\Users\Lesley Ann\AppData\Local\Microsoft\Windows\Temporary Internet Files\Content.IE5\1DPAWLZ9\Holbein_Henry_VIII_c1530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3468689"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6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TotalTime>
  <Words>2246</Words>
  <Application>Microsoft Office PowerPoint</Application>
  <PresentationFormat>On-screen Show (4:3)</PresentationFormat>
  <Paragraphs>854</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Default Design</vt:lpstr>
      <vt:lpstr>The Dissolution of our Monasteries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Monastery Inspection</vt:lpstr>
      <vt:lpstr>   Valor Ecclesiasticus (Church Wealth)  </vt:lpstr>
      <vt:lpstr>PowerPoint Presentation</vt:lpstr>
      <vt:lpstr>Which Monasteries to close? </vt:lpstr>
      <vt:lpstr>St Benedict’s Rules </vt:lpstr>
      <vt:lpstr>The following two examples show you how to work in pairs</vt:lpstr>
      <vt:lpstr>PowerPoint Presentation</vt:lpstr>
      <vt:lpstr>PowerPoint Presentation</vt:lpstr>
      <vt:lpstr>PowerPoint Presentation</vt:lpstr>
      <vt:lpstr>PowerPoint Presentation</vt:lpstr>
      <vt:lpstr>PowerPoint Presentation</vt:lpstr>
      <vt:lpstr>PowerPoint Presentation</vt:lpstr>
      <vt:lpstr>Now work in pairs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Choose ONE task</vt:lpstr>
      <vt:lpstr>PowerPoint Presentation</vt:lpstr>
      <vt:lpstr>Plenary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Dissolution of our Monasteries</dc:title>
  <dc:creator>Lesley Ann</dc:creator>
  <cp:lastModifiedBy>Lesley Ann</cp:lastModifiedBy>
  <cp:revision>7</cp:revision>
  <dcterms:created xsi:type="dcterms:W3CDTF">2015-01-31T19:20:15Z</dcterms:created>
  <dcterms:modified xsi:type="dcterms:W3CDTF">2015-01-31T20:27:45Z</dcterms:modified>
</cp:coreProperties>
</file>