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9"/>
  </p:notesMasterIdLst>
  <p:handoutMasterIdLst>
    <p:handoutMasterId r:id="rId60"/>
  </p:handoutMasterIdLst>
  <p:sldIdLst>
    <p:sldId id="256" r:id="rId2"/>
    <p:sldId id="257" r:id="rId3"/>
    <p:sldId id="258" r:id="rId4"/>
    <p:sldId id="260" r:id="rId5"/>
    <p:sldId id="259" r:id="rId6"/>
    <p:sldId id="261" r:id="rId7"/>
    <p:sldId id="274" r:id="rId8"/>
    <p:sldId id="275" r:id="rId9"/>
    <p:sldId id="279" r:id="rId10"/>
    <p:sldId id="280" r:id="rId11"/>
    <p:sldId id="276" r:id="rId12"/>
    <p:sldId id="277" r:id="rId13"/>
    <p:sldId id="278" r:id="rId14"/>
    <p:sldId id="262" r:id="rId15"/>
    <p:sldId id="273" r:id="rId16"/>
    <p:sldId id="281" r:id="rId17"/>
    <p:sldId id="285" r:id="rId18"/>
    <p:sldId id="286" r:id="rId19"/>
    <p:sldId id="287" r:id="rId20"/>
    <p:sldId id="282" r:id="rId21"/>
    <p:sldId id="283" r:id="rId22"/>
    <p:sldId id="292" r:id="rId23"/>
    <p:sldId id="293" r:id="rId24"/>
    <p:sldId id="295" r:id="rId25"/>
    <p:sldId id="296" r:id="rId26"/>
    <p:sldId id="284" r:id="rId27"/>
    <p:sldId id="291" r:id="rId28"/>
    <p:sldId id="294" r:id="rId29"/>
    <p:sldId id="297" r:id="rId30"/>
    <p:sldId id="298" r:id="rId31"/>
    <p:sldId id="299" r:id="rId32"/>
    <p:sldId id="300" r:id="rId33"/>
    <p:sldId id="302" r:id="rId34"/>
    <p:sldId id="305" r:id="rId35"/>
    <p:sldId id="307" r:id="rId36"/>
    <p:sldId id="308" r:id="rId37"/>
    <p:sldId id="289" r:id="rId38"/>
    <p:sldId id="290" r:id="rId39"/>
    <p:sldId id="288" r:id="rId40"/>
    <p:sldId id="306" r:id="rId41"/>
    <p:sldId id="309" r:id="rId42"/>
    <p:sldId id="312" r:id="rId43"/>
    <p:sldId id="313" r:id="rId44"/>
    <p:sldId id="310" r:id="rId45"/>
    <p:sldId id="311" r:id="rId46"/>
    <p:sldId id="317" r:id="rId47"/>
    <p:sldId id="318" r:id="rId48"/>
    <p:sldId id="314" r:id="rId49"/>
    <p:sldId id="315" r:id="rId50"/>
    <p:sldId id="319" r:id="rId51"/>
    <p:sldId id="320" r:id="rId52"/>
    <p:sldId id="301" r:id="rId53"/>
    <p:sldId id="316" r:id="rId54"/>
    <p:sldId id="321" r:id="rId55"/>
    <p:sldId id="322" r:id="rId56"/>
    <p:sldId id="269" r:id="rId57"/>
    <p:sldId id="270" r:id="rId58"/>
  </p:sldIdLst>
  <p:sldSz cx="9144000" cy="6858000" type="screen4x3"/>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3232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45" autoAdjust="0"/>
    <p:restoredTop sz="86369" autoAdjust="0"/>
  </p:normalViewPr>
  <p:slideViewPr>
    <p:cSldViewPr showGuides="1">
      <p:cViewPr varScale="1">
        <p:scale>
          <a:sx n="92" d="100"/>
          <a:sy n="92" d="100"/>
        </p:scale>
        <p:origin x="-756" y="-108"/>
      </p:cViewPr>
      <p:guideLst>
        <p:guide orient="horz" pos="1026"/>
        <p:guide pos="657"/>
      </p:guideLst>
    </p:cSldViewPr>
  </p:slideViewPr>
  <p:outlineViewPr>
    <p:cViewPr>
      <p:scale>
        <a:sx n="33" d="100"/>
        <a:sy n="33" d="100"/>
      </p:scale>
      <p:origin x="0" y="43572"/>
    </p:cViewPr>
  </p:outlineViewPr>
  <p:notesTextViewPr>
    <p:cViewPr>
      <p:scale>
        <a:sx n="1" d="1"/>
        <a:sy n="1" d="1"/>
      </p:scale>
      <p:origin x="0" y="0"/>
    </p:cViewPr>
  </p:notesTextViewPr>
  <p:sorterViewPr>
    <p:cViewPr>
      <p:scale>
        <a:sx n="100" d="100"/>
        <a:sy n="100" d="100"/>
      </p:scale>
      <p:origin x="0" y="3906"/>
    </p:cViewPr>
  </p:sorterViewPr>
  <p:notesViewPr>
    <p:cSldViewPr showGuides="1">
      <p:cViewPr varScale="1">
        <p:scale>
          <a:sx n="81" d="100"/>
          <a:sy n="81" d="100"/>
        </p:scale>
        <p:origin x="-1974" y="-96"/>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04813" cy="496332"/>
          </a:xfrm>
          <a:prstGeom prst="rect">
            <a:avLst/>
          </a:prstGeom>
        </p:spPr>
        <p:txBody>
          <a:bodyPr vert="horz" lIns="91440" tIns="45720" rIns="91440" bIns="45720" rtlCol="0"/>
          <a:lstStyle>
            <a:lvl1pPr algn="l">
              <a:defRPr sz="1200"/>
            </a:lvl1pPr>
          </a:lstStyle>
          <a:p>
            <a:r>
              <a:rPr lang="en-GB" smtClean="0"/>
              <a:t>Elizabeth I Decision Making Game</a:t>
            </a:r>
            <a:endParaRPr lang="en-GB"/>
          </a:p>
        </p:txBody>
      </p:sp>
      <p:sp>
        <p:nvSpPr>
          <p:cNvPr id="3" name="Date Placeholder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1DF90F26-6D83-4670-874E-7565D53F26AC}" type="datetimeFigureOut">
              <a:rPr lang="en-GB" smtClean="0"/>
              <a:t>26/08/2014</a:t>
            </a:fld>
            <a:endParaRPr lang="en-GB"/>
          </a:p>
        </p:txBody>
      </p:sp>
      <p:sp>
        <p:nvSpPr>
          <p:cNvPr id="4" name="Footer Placeholder 3"/>
          <p:cNvSpPr>
            <a:spLocks noGrp="1"/>
          </p:cNvSpPr>
          <p:nvPr>
            <p:ph type="ftr" sz="quarter" idx="2"/>
          </p:nvPr>
        </p:nvSpPr>
        <p:spPr>
          <a:xfrm>
            <a:off x="0" y="9428583"/>
            <a:ext cx="4244862" cy="496332"/>
          </a:xfrm>
          <a:prstGeom prst="rect">
            <a:avLst/>
          </a:prstGeom>
        </p:spPr>
        <p:txBody>
          <a:bodyPr vert="horz" lIns="91440" tIns="45720" rIns="91440" bIns="45720" rtlCol="0" anchor="b"/>
          <a:lstStyle>
            <a:lvl1pPr algn="l">
              <a:defRPr sz="1200"/>
            </a:lvl1pPr>
          </a:lstStyle>
          <a:p>
            <a:r>
              <a:rPr lang="en-GB" smtClean="0"/>
              <a:t>© Ian Dawson 2014 www.thinkinghistory.co.uk</a:t>
            </a:r>
            <a:endParaRPr lang="en-GB"/>
          </a:p>
        </p:txBody>
      </p:sp>
      <p:sp>
        <p:nvSpPr>
          <p:cNvPr id="5" name="Slide Number Placeholder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B990F8BC-58CE-4E8E-BCDA-E6954DDFBA8F}" type="slidenum">
              <a:rPr lang="en-GB" smtClean="0"/>
              <a:t>‹#›</a:t>
            </a:fld>
            <a:endParaRPr lang="en-GB"/>
          </a:p>
        </p:txBody>
      </p:sp>
    </p:spTree>
    <p:extLst>
      <p:ext uri="{BB962C8B-B14F-4D97-AF65-F5344CB8AC3E}">
        <p14:creationId xmlns:p14="http://schemas.microsoft.com/office/powerpoint/2010/main" val="154709531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r>
              <a:rPr lang="en-GB" smtClean="0"/>
              <a:t>Elizabeth I Decision Making Game</a:t>
            </a:r>
            <a:endParaRPr lang="en-GB"/>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8EFBC544-E8D5-44B0-A684-35B4F19EFED2}" type="datetimeFigureOut">
              <a:rPr lang="en-GB" smtClean="0"/>
              <a:t>26/08/2014</a:t>
            </a:fld>
            <a:endParaRPr lang="en-GB"/>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r>
              <a:rPr lang="en-GB" smtClean="0"/>
              <a:t>© Ian Dawson 2014 www.thinkinghistory.co.uk</a:t>
            </a:r>
            <a:endParaRPr lang="en-GB"/>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DF5598CE-9475-4CF1-86AD-D556E18C16F6}" type="slidenum">
              <a:rPr lang="en-GB" smtClean="0"/>
              <a:t>‹#›</a:t>
            </a:fld>
            <a:endParaRPr lang="en-GB"/>
          </a:p>
        </p:txBody>
      </p:sp>
    </p:spTree>
    <p:extLst>
      <p:ext uri="{BB962C8B-B14F-4D97-AF65-F5344CB8AC3E}">
        <p14:creationId xmlns:p14="http://schemas.microsoft.com/office/powerpoint/2010/main" val="279806675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F5598CE-9475-4CF1-86AD-D556E18C16F6}" type="slidenum">
              <a:rPr lang="en-GB" smtClean="0"/>
              <a:t>1</a:t>
            </a:fld>
            <a:endParaRPr lang="en-GB"/>
          </a:p>
        </p:txBody>
      </p:sp>
      <p:sp>
        <p:nvSpPr>
          <p:cNvPr id="5" name="Footer Placeholder 4"/>
          <p:cNvSpPr>
            <a:spLocks noGrp="1"/>
          </p:cNvSpPr>
          <p:nvPr>
            <p:ph type="ftr" sz="quarter" idx="11"/>
          </p:nvPr>
        </p:nvSpPr>
        <p:spPr/>
        <p:txBody>
          <a:bodyPr/>
          <a:lstStyle/>
          <a:p>
            <a:r>
              <a:rPr lang="en-GB" smtClean="0"/>
              <a:t>© Ian Dawson 2014 www.thinkinghistory.co.uk</a:t>
            </a:r>
            <a:endParaRPr lang="en-GB"/>
          </a:p>
        </p:txBody>
      </p:sp>
      <p:sp>
        <p:nvSpPr>
          <p:cNvPr id="6" name="Header Placeholder 5"/>
          <p:cNvSpPr>
            <a:spLocks noGrp="1"/>
          </p:cNvSpPr>
          <p:nvPr>
            <p:ph type="hdr" sz="quarter" idx="12"/>
          </p:nvPr>
        </p:nvSpPr>
        <p:spPr/>
        <p:txBody>
          <a:bodyPr/>
          <a:lstStyle/>
          <a:p>
            <a:r>
              <a:rPr lang="en-GB" smtClean="0"/>
              <a:t>Elizabeth I Decision Making Game</a:t>
            </a:r>
            <a:endParaRPr lang="en-GB"/>
          </a:p>
        </p:txBody>
      </p:sp>
      <p:sp>
        <p:nvSpPr>
          <p:cNvPr id="7" name="Date Placeholder 6"/>
          <p:cNvSpPr>
            <a:spLocks noGrp="1"/>
          </p:cNvSpPr>
          <p:nvPr>
            <p:ph type="dt" idx="13"/>
          </p:nvPr>
        </p:nvSpPr>
        <p:spPr/>
        <p:txBody>
          <a:bodyPr/>
          <a:lstStyle/>
          <a:p>
            <a:fld id="{AFBA240E-AAE0-4814-A98B-F2B24727AE24}" type="datetime1">
              <a:rPr lang="en-GB" smtClean="0"/>
              <a:t>26/08/2014</a:t>
            </a:fld>
            <a:endParaRPr lang="en-GB"/>
          </a:p>
        </p:txBody>
      </p:sp>
    </p:spTree>
    <p:extLst>
      <p:ext uri="{BB962C8B-B14F-4D97-AF65-F5344CB8AC3E}">
        <p14:creationId xmlns:p14="http://schemas.microsoft.com/office/powerpoint/2010/main" val="935405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r>
              <a:rPr lang="en-GB" smtClean="0"/>
              <a:t>Elizabeth I Decision Making Game</a:t>
            </a:r>
            <a:endParaRPr lang="en-GB"/>
          </a:p>
        </p:txBody>
      </p:sp>
      <p:sp>
        <p:nvSpPr>
          <p:cNvPr id="5" name="Date Placeholder 4"/>
          <p:cNvSpPr>
            <a:spLocks noGrp="1"/>
          </p:cNvSpPr>
          <p:nvPr>
            <p:ph type="dt" idx="11"/>
          </p:nvPr>
        </p:nvSpPr>
        <p:spPr/>
        <p:txBody>
          <a:bodyPr/>
          <a:lstStyle/>
          <a:p>
            <a:fld id="{C2486E75-EE71-431D-A668-A60D54B8A695}" type="datetime1">
              <a:rPr lang="en-GB" smtClean="0"/>
              <a:t>26/08/2014</a:t>
            </a:fld>
            <a:endParaRPr lang="en-GB"/>
          </a:p>
        </p:txBody>
      </p:sp>
      <p:sp>
        <p:nvSpPr>
          <p:cNvPr id="6" name="Footer Placeholder 5"/>
          <p:cNvSpPr>
            <a:spLocks noGrp="1"/>
          </p:cNvSpPr>
          <p:nvPr>
            <p:ph type="ftr" sz="quarter" idx="12"/>
          </p:nvPr>
        </p:nvSpPr>
        <p:spPr/>
        <p:txBody>
          <a:bodyPr/>
          <a:lstStyle/>
          <a:p>
            <a:r>
              <a:rPr lang="en-GB" smtClean="0"/>
              <a:t>© Ian Dawson 2014 www.thinkinghistory.co.uk</a:t>
            </a:r>
            <a:endParaRPr lang="en-GB"/>
          </a:p>
        </p:txBody>
      </p:sp>
      <p:sp>
        <p:nvSpPr>
          <p:cNvPr id="7" name="Slide Number Placeholder 6"/>
          <p:cNvSpPr>
            <a:spLocks noGrp="1"/>
          </p:cNvSpPr>
          <p:nvPr>
            <p:ph type="sldNum" sz="quarter" idx="13"/>
          </p:nvPr>
        </p:nvSpPr>
        <p:spPr/>
        <p:txBody>
          <a:bodyPr/>
          <a:lstStyle/>
          <a:p>
            <a:fld id="{DF5598CE-9475-4CF1-86AD-D556E18C16F6}" type="slidenum">
              <a:rPr lang="en-GB" smtClean="0"/>
              <a:t>39</a:t>
            </a:fld>
            <a:endParaRPr lang="en-GB"/>
          </a:p>
        </p:txBody>
      </p:sp>
    </p:spTree>
    <p:extLst>
      <p:ext uri="{BB962C8B-B14F-4D97-AF65-F5344CB8AC3E}">
        <p14:creationId xmlns:p14="http://schemas.microsoft.com/office/powerpoint/2010/main" val="1049684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A234DA2-C031-40E3-B5A3-EC2C552CE127}" type="datetime1">
              <a:rPr lang="en-GB" smtClean="0"/>
              <a:t>26/08/2014</a:t>
            </a:fld>
            <a:endParaRPr lang="en-GB"/>
          </a:p>
        </p:txBody>
      </p:sp>
      <p:sp>
        <p:nvSpPr>
          <p:cNvPr id="5" name="Footer Placeholder 4"/>
          <p:cNvSpPr>
            <a:spLocks noGrp="1"/>
          </p:cNvSpPr>
          <p:nvPr>
            <p:ph type="ftr" sz="quarter" idx="11"/>
          </p:nvPr>
        </p:nvSpPr>
        <p:spPr/>
        <p:txBody>
          <a:bodyPr/>
          <a:lstStyle/>
          <a:p>
            <a:r>
              <a:rPr lang="en-GB" smtClean="0"/>
              <a:t>© Ian Dawson 2014 www.thinkinghistory.co.uk</a:t>
            </a:r>
            <a:endParaRPr lang="en-GB"/>
          </a:p>
        </p:txBody>
      </p:sp>
      <p:sp>
        <p:nvSpPr>
          <p:cNvPr id="6" name="Slide Number Placeholder 5"/>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3576965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D5A973D-4CCD-4FAA-A881-6EAF95CACF7E}" type="datetime1">
              <a:rPr lang="en-GB" smtClean="0"/>
              <a:t>26/08/2014</a:t>
            </a:fld>
            <a:endParaRPr lang="en-GB"/>
          </a:p>
        </p:txBody>
      </p:sp>
      <p:sp>
        <p:nvSpPr>
          <p:cNvPr id="5" name="Footer Placeholder 4"/>
          <p:cNvSpPr>
            <a:spLocks noGrp="1"/>
          </p:cNvSpPr>
          <p:nvPr>
            <p:ph type="ftr" sz="quarter" idx="11"/>
          </p:nvPr>
        </p:nvSpPr>
        <p:spPr/>
        <p:txBody>
          <a:bodyPr/>
          <a:lstStyle/>
          <a:p>
            <a:r>
              <a:rPr lang="en-GB" smtClean="0"/>
              <a:t>© Ian Dawson 2014 www.thinkinghistory.co.uk</a:t>
            </a:r>
            <a:endParaRPr lang="en-GB"/>
          </a:p>
        </p:txBody>
      </p:sp>
      <p:sp>
        <p:nvSpPr>
          <p:cNvPr id="6" name="Slide Number Placeholder 5"/>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2336037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5249032-098B-4B07-82AE-D6D5DD38499C}" type="datetime1">
              <a:rPr lang="en-GB" smtClean="0"/>
              <a:t>26/08/2014</a:t>
            </a:fld>
            <a:endParaRPr lang="en-GB"/>
          </a:p>
        </p:txBody>
      </p:sp>
      <p:sp>
        <p:nvSpPr>
          <p:cNvPr id="5" name="Footer Placeholder 4"/>
          <p:cNvSpPr>
            <a:spLocks noGrp="1"/>
          </p:cNvSpPr>
          <p:nvPr>
            <p:ph type="ftr" sz="quarter" idx="11"/>
          </p:nvPr>
        </p:nvSpPr>
        <p:spPr/>
        <p:txBody>
          <a:bodyPr/>
          <a:lstStyle/>
          <a:p>
            <a:r>
              <a:rPr lang="en-GB" smtClean="0"/>
              <a:t>© Ian Dawson 2014 www.thinkinghistory.co.uk</a:t>
            </a:r>
            <a:endParaRPr lang="en-GB"/>
          </a:p>
        </p:txBody>
      </p:sp>
      <p:sp>
        <p:nvSpPr>
          <p:cNvPr id="6" name="Slide Number Placeholder 5"/>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1023389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42988" y="274638"/>
            <a:ext cx="6782692" cy="1143000"/>
          </a:xfrm>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marL="0" indent="0">
              <a:buFont typeface="Wingdings" panose="05000000000000000000" pitchFamily="2" charset="2"/>
              <a:buNone/>
              <a:defRPr/>
            </a:lvl1pPr>
            <a:lvl2pPr marL="457200" indent="0">
              <a:buFontTx/>
              <a:buNone/>
              <a:defRPr sz="2400"/>
            </a:lvl2pPr>
            <a:lvl3pPr>
              <a:defRPr sz="2000"/>
            </a:lvl3pPr>
            <a:lvl4pPr>
              <a:defRPr sz="18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D610A34-4800-427F-957F-EBB4D47D8604}" type="datetime1">
              <a:rPr lang="en-GB" smtClean="0"/>
              <a:t>26/08/2014</a:t>
            </a:fld>
            <a:endParaRPr lang="en-GB"/>
          </a:p>
        </p:txBody>
      </p:sp>
      <p:sp>
        <p:nvSpPr>
          <p:cNvPr id="5" name="Footer Placeholder 4"/>
          <p:cNvSpPr>
            <a:spLocks noGrp="1"/>
          </p:cNvSpPr>
          <p:nvPr>
            <p:ph type="ftr" sz="quarter" idx="11"/>
          </p:nvPr>
        </p:nvSpPr>
        <p:spPr/>
        <p:txBody>
          <a:bodyPr/>
          <a:lstStyle>
            <a:lvl1pPr>
              <a:defRPr>
                <a:solidFill>
                  <a:schemeClr val="bg1">
                    <a:lumMod val="50000"/>
                  </a:schemeClr>
                </a:solidFill>
              </a:defRPr>
            </a:lvl1pPr>
          </a:lstStyle>
          <a:p>
            <a:r>
              <a:rPr lang="en-GB" smtClean="0"/>
              <a:t>© Ian Dawson 2014 www.thinkinghistory.co.uk</a:t>
            </a:r>
            <a:endParaRPr lang="en-GB"/>
          </a:p>
        </p:txBody>
      </p:sp>
      <p:sp>
        <p:nvSpPr>
          <p:cNvPr id="6" name="Slide Number Placeholder 5"/>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2917649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E7B84AF-53D7-4974-9270-FEAFEF7FB495}" type="datetime1">
              <a:rPr lang="en-GB" smtClean="0"/>
              <a:t>26/08/2014</a:t>
            </a:fld>
            <a:endParaRPr lang="en-GB"/>
          </a:p>
        </p:txBody>
      </p:sp>
      <p:sp>
        <p:nvSpPr>
          <p:cNvPr id="5" name="Footer Placeholder 4"/>
          <p:cNvSpPr>
            <a:spLocks noGrp="1"/>
          </p:cNvSpPr>
          <p:nvPr>
            <p:ph type="ftr" sz="quarter" idx="11"/>
          </p:nvPr>
        </p:nvSpPr>
        <p:spPr/>
        <p:txBody>
          <a:bodyPr/>
          <a:lstStyle/>
          <a:p>
            <a:r>
              <a:rPr lang="en-GB" smtClean="0"/>
              <a:t>© Ian Dawson 2014 www.thinkinghistory.co.uk</a:t>
            </a:r>
            <a:endParaRPr lang="en-GB"/>
          </a:p>
        </p:txBody>
      </p:sp>
      <p:sp>
        <p:nvSpPr>
          <p:cNvPr id="6" name="Slide Number Placeholder 5"/>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1420767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7FB39AB-B52F-4F28-AC93-BB0F907062FC}" type="datetime1">
              <a:rPr lang="en-GB" smtClean="0"/>
              <a:t>26/08/2014</a:t>
            </a:fld>
            <a:endParaRPr lang="en-GB"/>
          </a:p>
        </p:txBody>
      </p:sp>
      <p:sp>
        <p:nvSpPr>
          <p:cNvPr id="6" name="Footer Placeholder 5"/>
          <p:cNvSpPr>
            <a:spLocks noGrp="1"/>
          </p:cNvSpPr>
          <p:nvPr>
            <p:ph type="ftr" sz="quarter" idx="11"/>
          </p:nvPr>
        </p:nvSpPr>
        <p:spPr/>
        <p:txBody>
          <a:bodyPr/>
          <a:lstStyle/>
          <a:p>
            <a:r>
              <a:rPr lang="en-GB" smtClean="0"/>
              <a:t>© Ian Dawson 2014 www.thinkinghistory.co.uk</a:t>
            </a:r>
            <a:endParaRPr lang="en-GB"/>
          </a:p>
        </p:txBody>
      </p:sp>
      <p:sp>
        <p:nvSpPr>
          <p:cNvPr id="7" name="Slide Number Placeholder 6"/>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727080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7649F792-B038-480E-B581-A0AAE3BA7C0C}" type="datetime1">
              <a:rPr lang="en-GB" smtClean="0"/>
              <a:t>26/08/2014</a:t>
            </a:fld>
            <a:endParaRPr lang="en-GB"/>
          </a:p>
        </p:txBody>
      </p:sp>
      <p:sp>
        <p:nvSpPr>
          <p:cNvPr id="8" name="Footer Placeholder 7"/>
          <p:cNvSpPr>
            <a:spLocks noGrp="1"/>
          </p:cNvSpPr>
          <p:nvPr>
            <p:ph type="ftr" sz="quarter" idx="11"/>
          </p:nvPr>
        </p:nvSpPr>
        <p:spPr/>
        <p:txBody>
          <a:bodyPr/>
          <a:lstStyle/>
          <a:p>
            <a:r>
              <a:rPr lang="en-GB" smtClean="0"/>
              <a:t>© Ian Dawson 2014 www.thinkinghistory.co.uk</a:t>
            </a:r>
            <a:endParaRPr lang="en-GB"/>
          </a:p>
        </p:txBody>
      </p:sp>
      <p:sp>
        <p:nvSpPr>
          <p:cNvPr id="9" name="Slide Number Placeholder 8"/>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3282966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E09FD338-4B27-4493-A62B-D46281E34947}" type="datetime1">
              <a:rPr lang="en-GB" smtClean="0"/>
              <a:t>26/08/2014</a:t>
            </a:fld>
            <a:endParaRPr lang="en-GB"/>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Slide Number Placeholder 4"/>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3211054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91AA5ED-C3AB-4740-8E01-695992741717}" type="datetime1">
              <a:rPr lang="en-GB" smtClean="0"/>
              <a:t>26/08/2014</a:t>
            </a:fld>
            <a:endParaRPr lang="en-GB"/>
          </a:p>
        </p:txBody>
      </p:sp>
      <p:sp>
        <p:nvSpPr>
          <p:cNvPr id="3" name="Footer Placeholder 2"/>
          <p:cNvSpPr>
            <a:spLocks noGrp="1"/>
          </p:cNvSpPr>
          <p:nvPr>
            <p:ph type="ftr" sz="quarter" idx="11"/>
          </p:nvPr>
        </p:nvSpPr>
        <p:spPr/>
        <p:txBody>
          <a:bodyPr/>
          <a:lstStyle/>
          <a:p>
            <a:r>
              <a:rPr lang="en-GB" smtClean="0"/>
              <a:t>© Ian Dawson 2014 www.thinkinghistory.co.uk</a:t>
            </a:r>
            <a:endParaRPr lang="en-GB"/>
          </a:p>
        </p:txBody>
      </p:sp>
      <p:sp>
        <p:nvSpPr>
          <p:cNvPr id="4" name="Slide Number Placeholder 3"/>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33708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0E418CE-C06A-412A-9503-6CC9EAE98D9B}" type="datetime1">
              <a:rPr lang="en-GB" smtClean="0"/>
              <a:t>26/08/2014</a:t>
            </a:fld>
            <a:endParaRPr lang="en-GB"/>
          </a:p>
        </p:txBody>
      </p:sp>
      <p:sp>
        <p:nvSpPr>
          <p:cNvPr id="6" name="Footer Placeholder 5"/>
          <p:cNvSpPr>
            <a:spLocks noGrp="1"/>
          </p:cNvSpPr>
          <p:nvPr>
            <p:ph type="ftr" sz="quarter" idx="11"/>
          </p:nvPr>
        </p:nvSpPr>
        <p:spPr/>
        <p:txBody>
          <a:bodyPr/>
          <a:lstStyle/>
          <a:p>
            <a:r>
              <a:rPr lang="en-GB" smtClean="0"/>
              <a:t>© Ian Dawson 2014 www.thinkinghistory.co.uk</a:t>
            </a:r>
            <a:endParaRPr lang="en-GB"/>
          </a:p>
        </p:txBody>
      </p:sp>
      <p:sp>
        <p:nvSpPr>
          <p:cNvPr id="7" name="Slide Number Placeholder 6"/>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1541408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6678648-A07F-4503-B595-CD449BA88545}" type="datetime1">
              <a:rPr lang="en-GB" smtClean="0"/>
              <a:t>26/08/2014</a:t>
            </a:fld>
            <a:endParaRPr lang="en-GB"/>
          </a:p>
        </p:txBody>
      </p:sp>
      <p:sp>
        <p:nvSpPr>
          <p:cNvPr id="6" name="Footer Placeholder 5"/>
          <p:cNvSpPr>
            <a:spLocks noGrp="1"/>
          </p:cNvSpPr>
          <p:nvPr>
            <p:ph type="ftr" sz="quarter" idx="11"/>
          </p:nvPr>
        </p:nvSpPr>
        <p:spPr/>
        <p:txBody>
          <a:bodyPr/>
          <a:lstStyle/>
          <a:p>
            <a:r>
              <a:rPr lang="en-GB" smtClean="0"/>
              <a:t>© Ian Dawson 2014 www.thinkinghistory.co.uk</a:t>
            </a:r>
            <a:endParaRPr lang="en-GB"/>
          </a:p>
        </p:txBody>
      </p:sp>
      <p:sp>
        <p:nvSpPr>
          <p:cNvPr id="7" name="Slide Number Placeholder 6"/>
          <p:cNvSpPr>
            <a:spLocks noGrp="1"/>
          </p:cNvSpPr>
          <p:nvPr>
            <p:ph type="sldNum" sz="quarter" idx="12"/>
          </p:nvPr>
        </p:nvSpPr>
        <p:spPr/>
        <p:txBody>
          <a:bodyPr/>
          <a:lstStyle/>
          <a:p>
            <a:fld id="{02EDCA06-7A27-4443-859D-1D99DFFC1D9A}" type="slidenum">
              <a:rPr lang="en-GB" smtClean="0"/>
              <a:t>‹#›</a:t>
            </a:fld>
            <a:endParaRPr lang="en-GB"/>
          </a:p>
        </p:txBody>
      </p:sp>
    </p:spTree>
    <p:extLst>
      <p:ext uri="{BB962C8B-B14F-4D97-AF65-F5344CB8AC3E}">
        <p14:creationId xmlns:p14="http://schemas.microsoft.com/office/powerpoint/2010/main" val="3014823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36848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1042988" y="1600200"/>
            <a:ext cx="7643812"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3"/>
          </p:nvPr>
        </p:nvSpPr>
        <p:spPr>
          <a:xfrm>
            <a:off x="2509745" y="6356350"/>
            <a:ext cx="4124095"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GB" smtClean="0"/>
              <a:t>© Ian Dawson 2014 www.thinkinghistory.co.uk</a:t>
            </a: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02EDCA06-7A27-4443-859D-1D99DFFC1D9A}" type="slidenum">
              <a:rPr lang="en-GB" smtClean="0"/>
              <a:pPr/>
              <a:t>‹#›</a:t>
            </a:fld>
            <a:endParaRPr lang="en-GB"/>
          </a:p>
        </p:txBody>
      </p:sp>
      <p:pic>
        <p:nvPicPr>
          <p:cNvPr id="1029" name="Picture 5" descr="F:\Thinking Work\Thinking Work Pictures\Resources (Images)\P6 - Tudors\Elizabeth I\Elizabeth.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028384" y="257176"/>
            <a:ext cx="880120" cy="116301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552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ct val="20000"/>
        </a:spcBef>
        <a:buFontTx/>
        <a:buNone/>
        <a:defRPr sz="2800" kern="1200">
          <a:solidFill>
            <a:schemeClr val="tx1"/>
          </a:solidFill>
          <a:latin typeface="+mn-lt"/>
          <a:ea typeface="+mn-ea"/>
          <a:cs typeface="+mn-cs"/>
        </a:defRPr>
      </a:lvl1pPr>
      <a:lvl2pPr marL="457200" indent="0" algn="l" defTabSz="914400" rtl="0" eaLnBrk="1" latinLnBrk="0" hangingPunct="1">
        <a:spcBef>
          <a:spcPct val="20000"/>
        </a:spcBef>
        <a:buFontTx/>
        <a:buNone/>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Elizabeth I:</a:t>
            </a:r>
            <a:br>
              <a:rPr lang="en-GB" dirty="0" smtClean="0"/>
            </a:br>
            <a:r>
              <a:rPr lang="en-GB" dirty="0"/>
              <a:t>A</a:t>
            </a:r>
            <a:r>
              <a:rPr lang="en-GB" dirty="0" smtClean="0"/>
              <a:t> Decision Making Game</a:t>
            </a:r>
            <a:endParaRPr lang="en-GB" dirty="0"/>
          </a:p>
        </p:txBody>
      </p:sp>
      <p:sp>
        <p:nvSpPr>
          <p:cNvPr id="3" name="Subtitle 2"/>
          <p:cNvSpPr>
            <a:spLocks noGrp="1"/>
          </p:cNvSpPr>
          <p:nvPr>
            <p:ph type="subTitle" idx="1"/>
          </p:nvPr>
        </p:nvSpPr>
        <p:spPr/>
        <p:txBody>
          <a:bodyPr/>
          <a:lstStyle/>
          <a:p>
            <a:r>
              <a:rPr lang="en-GB" dirty="0" smtClean="0"/>
              <a:t>Ian Dawson</a:t>
            </a:r>
          </a:p>
          <a:p>
            <a:r>
              <a:rPr lang="en-GB" dirty="0" smtClean="0"/>
              <a:t>www.thinkinghistory.co.uk</a:t>
            </a:r>
            <a:endParaRPr lang="en-GB" dirty="0"/>
          </a:p>
        </p:txBody>
      </p:sp>
    </p:spTree>
    <p:extLst>
      <p:ext uri="{BB962C8B-B14F-4D97-AF65-F5344CB8AC3E}">
        <p14:creationId xmlns:p14="http://schemas.microsoft.com/office/powerpoint/2010/main" val="8707111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Marriage, </a:t>
            </a:r>
            <a:r>
              <a:rPr lang="en-GB" dirty="0" smtClean="0"/>
              <a:t>1560: Options</a:t>
            </a:r>
            <a:endParaRPr lang="en-GB" dirty="0"/>
          </a:p>
        </p:txBody>
      </p:sp>
      <p:sp>
        <p:nvSpPr>
          <p:cNvPr id="3" name="Content Placeholder 2"/>
          <p:cNvSpPr>
            <a:spLocks noGrp="1"/>
          </p:cNvSpPr>
          <p:nvPr>
            <p:ph idx="1"/>
          </p:nvPr>
        </p:nvSpPr>
        <p:spPr/>
        <p:txBody>
          <a:bodyPr>
            <a:normAutofit/>
          </a:bodyPr>
          <a:lstStyle/>
          <a:p>
            <a:r>
              <a:rPr lang="en-US" dirty="0"/>
              <a:t>Should you:</a:t>
            </a:r>
            <a:endParaRPr lang="en-GB" dirty="0"/>
          </a:p>
          <a:p>
            <a:endParaRPr lang="en-US" dirty="0" smtClean="0"/>
          </a:p>
          <a:p>
            <a:pPr marL="514350" indent="-514350">
              <a:buFont typeface="+mj-lt"/>
              <a:buAutoNum type="alphaLcPeriod"/>
            </a:pPr>
            <a:r>
              <a:rPr lang="en-US" b="1" dirty="0"/>
              <a:t>M</a:t>
            </a:r>
            <a:r>
              <a:rPr lang="en-US" b="1" dirty="0" smtClean="0"/>
              <a:t>arry </a:t>
            </a:r>
            <a:r>
              <a:rPr lang="en-US" b="1" dirty="0"/>
              <a:t>Dudley</a:t>
            </a:r>
            <a:r>
              <a:rPr lang="en-US" dirty="0"/>
              <a:t>?</a:t>
            </a:r>
            <a:endParaRPr lang="en-GB" dirty="0"/>
          </a:p>
          <a:p>
            <a:pPr marL="514350" indent="-514350">
              <a:buFont typeface="+mj-lt"/>
              <a:buAutoNum type="alphaLcPeriod"/>
            </a:pPr>
            <a:r>
              <a:rPr lang="en-US" b="1" dirty="0" smtClean="0"/>
              <a:t>Stay </a:t>
            </a:r>
            <a:r>
              <a:rPr lang="en-US" b="1" dirty="0"/>
              <a:t>single</a:t>
            </a:r>
            <a:r>
              <a:rPr lang="en-US" dirty="0"/>
              <a:t>?</a:t>
            </a:r>
            <a:endParaRPr lang="en-GB" dirty="0"/>
          </a:p>
          <a:p>
            <a:pPr marL="514350" indent="-514350">
              <a:buFont typeface="+mj-lt"/>
              <a:buAutoNum type="alphaLcPeriod"/>
            </a:pPr>
            <a:r>
              <a:rPr lang="en-US" dirty="0" smtClean="0"/>
              <a:t>Stay </a:t>
            </a:r>
            <a:r>
              <a:rPr lang="en-US" dirty="0"/>
              <a:t>single but </a:t>
            </a:r>
            <a:r>
              <a:rPr lang="en-US" b="1" dirty="0"/>
              <a:t>become Dudley's mistress</a:t>
            </a:r>
            <a:r>
              <a:rPr lang="en-US" dirty="0"/>
              <a:t>?</a:t>
            </a:r>
            <a:endParaRPr lang="en-GB" dirty="0"/>
          </a:p>
          <a:p>
            <a:endParaRPr 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10</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232CC"/>
                </a:solidFill>
                <a:latin typeface="Comic Sans MS" pitchFamily="66" charset="0"/>
              </a:rPr>
              <a:t>Early Choices: 3 </a:t>
            </a:r>
            <a:endParaRPr lang="en-GB" altLang="en-US" sz="1600" b="1" dirty="0">
              <a:solidFill>
                <a:srgbClr val="3232CC"/>
              </a:solidFill>
              <a:latin typeface="Comic Sans MS" pitchFamily="66" charset="0"/>
            </a:endParaRPr>
          </a:p>
        </p:txBody>
      </p:sp>
    </p:spTree>
    <p:extLst>
      <p:ext uri="{BB962C8B-B14F-4D97-AF65-F5344CB8AC3E}">
        <p14:creationId xmlns:p14="http://schemas.microsoft.com/office/powerpoint/2010/main" val="8627862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Parliament, 1566</a:t>
            </a:r>
            <a:endParaRPr lang="en-GB" dirty="0"/>
          </a:p>
        </p:txBody>
      </p:sp>
      <p:sp>
        <p:nvSpPr>
          <p:cNvPr id="3" name="Content Placeholder 2"/>
          <p:cNvSpPr>
            <a:spLocks noGrp="1"/>
          </p:cNvSpPr>
          <p:nvPr>
            <p:ph idx="1"/>
          </p:nvPr>
        </p:nvSpPr>
        <p:spPr/>
        <p:txBody>
          <a:bodyPr>
            <a:normAutofit/>
          </a:bodyPr>
          <a:lstStyle/>
          <a:p>
            <a:r>
              <a:rPr lang="en-US" dirty="0"/>
              <a:t>Members of the Commons ask you to marry to guarantee the succession. Some MPs introduce bills to amend the religious settlement, making the church more Protestant. </a:t>
            </a:r>
            <a:endParaRPr lang="en-US" dirty="0" smtClean="0"/>
          </a:p>
          <a:p>
            <a:endParaRPr lang="en-US" dirty="0"/>
          </a:p>
          <a:p>
            <a:r>
              <a:rPr lang="en-US" dirty="0" smtClean="0"/>
              <a:t>What should you do?</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Early Choices: 4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11</a:t>
            </a:fld>
            <a:endParaRPr lang="en-GB">
              <a:solidFill>
                <a:prstClr val="black">
                  <a:tint val="75000"/>
                </a:prstClr>
              </a:solidFill>
            </a:endParaRPr>
          </a:p>
        </p:txBody>
      </p:sp>
    </p:spTree>
    <p:extLst>
      <p:ext uri="{BB962C8B-B14F-4D97-AF65-F5344CB8AC3E}">
        <p14:creationId xmlns:p14="http://schemas.microsoft.com/office/powerpoint/2010/main" val="12417758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Parliament, </a:t>
            </a:r>
            <a:r>
              <a:rPr lang="en-GB" dirty="0" smtClean="0"/>
              <a:t>1566: Options</a:t>
            </a:r>
            <a:endParaRPr lang="en-GB" dirty="0"/>
          </a:p>
        </p:txBody>
      </p:sp>
      <p:sp>
        <p:nvSpPr>
          <p:cNvPr id="3" name="Content Placeholder 2"/>
          <p:cNvSpPr>
            <a:spLocks noGrp="1"/>
          </p:cNvSpPr>
          <p:nvPr>
            <p:ph idx="1"/>
          </p:nvPr>
        </p:nvSpPr>
        <p:spPr/>
        <p:txBody>
          <a:bodyPr>
            <a:normAutofit/>
          </a:bodyPr>
          <a:lstStyle/>
          <a:p>
            <a:r>
              <a:rPr lang="en-US" dirty="0"/>
              <a:t>Should you:</a:t>
            </a:r>
            <a:endParaRPr lang="en-GB" dirty="0"/>
          </a:p>
          <a:p>
            <a:endParaRPr lang="en-US" dirty="0" smtClean="0"/>
          </a:p>
          <a:p>
            <a:pPr marL="514350" indent="-514350">
              <a:buFont typeface="+mj-lt"/>
              <a:buAutoNum type="alphaLcPeriod"/>
            </a:pPr>
            <a:r>
              <a:rPr lang="en-US" b="1" dirty="0"/>
              <a:t>A</a:t>
            </a:r>
            <a:r>
              <a:rPr lang="en-US" b="1" dirty="0" smtClean="0"/>
              <a:t>gree </a:t>
            </a:r>
            <a:r>
              <a:rPr lang="en-US" b="1" dirty="0"/>
              <a:t>to both </a:t>
            </a:r>
            <a:r>
              <a:rPr lang="en-US" dirty="0"/>
              <a:t>demands because they will please members of parliament and vocal Puritans at court?</a:t>
            </a:r>
            <a:endParaRPr lang="en-GB" dirty="0"/>
          </a:p>
          <a:p>
            <a:pPr marL="514350" indent="-514350">
              <a:buFont typeface="+mj-lt"/>
              <a:buAutoNum type="alphaLcPeriod"/>
            </a:pPr>
            <a:r>
              <a:rPr lang="en-US" b="1" dirty="0"/>
              <a:t>A</a:t>
            </a:r>
            <a:r>
              <a:rPr lang="en-US" b="1" dirty="0" smtClean="0"/>
              <a:t>gree </a:t>
            </a:r>
            <a:r>
              <a:rPr lang="en-US" b="1" dirty="0"/>
              <a:t>to marry </a:t>
            </a:r>
            <a:r>
              <a:rPr lang="en-US" dirty="0"/>
              <a:t>in order to secure the succession but refuse to amend the religious settlement</a:t>
            </a:r>
            <a:r>
              <a:rPr lang="en-US" dirty="0" smtClean="0"/>
              <a:t>?</a:t>
            </a:r>
          </a:p>
          <a:p>
            <a:pPr marL="514350" indent="-514350">
              <a:buFont typeface="+mj-lt"/>
              <a:buAutoNum type="alphaLcPeriod"/>
            </a:pPr>
            <a:r>
              <a:rPr lang="en-US" b="1" dirty="0" smtClean="0"/>
              <a:t>Refuse both demands</a:t>
            </a:r>
            <a:r>
              <a:rPr lang="en-US" dirty="0" smtClean="0"/>
              <a:t>?</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232CC"/>
                </a:solidFill>
                <a:latin typeface="Comic Sans MS" pitchFamily="66" charset="0"/>
              </a:rPr>
              <a:t>Early Choices: </a:t>
            </a:r>
            <a:r>
              <a:rPr lang="en-GB" altLang="en-US" sz="1600" b="1" dirty="0">
                <a:solidFill>
                  <a:srgbClr val="3232CC"/>
                </a:solidFill>
                <a:latin typeface="Comic Sans MS" pitchFamily="66" charset="0"/>
              </a:rPr>
              <a:t>4</a:t>
            </a:r>
            <a:r>
              <a:rPr lang="en-GB" altLang="en-US" sz="1600" b="1" dirty="0" smtClean="0">
                <a:solidFill>
                  <a:srgbClr val="3232CC"/>
                </a:solidFill>
                <a:latin typeface="Comic Sans MS" pitchFamily="66" charset="0"/>
              </a:rPr>
              <a:t> </a:t>
            </a:r>
            <a:endParaRPr lang="en-GB" altLang="en-US" sz="1600" b="1" dirty="0">
              <a:solidFill>
                <a:srgbClr val="3232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12</a:t>
            </a:fld>
            <a:endParaRPr lang="en-GB">
              <a:solidFill>
                <a:prstClr val="black">
                  <a:tint val="75000"/>
                </a:prstClr>
              </a:solidFill>
            </a:endParaRPr>
          </a:p>
        </p:txBody>
      </p:sp>
    </p:spTree>
    <p:extLst>
      <p:ext uri="{BB962C8B-B14F-4D97-AF65-F5344CB8AC3E}">
        <p14:creationId xmlns:p14="http://schemas.microsoft.com/office/powerpoint/2010/main" val="14800085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Marriage Proposal: Outcomes</a:t>
            </a:r>
            <a:endParaRPr lang="en-GB" dirty="0"/>
          </a:p>
        </p:txBody>
      </p:sp>
      <p:sp>
        <p:nvSpPr>
          <p:cNvPr id="3" name="Content Placeholder 2"/>
          <p:cNvSpPr>
            <a:spLocks noGrp="1"/>
          </p:cNvSpPr>
          <p:nvPr>
            <p:ph idx="1"/>
          </p:nvPr>
        </p:nvSpPr>
        <p:spPr/>
        <p:txBody>
          <a:bodyPr>
            <a:normAutofit/>
          </a:bodyPr>
          <a:lstStyle/>
          <a:p>
            <a:endParaRPr lang="en-US" dirty="0" smtClean="0"/>
          </a:p>
          <a:p>
            <a:r>
              <a:rPr lang="en-US" dirty="0" smtClean="0"/>
              <a:t>Your sister, Mary, married Philip, a Catholic, and that created great hostility in England. Do you want to do the same? </a:t>
            </a:r>
            <a:r>
              <a:rPr lang="en-US" b="1" dirty="0" smtClean="0"/>
              <a:t>Lose </a:t>
            </a:r>
            <a:r>
              <a:rPr lang="en-US" b="1" dirty="0"/>
              <a:t>2 crowns</a:t>
            </a:r>
            <a:r>
              <a:rPr lang="en-US" dirty="0"/>
              <a:t>.</a:t>
            </a:r>
            <a:endParaRPr lang="en-GB" dirty="0"/>
          </a:p>
          <a:p>
            <a:endParaRPr lang="en-US" dirty="0"/>
          </a:p>
          <a:p>
            <a:r>
              <a:rPr lang="en-US" dirty="0" smtClean="0"/>
              <a:t>As </a:t>
            </a:r>
            <a:r>
              <a:rPr lang="en-US" dirty="0"/>
              <a:t>inevitable as any decision you will take</a:t>
            </a:r>
            <a:r>
              <a:rPr lang="en-US" dirty="0" smtClean="0"/>
              <a:t>. </a:t>
            </a:r>
            <a:r>
              <a:rPr lang="en-US" altLang="en-US" b="1" dirty="0"/>
              <a:t>Crowns unchanged.</a:t>
            </a:r>
          </a:p>
          <a:p>
            <a:endParaRPr lang="en-GB" dirty="0"/>
          </a:p>
          <a:p>
            <a:endParaRPr lang="en-US" alt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13</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Early Choices: </a:t>
            </a:r>
            <a:r>
              <a:rPr lang="en-GB" altLang="en-US" sz="1600" b="1" dirty="0">
                <a:solidFill>
                  <a:srgbClr val="3333CC"/>
                </a:solidFill>
                <a:latin typeface="Comic Sans MS" pitchFamily="66" charset="0"/>
              </a:rPr>
              <a:t>1 </a:t>
            </a:r>
          </a:p>
        </p:txBody>
      </p:sp>
      <p:sp>
        <p:nvSpPr>
          <p:cNvPr id="6" name="Text Box 10"/>
          <p:cNvSpPr txBox="1">
            <a:spLocks noChangeArrowheads="1"/>
          </p:cNvSpPr>
          <p:nvPr/>
        </p:nvSpPr>
        <p:spPr bwMode="auto">
          <a:xfrm rot="19380000">
            <a:off x="9950" y="2166124"/>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Accept</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9951" y="4078977"/>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Reject</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38822774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Religious Settlement: Outcomes</a:t>
            </a:r>
            <a:endParaRPr lang="en-GB" dirty="0"/>
          </a:p>
        </p:txBody>
      </p:sp>
      <p:sp>
        <p:nvSpPr>
          <p:cNvPr id="3" name="Content Placeholder 2"/>
          <p:cNvSpPr>
            <a:spLocks noGrp="1"/>
          </p:cNvSpPr>
          <p:nvPr>
            <p:ph idx="1"/>
          </p:nvPr>
        </p:nvSpPr>
        <p:spPr/>
        <p:txBody>
          <a:bodyPr>
            <a:normAutofit fontScale="77500" lnSpcReduction="20000"/>
          </a:bodyPr>
          <a:lstStyle/>
          <a:p>
            <a:r>
              <a:rPr lang="en-US" sz="2800" kern="1200" dirty="0" smtClean="0">
                <a:solidFill>
                  <a:schemeClr val="tx1"/>
                </a:solidFill>
                <a:effectLst/>
                <a:latin typeface="+mn-lt"/>
                <a:ea typeface="+mn-ea"/>
                <a:cs typeface="+mn-cs"/>
              </a:rPr>
              <a:t>An attractive option because it seems to avoid offending anyone but in fact it will infuriate all Protestants and, if you eventually decide to introduce a form of Protestantism, the Catholics will feel tricked. Of course many people are not caught up in the detail of religious strife but, even so, </a:t>
            </a:r>
            <a:r>
              <a:rPr lang="en-US" sz="2800" b="1" kern="1200" dirty="0" smtClean="0">
                <a:solidFill>
                  <a:schemeClr val="tx1"/>
                </a:solidFill>
                <a:effectLst/>
                <a:latin typeface="+mn-lt"/>
                <a:ea typeface="+mn-ea"/>
                <a:cs typeface="+mn-cs"/>
              </a:rPr>
              <a:t>lose 1 crown.</a:t>
            </a:r>
            <a:endParaRPr lang="en-GB" sz="2800" b="1" kern="1200" dirty="0" smtClean="0">
              <a:solidFill>
                <a:schemeClr val="tx1"/>
              </a:solidFill>
              <a:effectLst/>
              <a:latin typeface="+mn-lt"/>
              <a:ea typeface="+mn-ea"/>
              <a:cs typeface="+mn-cs"/>
            </a:endParaRPr>
          </a:p>
          <a:p>
            <a:pPr lvl="4"/>
            <a:endParaRPr lang="en-US"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After all you went through in Mary's reign? And it would grievously disappoint your most committed supporters. </a:t>
            </a:r>
            <a:r>
              <a:rPr lang="en-US" sz="2800" b="1" kern="1200" dirty="0" smtClean="0">
                <a:solidFill>
                  <a:schemeClr val="tx1"/>
                </a:solidFill>
                <a:effectLst/>
                <a:latin typeface="+mn-lt"/>
                <a:ea typeface="+mn-ea"/>
                <a:cs typeface="+mn-cs"/>
              </a:rPr>
              <a:t>Lose 1 crown</a:t>
            </a:r>
            <a:r>
              <a:rPr lang="en-US" sz="2800" kern="1200" dirty="0" smtClean="0">
                <a:solidFill>
                  <a:schemeClr val="tx1"/>
                </a:solidFill>
                <a:effectLst/>
                <a:latin typeface="+mn-lt"/>
                <a:ea typeface="+mn-ea"/>
                <a:cs typeface="+mn-cs"/>
              </a:rPr>
              <a:t>.</a:t>
            </a:r>
            <a:endParaRPr lang="en-GB" sz="2800" kern="1200" dirty="0" smtClean="0">
              <a:solidFill>
                <a:schemeClr val="tx1"/>
              </a:solidFill>
              <a:effectLst/>
              <a:latin typeface="+mn-lt"/>
              <a:ea typeface="+mn-ea"/>
              <a:cs typeface="+mn-cs"/>
            </a:endParaRPr>
          </a:p>
          <a:p>
            <a:pPr lvl="4"/>
            <a:endParaRPr lang="en-US"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A compromise that will not end criticism but makes revolt less likely. Only time will tell if this is the best option. </a:t>
            </a:r>
            <a:r>
              <a:rPr lang="en-US" sz="2800" b="1" kern="1200" dirty="0" smtClean="0">
                <a:solidFill>
                  <a:schemeClr val="tx1"/>
                </a:solidFill>
                <a:effectLst/>
                <a:latin typeface="+mn-lt"/>
                <a:ea typeface="+mn-ea"/>
                <a:cs typeface="+mn-cs"/>
              </a:rPr>
              <a:t>Crowns unchanged.</a:t>
            </a:r>
            <a:endParaRPr lang="en-GB" sz="2800" b="1" kern="1200" dirty="0" smtClean="0">
              <a:solidFill>
                <a:schemeClr val="tx1"/>
              </a:solidFill>
              <a:effectLst/>
              <a:latin typeface="+mn-lt"/>
              <a:ea typeface="+mn-ea"/>
              <a:cs typeface="+mn-cs"/>
            </a:endParaRPr>
          </a:p>
          <a:p>
            <a:pPr lvl="4"/>
            <a:endParaRPr lang="en-US"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This could push the potentially powerful Catholic minority into revolt. </a:t>
            </a:r>
            <a:r>
              <a:rPr lang="en-US" sz="2800" b="1" kern="1200" dirty="0" smtClean="0">
                <a:solidFill>
                  <a:schemeClr val="tx1"/>
                </a:solidFill>
                <a:effectLst/>
                <a:latin typeface="+mn-lt"/>
                <a:ea typeface="+mn-ea"/>
                <a:cs typeface="+mn-cs"/>
              </a:rPr>
              <a:t>Lose 1 crown.</a:t>
            </a:r>
            <a:endParaRPr lang="en-GB" dirty="0"/>
          </a:p>
          <a:p>
            <a:endParaRPr lang="en-US" altLang="en-US" dirty="0" smtClean="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9" name="Slide Number Placeholder 8"/>
          <p:cNvSpPr>
            <a:spLocks noGrp="1"/>
          </p:cNvSpPr>
          <p:nvPr>
            <p:ph type="sldNum" sz="quarter" idx="12"/>
          </p:nvPr>
        </p:nvSpPr>
        <p:spPr/>
        <p:txBody>
          <a:bodyPr/>
          <a:lstStyle/>
          <a:p>
            <a:fld id="{02EDCA06-7A27-4443-859D-1D99DFFC1D9A}" type="slidenum">
              <a:rPr lang="en-GB" smtClean="0"/>
              <a:t>14</a:t>
            </a:fld>
            <a:endParaRPr lang="en-GB"/>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Early Choices: </a:t>
            </a:r>
            <a:r>
              <a:rPr lang="en-GB" altLang="en-US" sz="1600" b="1" dirty="0">
                <a:solidFill>
                  <a:srgbClr val="3333CC"/>
                </a:solidFill>
                <a:latin typeface="Comic Sans MS" pitchFamily="66" charset="0"/>
              </a:rPr>
              <a:t>2</a:t>
            </a:r>
            <a:r>
              <a:rPr lang="en-GB" altLang="en-US" sz="1600" b="1" dirty="0" smtClean="0">
                <a:solidFill>
                  <a:srgbClr val="3333CC"/>
                </a:solidFill>
                <a:latin typeface="Comic Sans MS" pitchFamily="66" charset="0"/>
              </a:rPr>
              <a:t> </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9950" y="1590060"/>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Postpone</a:t>
            </a:r>
            <a:endParaRPr lang="en-US" altLang="en-US" sz="2000" b="1" dirty="0">
              <a:latin typeface="Comic Sans MS" pitchFamily="66" charset="0"/>
            </a:endParaRPr>
          </a:p>
        </p:txBody>
      </p:sp>
      <p:sp>
        <p:nvSpPr>
          <p:cNvPr id="7" name="Text Box 11"/>
          <p:cNvSpPr txBox="1">
            <a:spLocks noChangeArrowheads="1"/>
          </p:cNvSpPr>
          <p:nvPr/>
        </p:nvSpPr>
        <p:spPr bwMode="auto">
          <a:xfrm rot="19380000">
            <a:off x="9951" y="2926899"/>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Stay Catholic</a:t>
            </a:r>
            <a:endParaRPr lang="en-US" altLang="en-US" sz="2000" b="1" dirty="0">
              <a:latin typeface="Comic Sans MS" pitchFamily="66" charset="0"/>
            </a:endParaRPr>
          </a:p>
        </p:txBody>
      </p:sp>
      <p:sp>
        <p:nvSpPr>
          <p:cNvPr id="10" name="Text Box 11"/>
          <p:cNvSpPr txBox="1">
            <a:spLocks noChangeArrowheads="1"/>
          </p:cNvSpPr>
          <p:nvPr/>
        </p:nvSpPr>
        <p:spPr bwMode="auto">
          <a:xfrm rot="19380000">
            <a:off x="10800" y="4295050"/>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Moderate </a:t>
            </a:r>
            <a:r>
              <a:rPr lang="en-GB" altLang="en-US" sz="2000" b="1" dirty="0" err="1" smtClean="0">
                <a:latin typeface="Comic Sans MS" pitchFamily="66" charset="0"/>
              </a:rPr>
              <a:t>Prot’ant</a:t>
            </a:r>
            <a:endParaRPr lang="en-US" altLang="en-US" sz="2000" b="1" dirty="0">
              <a:latin typeface="Comic Sans MS" pitchFamily="66" charset="0"/>
            </a:endParaRPr>
          </a:p>
        </p:txBody>
      </p:sp>
      <p:sp>
        <p:nvSpPr>
          <p:cNvPr id="11" name="Text Box 11"/>
          <p:cNvSpPr txBox="1">
            <a:spLocks noChangeArrowheads="1"/>
          </p:cNvSpPr>
          <p:nvPr/>
        </p:nvSpPr>
        <p:spPr bwMode="auto">
          <a:xfrm rot="19380000">
            <a:off x="10800" y="5419374"/>
            <a:ext cx="1559797"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Radical </a:t>
            </a:r>
            <a:r>
              <a:rPr lang="en-GB" altLang="en-US" sz="2000" b="1" dirty="0" err="1" smtClean="0">
                <a:latin typeface="Comic Sans MS" pitchFamily="66" charset="0"/>
              </a:rPr>
              <a:t>Prot’ant</a:t>
            </a:r>
            <a:endParaRPr lang="en-US" altLang="en-US" sz="2000" b="1" dirty="0">
              <a:latin typeface="Comic Sans MS" pitchFamily="66" charset="0"/>
            </a:endParaRPr>
          </a:p>
        </p:txBody>
      </p:sp>
    </p:spTree>
    <p:extLst>
      <p:ext uri="{BB962C8B-B14F-4D97-AF65-F5344CB8AC3E}">
        <p14:creationId xmlns:p14="http://schemas.microsoft.com/office/powerpoint/2010/main" val="9369595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Marriage, 1560: Outcomes</a:t>
            </a:r>
            <a:endParaRPr lang="en-GB" dirty="0"/>
          </a:p>
        </p:txBody>
      </p:sp>
      <p:sp>
        <p:nvSpPr>
          <p:cNvPr id="3" name="Content Placeholder 2"/>
          <p:cNvSpPr>
            <a:spLocks noGrp="1"/>
          </p:cNvSpPr>
          <p:nvPr>
            <p:ph idx="1"/>
          </p:nvPr>
        </p:nvSpPr>
        <p:spPr/>
        <p:txBody>
          <a:bodyPr>
            <a:normAutofit fontScale="92500" lnSpcReduction="10000"/>
          </a:bodyPr>
          <a:lstStyle/>
          <a:p>
            <a:r>
              <a:rPr lang="en-US" sz="2800" kern="1200" dirty="0" smtClean="0">
                <a:solidFill>
                  <a:schemeClr val="tx1"/>
                </a:solidFill>
                <a:effectLst/>
                <a:latin typeface="+mn-lt"/>
                <a:ea typeface="+mn-ea"/>
                <a:cs typeface="+mn-cs"/>
              </a:rPr>
              <a:t>Gossips will suggest you were involved in Lady Dudley's death, even though she died from natural causes. Other nobles may be jealous and you will lose the chance to use your marriage as a bargaining counter in diplomatic negotiations. </a:t>
            </a:r>
            <a:r>
              <a:rPr lang="en-US" sz="2800" b="1" kern="1200" dirty="0" smtClean="0">
                <a:solidFill>
                  <a:schemeClr val="tx1"/>
                </a:solidFill>
                <a:effectLst/>
                <a:latin typeface="+mn-lt"/>
                <a:ea typeface="+mn-ea"/>
                <a:cs typeface="+mn-cs"/>
              </a:rPr>
              <a:t>Lose 1 crown</a:t>
            </a:r>
            <a:r>
              <a:rPr lang="en-US" sz="2800" kern="1200" dirty="0" smtClean="0">
                <a:solidFill>
                  <a:schemeClr val="tx1"/>
                </a:solidFill>
                <a:effectLst/>
                <a:latin typeface="+mn-lt"/>
                <a:ea typeface="+mn-ea"/>
                <a:cs typeface="+mn-cs"/>
              </a:rPr>
              <a:t>.</a:t>
            </a:r>
          </a:p>
          <a:p>
            <a:pPr lvl="4"/>
            <a:endParaRPr lang="en-GB"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Dull, frustrating and sensible. Who would be a queen? </a:t>
            </a:r>
            <a:r>
              <a:rPr lang="en-US" sz="2800" b="1" kern="1200" dirty="0" smtClean="0">
                <a:solidFill>
                  <a:schemeClr val="tx1"/>
                </a:solidFill>
                <a:effectLst/>
                <a:latin typeface="+mn-lt"/>
                <a:ea typeface="+mn-ea"/>
                <a:cs typeface="+mn-cs"/>
              </a:rPr>
              <a:t>Crowns unchanged</a:t>
            </a:r>
            <a:r>
              <a:rPr lang="en-US" sz="2800" kern="1200" dirty="0" smtClean="0">
                <a:solidFill>
                  <a:schemeClr val="tx1"/>
                </a:solidFill>
                <a:effectLst/>
                <a:latin typeface="+mn-lt"/>
                <a:ea typeface="+mn-ea"/>
                <a:cs typeface="+mn-cs"/>
              </a:rPr>
              <a:t>.</a:t>
            </a:r>
          </a:p>
          <a:p>
            <a:pPr lvl="4"/>
            <a:endParaRPr lang="en-GB" sz="1600" kern="1200" dirty="0" smtClean="0">
              <a:solidFill>
                <a:schemeClr val="tx1"/>
              </a:solidFill>
              <a:effectLst/>
              <a:latin typeface="+mn-lt"/>
              <a:ea typeface="+mn-ea"/>
              <a:cs typeface="+mn-cs"/>
            </a:endParaRPr>
          </a:p>
          <a:p>
            <a:r>
              <a:rPr lang="en-US" dirty="0"/>
              <a:t>T</a:t>
            </a:r>
            <a:r>
              <a:rPr lang="en-US" sz="2800" kern="1200" dirty="0" smtClean="0">
                <a:solidFill>
                  <a:schemeClr val="tx1"/>
                </a:solidFill>
                <a:effectLst/>
                <a:latin typeface="+mn-lt"/>
                <a:ea typeface="+mn-ea"/>
                <a:cs typeface="+mn-cs"/>
              </a:rPr>
              <a:t>empting and dangerous. How will you avoid becoming pregnant? Can you keep your affair a secret? </a:t>
            </a:r>
            <a:r>
              <a:rPr lang="en-US" sz="2800" b="1" kern="1200" dirty="0" smtClean="0">
                <a:solidFill>
                  <a:schemeClr val="tx1"/>
                </a:solidFill>
                <a:effectLst/>
                <a:latin typeface="+mn-lt"/>
                <a:ea typeface="+mn-ea"/>
                <a:cs typeface="+mn-cs"/>
              </a:rPr>
              <a:t>Lose 1 crown</a:t>
            </a:r>
            <a:r>
              <a:rPr lang="en-US" sz="2800" kern="1200" dirty="0" smtClean="0">
                <a:solidFill>
                  <a:schemeClr val="tx1"/>
                </a:solidFill>
                <a:effectLst/>
                <a:latin typeface="+mn-lt"/>
                <a:ea typeface="+mn-ea"/>
                <a:cs typeface="+mn-cs"/>
              </a:rPr>
              <a:t>.</a:t>
            </a:r>
            <a:endParaRPr lang="en-GB" sz="2800" kern="1200" dirty="0" smtClean="0">
              <a:solidFill>
                <a:schemeClr val="tx1"/>
              </a:solidFill>
              <a:effectLst/>
              <a:latin typeface="+mn-lt"/>
              <a:ea typeface="+mn-ea"/>
              <a:cs typeface="+mn-cs"/>
            </a:endParaRPr>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9" name="Slide Number Placeholder 8"/>
          <p:cNvSpPr>
            <a:spLocks noGrp="1"/>
          </p:cNvSpPr>
          <p:nvPr>
            <p:ph type="sldNum" sz="quarter" idx="12"/>
          </p:nvPr>
        </p:nvSpPr>
        <p:spPr/>
        <p:txBody>
          <a:bodyPr/>
          <a:lstStyle/>
          <a:p>
            <a:fld id="{02EDCA06-7A27-4443-859D-1D99DFFC1D9A}" type="slidenum">
              <a:rPr lang="en-GB" smtClean="0"/>
              <a:pPr/>
              <a:t>15</a:t>
            </a:fld>
            <a:endParaRPr lang="en-GB"/>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Early Choices: </a:t>
            </a:r>
            <a:r>
              <a:rPr lang="en-GB" altLang="en-US" sz="1600" b="1" dirty="0">
                <a:solidFill>
                  <a:srgbClr val="3333CC"/>
                </a:solidFill>
                <a:latin typeface="Comic Sans MS" pitchFamily="66" charset="0"/>
              </a:rPr>
              <a:t>3</a:t>
            </a:r>
            <a:r>
              <a:rPr lang="en-GB" altLang="en-US" sz="1600" b="1" dirty="0" smtClean="0">
                <a:solidFill>
                  <a:srgbClr val="3333CC"/>
                </a:solidFill>
                <a:latin typeface="Comic Sans MS" pitchFamily="66" charset="0"/>
              </a:rPr>
              <a:t> </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9950" y="2166124"/>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Marry</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9951" y="3574971"/>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Stay single</a:t>
            </a:r>
            <a:endParaRPr lang="en-US" altLang="en-US" sz="2000" b="1" dirty="0">
              <a:solidFill>
                <a:prstClr val="black"/>
              </a:solidFill>
              <a:latin typeface="Comic Sans MS" pitchFamily="66" charset="0"/>
            </a:endParaRPr>
          </a:p>
        </p:txBody>
      </p:sp>
      <p:sp>
        <p:nvSpPr>
          <p:cNvPr id="10" name="Text Box 12"/>
          <p:cNvSpPr txBox="1">
            <a:spLocks noChangeArrowheads="1"/>
          </p:cNvSpPr>
          <p:nvPr/>
        </p:nvSpPr>
        <p:spPr bwMode="auto">
          <a:xfrm rot="19380000">
            <a:off x="10800" y="4879399"/>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latin typeface="Comic Sans MS" pitchFamily="66" charset="0"/>
              </a:rPr>
              <a:t>Become mistress</a:t>
            </a:r>
            <a:endParaRPr lang="en-US" altLang="en-US" sz="2000" b="1" dirty="0">
              <a:latin typeface="Comic Sans MS" pitchFamily="66" charset="0"/>
            </a:endParaRPr>
          </a:p>
        </p:txBody>
      </p:sp>
    </p:spTree>
    <p:extLst>
      <p:ext uri="{BB962C8B-B14F-4D97-AF65-F5344CB8AC3E}">
        <p14:creationId xmlns:p14="http://schemas.microsoft.com/office/powerpoint/2010/main" val="29918682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Parliament, </a:t>
            </a:r>
            <a:r>
              <a:rPr lang="en-GB" dirty="0" smtClean="0"/>
              <a:t>1566: Outcomes</a:t>
            </a:r>
            <a:endParaRPr lang="en-GB" dirty="0"/>
          </a:p>
        </p:txBody>
      </p:sp>
      <p:sp>
        <p:nvSpPr>
          <p:cNvPr id="3" name="Content Placeholder 2"/>
          <p:cNvSpPr>
            <a:spLocks noGrp="1"/>
          </p:cNvSpPr>
          <p:nvPr>
            <p:ph idx="1"/>
          </p:nvPr>
        </p:nvSpPr>
        <p:spPr/>
        <p:txBody>
          <a:bodyPr>
            <a:normAutofit/>
          </a:bodyPr>
          <a:lstStyle/>
          <a:p>
            <a:r>
              <a:rPr lang="en-US" sz="2800" kern="1200" dirty="0" smtClean="0">
                <a:solidFill>
                  <a:schemeClr val="tx1"/>
                </a:solidFill>
                <a:effectLst/>
                <a:latin typeface="+mn-lt"/>
                <a:ea typeface="+mn-ea"/>
                <a:cs typeface="+mn-cs"/>
              </a:rPr>
              <a:t>What right have they to discuss such matters? Next they will be trying to choose your husband and decide the details of doctrine. </a:t>
            </a:r>
            <a:r>
              <a:rPr lang="en-US" sz="2800" b="1" kern="1200" dirty="0" smtClean="0">
                <a:solidFill>
                  <a:schemeClr val="tx1"/>
                </a:solidFill>
                <a:effectLst/>
                <a:latin typeface="+mn-lt"/>
                <a:ea typeface="+mn-ea"/>
                <a:cs typeface="+mn-cs"/>
              </a:rPr>
              <a:t>Lose 1 crown</a:t>
            </a:r>
            <a:r>
              <a:rPr lang="en-US" sz="2800" kern="1200" dirty="0" smtClean="0">
                <a:solidFill>
                  <a:schemeClr val="tx1"/>
                </a:solidFill>
                <a:effectLst/>
                <a:latin typeface="+mn-lt"/>
                <a:ea typeface="+mn-ea"/>
                <a:cs typeface="+mn-cs"/>
              </a:rPr>
              <a:t>.</a:t>
            </a:r>
          </a:p>
          <a:p>
            <a:pPr lvl="4"/>
            <a:endParaRPr lang="en-GB"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As above. </a:t>
            </a:r>
            <a:r>
              <a:rPr lang="en-US" sz="2800" b="1" kern="1200" dirty="0" smtClean="0">
                <a:solidFill>
                  <a:schemeClr val="tx1"/>
                </a:solidFill>
                <a:effectLst/>
                <a:latin typeface="+mn-lt"/>
                <a:ea typeface="+mn-ea"/>
                <a:cs typeface="+mn-cs"/>
              </a:rPr>
              <a:t>Lose 1 crown</a:t>
            </a:r>
            <a:r>
              <a:rPr lang="en-US" sz="2800" kern="1200" dirty="0" smtClean="0">
                <a:solidFill>
                  <a:schemeClr val="tx1"/>
                </a:solidFill>
                <a:effectLst/>
                <a:latin typeface="+mn-lt"/>
                <a:ea typeface="+mn-ea"/>
                <a:cs typeface="+mn-cs"/>
              </a:rPr>
              <a:t>. </a:t>
            </a:r>
          </a:p>
          <a:p>
            <a:pPr lvl="4"/>
            <a:endParaRPr lang="en-US" dirty="0"/>
          </a:p>
          <a:p>
            <a:r>
              <a:rPr lang="en-US" sz="2800" kern="1200" dirty="0" smtClean="0">
                <a:solidFill>
                  <a:schemeClr val="tx1"/>
                </a:solidFill>
                <a:effectLst/>
                <a:latin typeface="+mn-lt"/>
                <a:ea typeface="+mn-ea"/>
                <a:cs typeface="+mn-cs"/>
              </a:rPr>
              <a:t>This is your natural course provided you refuse in a way that flatters and pleases parliament. You intend to marry one day ... don't you? </a:t>
            </a:r>
            <a:r>
              <a:rPr lang="en-US" sz="2800" b="1" kern="1200" dirty="0" smtClean="0">
                <a:solidFill>
                  <a:schemeClr val="tx1"/>
                </a:solidFill>
                <a:effectLst/>
                <a:latin typeface="+mn-lt"/>
                <a:ea typeface="+mn-ea"/>
                <a:cs typeface="+mn-cs"/>
              </a:rPr>
              <a:t>Crowns unchanged</a:t>
            </a:r>
            <a:r>
              <a:rPr lang="en-US" sz="2800" kern="1200" dirty="0" smtClean="0">
                <a:solidFill>
                  <a:schemeClr val="tx1"/>
                </a:solidFill>
                <a:effectLst/>
                <a:latin typeface="+mn-lt"/>
                <a:ea typeface="+mn-ea"/>
                <a:cs typeface="+mn-cs"/>
              </a:rPr>
              <a:t>.</a:t>
            </a:r>
            <a:endParaRPr lang="en-GB" sz="2800" kern="1200" dirty="0" smtClean="0">
              <a:solidFill>
                <a:schemeClr val="tx1"/>
              </a:solidFill>
              <a:effectLst/>
              <a:latin typeface="+mn-lt"/>
              <a:ea typeface="+mn-ea"/>
              <a:cs typeface="+mn-cs"/>
            </a:endParaRPr>
          </a:p>
          <a:p>
            <a:endParaRPr lang="en-US" alt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16</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Early Choices: </a:t>
            </a:r>
            <a:r>
              <a:rPr lang="en-GB" altLang="en-US" sz="1600" b="1" dirty="0">
                <a:solidFill>
                  <a:srgbClr val="3333CC"/>
                </a:solidFill>
                <a:latin typeface="Comic Sans MS" pitchFamily="66" charset="0"/>
              </a:rPr>
              <a:t>4</a:t>
            </a:r>
            <a:r>
              <a:rPr lang="en-GB" altLang="en-US" sz="1600" b="1" dirty="0" smtClean="0">
                <a:solidFill>
                  <a:srgbClr val="3333CC"/>
                </a:solidFill>
                <a:latin typeface="Comic Sans MS" pitchFamily="66" charset="0"/>
              </a:rPr>
              <a:t> </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9950" y="1702763"/>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Agree both</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9951" y="3280741"/>
            <a:ext cx="1439863" cy="769441"/>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Agree to</a:t>
            </a:r>
          </a:p>
          <a:p>
            <a:pPr>
              <a:spcBef>
                <a:spcPct val="20000"/>
              </a:spcBef>
            </a:pPr>
            <a:r>
              <a:rPr lang="en-GB" altLang="en-US" sz="2000" b="1" dirty="0" smtClean="0">
                <a:solidFill>
                  <a:prstClr val="black"/>
                </a:solidFill>
                <a:latin typeface="Comic Sans MS" pitchFamily="66" charset="0"/>
              </a:rPr>
              <a:t>marry</a:t>
            </a:r>
            <a:endParaRPr lang="en-US" altLang="en-US" sz="2000" b="1" dirty="0">
              <a:solidFill>
                <a:prstClr val="black"/>
              </a:solidFill>
              <a:latin typeface="Comic Sans MS" pitchFamily="66" charset="0"/>
            </a:endParaRPr>
          </a:p>
        </p:txBody>
      </p:sp>
      <p:sp>
        <p:nvSpPr>
          <p:cNvPr id="11" name="Text Box 11"/>
          <p:cNvSpPr txBox="1">
            <a:spLocks noChangeArrowheads="1"/>
          </p:cNvSpPr>
          <p:nvPr/>
        </p:nvSpPr>
        <p:spPr bwMode="auto">
          <a:xfrm rot="19380000">
            <a:off x="10800" y="4566787"/>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Refuse both</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20264010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NEW THREATS	</a:t>
            </a:r>
            <a:endParaRPr lang="en-GB" dirty="0"/>
          </a:p>
        </p:txBody>
      </p:sp>
      <p:sp>
        <p:nvSpPr>
          <p:cNvPr id="6" name="Text Placeholder 5"/>
          <p:cNvSpPr>
            <a:spLocks noGrp="1"/>
          </p:cNvSpPr>
          <p:nvPr>
            <p:ph type="body" idx="1"/>
          </p:nvPr>
        </p:nvSpPr>
        <p:spPr/>
        <p:txBody>
          <a:bodyPr/>
          <a:lstStyle/>
          <a:p>
            <a:r>
              <a:rPr lang="en-GB" dirty="0" smtClean="0"/>
              <a:t>1566-1569</a:t>
            </a:r>
            <a:endParaRPr lang="en-GB" dirty="0"/>
          </a:p>
        </p:txBody>
      </p:sp>
      <p:sp>
        <p:nvSpPr>
          <p:cNvPr id="4" name="Footer Placeholder 3"/>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2" name="Slide Number Placeholder 1"/>
          <p:cNvSpPr>
            <a:spLocks noGrp="1"/>
          </p:cNvSpPr>
          <p:nvPr>
            <p:ph type="sldNum" sz="quarter" idx="12"/>
          </p:nvPr>
        </p:nvSpPr>
        <p:spPr/>
        <p:txBody>
          <a:bodyPr/>
          <a:lstStyle/>
          <a:p>
            <a:fld id="{02EDCA06-7A27-4443-859D-1D99DFFC1D9A}" type="slidenum">
              <a:rPr lang="en-GB" smtClean="0">
                <a:solidFill>
                  <a:prstClr val="black">
                    <a:tint val="75000"/>
                  </a:prstClr>
                </a:solidFill>
              </a:rPr>
              <a:pPr/>
              <a:t>17</a:t>
            </a:fld>
            <a:endParaRPr lang="en-GB">
              <a:solidFill>
                <a:prstClr val="black">
                  <a:tint val="75000"/>
                </a:prstClr>
              </a:solidFill>
            </a:endParaRPr>
          </a:p>
        </p:txBody>
      </p:sp>
    </p:spTree>
    <p:extLst>
      <p:ext uri="{BB962C8B-B14F-4D97-AF65-F5344CB8AC3E}">
        <p14:creationId xmlns:p14="http://schemas.microsoft.com/office/powerpoint/2010/main" val="6708399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Mary, Queen of Scots, 1558</a:t>
            </a:r>
            <a:endParaRPr lang="en-GB" dirty="0"/>
          </a:p>
        </p:txBody>
      </p:sp>
      <p:sp>
        <p:nvSpPr>
          <p:cNvPr id="3" name="Content Placeholder 2"/>
          <p:cNvSpPr>
            <a:spLocks noGrp="1"/>
          </p:cNvSpPr>
          <p:nvPr>
            <p:ph idx="1"/>
          </p:nvPr>
        </p:nvSpPr>
        <p:spPr/>
        <p:txBody>
          <a:bodyPr>
            <a:normAutofit/>
          </a:bodyPr>
          <a:lstStyle/>
          <a:p>
            <a:r>
              <a:rPr lang="en-US" dirty="0"/>
              <a:t>Mary has fled from Scotland after nearly a decade as ruling Queen. </a:t>
            </a:r>
            <a:endParaRPr lang="en-US" dirty="0" smtClean="0"/>
          </a:p>
          <a:p>
            <a:r>
              <a:rPr lang="en-US" dirty="0" smtClean="0"/>
              <a:t>Her </a:t>
            </a:r>
            <a:r>
              <a:rPr lang="en-US" dirty="0"/>
              <a:t>second husband, Lord Darnley, was murdered and she has provoked widespread opposition amongst her people. </a:t>
            </a:r>
            <a:endParaRPr lang="en-US" dirty="0" smtClean="0"/>
          </a:p>
          <a:p>
            <a:r>
              <a:rPr lang="en-US" dirty="0" smtClean="0"/>
              <a:t>Mary </a:t>
            </a:r>
            <a:r>
              <a:rPr lang="en-US" dirty="0"/>
              <a:t>has declared that she ought to be Queen of England and may have Catholic supporters in England. </a:t>
            </a:r>
            <a:endParaRPr lang="en-US" dirty="0" smtClean="0"/>
          </a:p>
          <a:p>
            <a:r>
              <a:rPr lang="en-US" dirty="0" smtClean="0"/>
              <a:t>What should you do?</a:t>
            </a:r>
            <a:endParaRPr lang="en-GB" dirty="0"/>
          </a:p>
          <a:p>
            <a:endParaRPr 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New Threats: 5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18</a:t>
            </a:fld>
            <a:endParaRPr lang="en-GB">
              <a:solidFill>
                <a:prstClr val="black">
                  <a:tint val="75000"/>
                </a:prstClr>
              </a:solidFill>
            </a:endParaRPr>
          </a:p>
        </p:txBody>
      </p:sp>
    </p:spTree>
    <p:extLst>
      <p:ext uri="{BB962C8B-B14F-4D97-AF65-F5344CB8AC3E}">
        <p14:creationId xmlns:p14="http://schemas.microsoft.com/office/powerpoint/2010/main" val="31148996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Mary, </a:t>
            </a:r>
            <a:r>
              <a:rPr lang="en-GB" dirty="0" err="1" smtClean="0"/>
              <a:t>QoS</a:t>
            </a:r>
            <a:r>
              <a:rPr lang="en-GB" dirty="0" smtClean="0"/>
              <a:t>, 1568: Options</a:t>
            </a:r>
            <a:endParaRPr lang="en-GB" dirty="0"/>
          </a:p>
        </p:txBody>
      </p:sp>
      <p:sp>
        <p:nvSpPr>
          <p:cNvPr id="3" name="Content Placeholder 2"/>
          <p:cNvSpPr>
            <a:spLocks noGrp="1"/>
          </p:cNvSpPr>
          <p:nvPr>
            <p:ph idx="1"/>
          </p:nvPr>
        </p:nvSpPr>
        <p:spPr/>
        <p:txBody>
          <a:bodyPr>
            <a:normAutofit lnSpcReduction="10000"/>
          </a:bodyPr>
          <a:lstStyle/>
          <a:p>
            <a:r>
              <a:rPr lang="en-US" dirty="0"/>
              <a:t>Should you:</a:t>
            </a:r>
            <a:endParaRPr lang="en-GB" dirty="0"/>
          </a:p>
          <a:p>
            <a:pPr lvl="4"/>
            <a:endParaRPr lang="en-US" dirty="0"/>
          </a:p>
          <a:p>
            <a:pPr marL="514350" indent="-514350">
              <a:buFont typeface="+mj-lt"/>
              <a:buAutoNum type="alphaLcPeriod"/>
            </a:pPr>
            <a:r>
              <a:rPr lang="en-US" b="1" dirty="0"/>
              <a:t>H</a:t>
            </a:r>
            <a:r>
              <a:rPr lang="en-US" b="1" dirty="0" smtClean="0"/>
              <a:t>elp </a:t>
            </a:r>
            <a:r>
              <a:rPr lang="en-US" b="1" dirty="0"/>
              <a:t>Mary</a:t>
            </a:r>
            <a:r>
              <a:rPr lang="en-US" dirty="0"/>
              <a:t>, as a fellow-monarch, to regain her throne</a:t>
            </a:r>
            <a:r>
              <a:rPr lang="en-US" dirty="0" smtClean="0"/>
              <a:t>?</a:t>
            </a:r>
          </a:p>
          <a:p>
            <a:pPr marL="2171700" lvl="4" indent="-342900">
              <a:buFont typeface="+mj-lt"/>
              <a:buAutoNum type="alphaLcPeriod"/>
            </a:pPr>
            <a:endParaRPr lang="en-GB" dirty="0"/>
          </a:p>
          <a:p>
            <a:pPr marL="514350" indent="-514350">
              <a:buFont typeface="+mj-lt"/>
              <a:buAutoNum type="alphaLcPeriod"/>
            </a:pPr>
            <a:r>
              <a:rPr lang="en-US" dirty="0"/>
              <a:t>S</a:t>
            </a:r>
            <a:r>
              <a:rPr lang="en-US" dirty="0" smtClean="0"/>
              <a:t>end </a:t>
            </a:r>
            <a:r>
              <a:rPr lang="en-US" dirty="0"/>
              <a:t>her into </a:t>
            </a:r>
            <a:r>
              <a:rPr lang="en-US" b="1" dirty="0"/>
              <a:t>exile </a:t>
            </a:r>
            <a:r>
              <a:rPr lang="en-US" b="1" dirty="0" smtClean="0"/>
              <a:t>in </a:t>
            </a:r>
            <a:r>
              <a:rPr lang="en-US" b="1" dirty="0"/>
              <a:t>France</a:t>
            </a:r>
            <a:r>
              <a:rPr lang="en-US" dirty="0"/>
              <a:t>?</a:t>
            </a:r>
            <a:endParaRPr lang="en-GB" dirty="0"/>
          </a:p>
          <a:p>
            <a:pPr marL="2171700" lvl="4" indent="-342900">
              <a:buFont typeface="+mj-lt"/>
              <a:buAutoNum type="alphaLcPeriod"/>
            </a:pPr>
            <a:endParaRPr lang="en-US" dirty="0"/>
          </a:p>
          <a:p>
            <a:pPr marL="514350" indent="-514350">
              <a:buFont typeface="+mj-lt"/>
              <a:buAutoNum type="alphaLcPeriod"/>
            </a:pPr>
            <a:r>
              <a:rPr lang="en-US" b="1" dirty="0"/>
              <a:t>H</a:t>
            </a:r>
            <a:r>
              <a:rPr lang="en-US" b="1" dirty="0" smtClean="0"/>
              <a:t>and </a:t>
            </a:r>
            <a:r>
              <a:rPr lang="en-US" b="1" dirty="0"/>
              <a:t>her over to the Scottish rebels </a:t>
            </a:r>
            <a:r>
              <a:rPr lang="en-US" dirty="0"/>
              <a:t>for </a:t>
            </a:r>
            <a:r>
              <a:rPr lang="en-US" dirty="0" smtClean="0"/>
              <a:t>punishment?</a:t>
            </a:r>
          </a:p>
          <a:p>
            <a:pPr marL="2171700" lvl="4" indent="-342900">
              <a:buFont typeface="+mj-lt"/>
              <a:buAutoNum type="alphaLcPeriod"/>
            </a:pPr>
            <a:endParaRPr lang="en-US" dirty="0" smtClean="0"/>
          </a:p>
          <a:p>
            <a:pPr marL="514350" indent="-514350">
              <a:buFont typeface="+mj-lt"/>
              <a:buAutoNum type="alphaLcPeriod"/>
            </a:pPr>
            <a:r>
              <a:rPr lang="en-US" dirty="0"/>
              <a:t>K</a:t>
            </a:r>
            <a:r>
              <a:rPr lang="en-US" dirty="0" smtClean="0"/>
              <a:t>eep </a:t>
            </a:r>
            <a:r>
              <a:rPr lang="en-US" dirty="0"/>
              <a:t>her </a:t>
            </a:r>
            <a:r>
              <a:rPr lang="en-US" b="1" dirty="0" smtClean="0"/>
              <a:t>imprisoned in England</a:t>
            </a:r>
            <a:r>
              <a:rPr lang="en-US" dirty="0" smtClean="0"/>
              <a:t>?</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New Threats: </a:t>
            </a:r>
            <a:r>
              <a:rPr lang="en-GB" altLang="en-US" sz="1600" b="1" dirty="0" smtClean="0">
                <a:solidFill>
                  <a:srgbClr val="3333CC"/>
                </a:solidFill>
                <a:latin typeface="Comic Sans MS" pitchFamily="66" charset="0"/>
              </a:rPr>
              <a:t>5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19</a:t>
            </a:fld>
            <a:endParaRPr lang="en-GB">
              <a:solidFill>
                <a:prstClr val="black">
                  <a:tint val="75000"/>
                </a:prstClr>
              </a:solidFill>
            </a:endParaRPr>
          </a:p>
        </p:txBody>
      </p:sp>
    </p:spTree>
    <p:extLst>
      <p:ext uri="{BB962C8B-B14F-4D97-AF65-F5344CB8AC3E}">
        <p14:creationId xmlns:p14="http://schemas.microsoft.com/office/powerpoint/2010/main" val="38400842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Elizabeth I’s Survival Game</a:t>
            </a:r>
            <a:endParaRPr lang="en-GB" dirty="0"/>
          </a:p>
        </p:txBody>
      </p:sp>
      <p:sp>
        <p:nvSpPr>
          <p:cNvPr id="3" name="Content Placeholder 2"/>
          <p:cNvSpPr>
            <a:spLocks noGrp="1"/>
          </p:cNvSpPr>
          <p:nvPr>
            <p:ph idx="1"/>
          </p:nvPr>
        </p:nvSpPr>
        <p:spPr/>
        <p:txBody>
          <a:bodyPr>
            <a:normAutofit/>
          </a:bodyPr>
          <a:lstStyle/>
          <a:p>
            <a:r>
              <a:rPr lang="en-GB" altLang="en-US" dirty="0" smtClean="0"/>
              <a:t>You can use the Survival Game in two ways:</a:t>
            </a:r>
          </a:p>
          <a:p>
            <a:endParaRPr lang="en-GB" altLang="en-US" dirty="0"/>
          </a:p>
          <a:p>
            <a:r>
              <a:rPr lang="en-GB" altLang="en-US" dirty="0" smtClean="0"/>
              <a:t>1. As an introduction to the events and issues of Elizabeth’s reign. Completing this game will give you an outline of the main events and this will help you start reading with more confidence.</a:t>
            </a:r>
          </a:p>
          <a:p>
            <a:endParaRPr lang="en-GB" altLang="en-US" dirty="0"/>
          </a:p>
          <a:p>
            <a:r>
              <a:rPr lang="en-GB" altLang="en-US" dirty="0" smtClean="0"/>
              <a:t>2. For revision – to revise the key issues and events of Elizabeth’s reign. </a:t>
            </a:r>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8" name="Slide Number Placeholder 7"/>
          <p:cNvSpPr>
            <a:spLocks noGrp="1"/>
          </p:cNvSpPr>
          <p:nvPr>
            <p:ph type="sldNum" sz="quarter" idx="12"/>
          </p:nvPr>
        </p:nvSpPr>
        <p:spPr/>
        <p:txBody>
          <a:bodyPr/>
          <a:lstStyle/>
          <a:p>
            <a:fld id="{02EDCA06-7A27-4443-859D-1D99DFFC1D9A}" type="slidenum">
              <a:rPr lang="en-GB" smtClean="0"/>
              <a:pPr/>
              <a:t>2</a:t>
            </a:fld>
            <a:endParaRPr lang="en-GB"/>
          </a:p>
        </p:txBody>
      </p:sp>
    </p:spTree>
    <p:extLst>
      <p:ext uri="{BB962C8B-B14F-4D97-AF65-F5344CB8AC3E}">
        <p14:creationId xmlns:p14="http://schemas.microsoft.com/office/powerpoint/2010/main" val="32002043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War with Spain? 1568</a:t>
            </a:r>
            <a:endParaRPr lang="en-GB" dirty="0"/>
          </a:p>
        </p:txBody>
      </p:sp>
      <p:sp>
        <p:nvSpPr>
          <p:cNvPr id="3" name="Content Placeholder 2"/>
          <p:cNvSpPr>
            <a:spLocks noGrp="1"/>
          </p:cNvSpPr>
          <p:nvPr>
            <p:ph idx="1"/>
          </p:nvPr>
        </p:nvSpPr>
        <p:spPr/>
        <p:txBody>
          <a:bodyPr>
            <a:normAutofit/>
          </a:bodyPr>
          <a:lstStyle/>
          <a:p>
            <a:r>
              <a:rPr lang="en-US" dirty="0"/>
              <a:t>There have been clashes with Spain following the arrival of a Spanish army to crush a revolt in the Netherlands. </a:t>
            </a:r>
            <a:endParaRPr lang="en-US" dirty="0" smtClean="0"/>
          </a:p>
          <a:p>
            <a:pPr lvl="4"/>
            <a:endParaRPr lang="en-US" dirty="0" smtClean="0"/>
          </a:p>
          <a:p>
            <a:r>
              <a:rPr lang="en-US" dirty="0" smtClean="0"/>
              <a:t>Spanish </a:t>
            </a:r>
            <a:r>
              <a:rPr lang="en-US" dirty="0"/>
              <a:t>bullion has been seized in an English port. </a:t>
            </a:r>
            <a:endParaRPr lang="en-US" dirty="0" smtClean="0"/>
          </a:p>
          <a:p>
            <a:pPr lvl="4"/>
            <a:endParaRPr lang="en-US" dirty="0" smtClean="0"/>
          </a:p>
          <a:p>
            <a:r>
              <a:rPr lang="en-US" dirty="0" smtClean="0"/>
              <a:t>An </a:t>
            </a:r>
            <a:r>
              <a:rPr lang="en-US" dirty="0"/>
              <a:t>English fleet in America has been attacked. </a:t>
            </a:r>
            <a:endParaRPr lang="en-US" dirty="0" smtClean="0"/>
          </a:p>
          <a:p>
            <a:pPr lvl="4"/>
            <a:endParaRPr lang="en-US" dirty="0" smtClean="0"/>
          </a:p>
          <a:p>
            <a:r>
              <a:rPr lang="en-US" dirty="0" smtClean="0"/>
              <a:t>What should you do?</a:t>
            </a:r>
            <a:endParaRPr lang="en-GB" dirty="0"/>
          </a:p>
          <a:p>
            <a:endParaRPr 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20</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New Threats: </a:t>
            </a:r>
            <a:r>
              <a:rPr lang="en-GB" altLang="en-US" sz="1600" b="1" dirty="0" smtClean="0">
                <a:solidFill>
                  <a:srgbClr val="3333CC"/>
                </a:solidFill>
                <a:latin typeface="Comic Sans MS" pitchFamily="66" charset="0"/>
              </a:rPr>
              <a:t>6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24980187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War with Spain? </a:t>
            </a:r>
            <a:r>
              <a:rPr lang="en-GB" dirty="0" smtClean="0"/>
              <a:t>1568: Options</a:t>
            </a:r>
            <a:endParaRPr lang="en-GB" dirty="0"/>
          </a:p>
        </p:txBody>
      </p:sp>
      <p:sp>
        <p:nvSpPr>
          <p:cNvPr id="3" name="Content Placeholder 2"/>
          <p:cNvSpPr>
            <a:spLocks noGrp="1"/>
          </p:cNvSpPr>
          <p:nvPr>
            <p:ph idx="1"/>
          </p:nvPr>
        </p:nvSpPr>
        <p:spPr/>
        <p:txBody>
          <a:bodyPr>
            <a:normAutofit/>
          </a:bodyPr>
          <a:lstStyle/>
          <a:p>
            <a:r>
              <a:rPr lang="en-US" dirty="0"/>
              <a:t>Should you:</a:t>
            </a:r>
            <a:endParaRPr lang="en-GB" dirty="0"/>
          </a:p>
          <a:p>
            <a:pPr lvl="4"/>
            <a:endParaRPr lang="en-US" dirty="0" smtClean="0"/>
          </a:p>
          <a:p>
            <a:pPr marL="514350" indent="-514350">
              <a:buFont typeface="+mj-lt"/>
              <a:buAutoNum type="alphaLcPeriod"/>
            </a:pPr>
            <a:r>
              <a:rPr lang="en-US" b="1" dirty="0" smtClean="0"/>
              <a:t>Declare </a:t>
            </a:r>
            <a:r>
              <a:rPr lang="en-US" b="1" dirty="0"/>
              <a:t>war </a:t>
            </a:r>
            <a:r>
              <a:rPr lang="en-US" dirty="0"/>
              <a:t>on Spain, joining Dutch Protestants in a war of religion against Catholicism?</a:t>
            </a:r>
            <a:endParaRPr lang="en-GB" dirty="0"/>
          </a:p>
          <a:p>
            <a:pPr marL="2171700" lvl="4" indent="-342900">
              <a:buFont typeface="+mj-lt"/>
              <a:buAutoNum type="alphaLcPeriod"/>
            </a:pPr>
            <a:endParaRPr lang="en-US" dirty="0" smtClean="0"/>
          </a:p>
          <a:p>
            <a:pPr marL="514350" indent="-514350">
              <a:buFont typeface="+mj-lt"/>
              <a:buAutoNum type="alphaLcPeriod"/>
            </a:pPr>
            <a:r>
              <a:rPr lang="en-US" b="1" dirty="0" err="1" smtClean="0"/>
              <a:t>Apologise</a:t>
            </a:r>
            <a:r>
              <a:rPr lang="en-US" dirty="0" smtClean="0"/>
              <a:t> </a:t>
            </a:r>
            <a:r>
              <a:rPr lang="en-US" dirty="0"/>
              <a:t>to Spain for the problems?</a:t>
            </a:r>
            <a:endParaRPr lang="en-GB" dirty="0"/>
          </a:p>
          <a:p>
            <a:pPr marL="2171700" lvl="4" indent="-342900">
              <a:buFont typeface="+mj-lt"/>
              <a:buAutoNum type="alphaLcPeriod"/>
            </a:pPr>
            <a:endParaRPr lang="en-US" dirty="0" smtClean="0"/>
          </a:p>
          <a:p>
            <a:pPr marL="514350" indent="-514350">
              <a:buFont typeface="+mj-lt"/>
              <a:buAutoNum type="alphaLcPeriod"/>
            </a:pPr>
            <a:r>
              <a:rPr lang="en-US" b="1" dirty="0" smtClean="0"/>
              <a:t>Wait</a:t>
            </a:r>
            <a:r>
              <a:rPr lang="en-US" dirty="0" smtClean="0"/>
              <a:t> </a:t>
            </a:r>
            <a:r>
              <a:rPr lang="en-US" dirty="0"/>
              <a:t>upon events, trying to avoid war without appearing weak?</a:t>
            </a:r>
            <a:endParaRPr lang="en-GB" dirty="0"/>
          </a:p>
          <a:p>
            <a:endParaRPr 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21</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New Threats: </a:t>
            </a:r>
            <a:r>
              <a:rPr lang="en-GB" altLang="en-US" sz="1600" b="1" dirty="0" smtClean="0">
                <a:solidFill>
                  <a:srgbClr val="3333CC"/>
                </a:solidFill>
                <a:latin typeface="Comic Sans MS" pitchFamily="66" charset="0"/>
              </a:rPr>
              <a:t>6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26800096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 Duke of Norfolk, 1569</a:t>
            </a:r>
            <a:endParaRPr lang="en-GB" dirty="0"/>
          </a:p>
        </p:txBody>
      </p:sp>
      <p:sp>
        <p:nvSpPr>
          <p:cNvPr id="3" name="Content Placeholder 2"/>
          <p:cNvSpPr>
            <a:spLocks noGrp="1"/>
          </p:cNvSpPr>
          <p:nvPr>
            <p:ph idx="1"/>
          </p:nvPr>
        </p:nvSpPr>
        <p:spPr/>
        <p:txBody>
          <a:bodyPr>
            <a:normAutofit/>
          </a:bodyPr>
          <a:lstStyle/>
          <a:p>
            <a:r>
              <a:rPr lang="en-US" dirty="0"/>
              <a:t>Your cousin, the Duke of Norfolk, has been arrested. </a:t>
            </a:r>
            <a:endParaRPr lang="en-US" dirty="0" smtClean="0"/>
          </a:p>
          <a:p>
            <a:pPr lvl="4"/>
            <a:endParaRPr lang="en-US" dirty="0"/>
          </a:p>
          <a:p>
            <a:r>
              <a:rPr lang="en-US" dirty="0" smtClean="0"/>
              <a:t>He </a:t>
            </a:r>
            <a:r>
              <a:rPr lang="en-US" dirty="0"/>
              <a:t>is accused of plotting to marry Mary, Queen of Scots and of involvement in a Catholic rebellion. </a:t>
            </a:r>
            <a:endParaRPr lang="en-US" dirty="0" smtClean="0"/>
          </a:p>
          <a:p>
            <a:pPr lvl="4"/>
            <a:endParaRPr lang="en-US" dirty="0"/>
          </a:p>
          <a:p>
            <a:r>
              <a:rPr lang="en-US" dirty="0" smtClean="0"/>
              <a:t>What should you do?</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22</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New Threats: </a:t>
            </a:r>
            <a:r>
              <a:rPr lang="en-GB" altLang="en-US" sz="1600" b="1" dirty="0" smtClean="0">
                <a:solidFill>
                  <a:srgbClr val="3333CC"/>
                </a:solidFill>
                <a:latin typeface="Comic Sans MS" pitchFamily="66" charset="0"/>
              </a:rPr>
              <a:t>7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26523039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Norfolk</a:t>
            </a:r>
            <a:r>
              <a:rPr lang="en-GB" dirty="0"/>
              <a:t>, 1569</a:t>
            </a:r>
            <a:r>
              <a:rPr lang="en-GB" dirty="0" smtClean="0"/>
              <a:t>: Options</a:t>
            </a:r>
            <a:endParaRPr lang="en-GB" dirty="0"/>
          </a:p>
        </p:txBody>
      </p:sp>
      <p:sp>
        <p:nvSpPr>
          <p:cNvPr id="3" name="Content Placeholder 2"/>
          <p:cNvSpPr>
            <a:spLocks noGrp="1"/>
          </p:cNvSpPr>
          <p:nvPr>
            <p:ph idx="1"/>
          </p:nvPr>
        </p:nvSpPr>
        <p:spPr/>
        <p:txBody>
          <a:bodyPr>
            <a:normAutofit/>
          </a:bodyPr>
          <a:lstStyle/>
          <a:p>
            <a:r>
              <a:rPr lang="en-US" dirty="0"/>
              <a:t>Should you:</a:t>
            </a:r>
            <a:endParaRPr lang="en-GB" dirty="0"/>
          </a:p>
          <a:p>
            <a:pPr lvl="4"/>
            <a:endParaRPr lang="en-US" dirty="0"/>
          </a:p>
          <a:p>
            <a:pPr marL="514350" indent="-514350">
              <a:buFont typeface="+mj-lt"/>
              <a:buAutoNum type="alphaLcPeriod"/>
            </a:pPr>
            <a:r>
              <a:rPr lang="en-US" b="1" dirty="0"/>
              <a:t>R</a:t>
            </a:r>
            <a:r>
              <a:rPr lang="en-US" b="1" dirty="0" smtClean="0"/>
              <a:t>efuse </a:t>
            </a:r>
            <a:r>
              <a:rPr lang="en-US" b="1" dirty="0"/>
              <a:t>to execute </a:t>
            </a:r>
            <a:r>
              <a:rPr lang="en-US" dirty="0"/>
              <a:t>Norfolk despite the Council's urgings?</a:t>
            </a:r>
            <a:endParaRPr lang="en-GB" dirty="0"/>
          </a:p>
          <a:p>
            <a:pPr marL="2114550" lvl="3" indent="-514350">
              <a:buFont typeface="+mj-lt"/>
              <a:buAutoNum type="alphaLcPeriod"/>
            </a:pPr>
            <a:endParaRPr lang="en-US" dirty="0"/>
          </a:p>
          <a:p>
            <a:pPr marL="514350" indent="-514350">
              <a:buFont typeface="+mj-lt"/>
              <a:buAutoNum type="alphaLcPeriod"/>
            </a:pPr>
            <a:r>
              <a:rPr lang="en-US" b="1" dirty="0"/>
              <a:t>O</a:t>
            </a:r>
            <a:r>
              <a:rPr lang="en-US" b="1" dirty="0" smtClean="0"/>
              <a:t>rder </a:t>
            </a:r>
            <a:r>
              <a:rPr lang="en-US" b="1" dirty="0"/>
              <a:t>Norfolk's execution </a:t>
            </a:r>
            <a:r>
              <a:rPr lang="en-US" dirty="0"/>
              <a:t>immediately?</a:t>
            </a:r>
            <a:endParaRPr lang="en-GB" dirty="0"/>
          </a:p>
          <a:p>
            <a:endParaRPr 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23</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New Threats: </a:t>
            </a:r>
            <a:r>
              <a:rPr lang="en-GB" altLang="en-US" sz="1600" b="1" dirty="0" smtClean="0">
                <a:solidFill>
                  <a:srgbClr val="3333CC"/>
                </a:solidFill>
                <a:latin typeface="Comic Sans MS" pitchFamily="66" charset="0"/>
              </a:rPr>
              <a:t>7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21695909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Marriage, 1572</a:t>
            </a:r>
            <a:endParaRPr lang="en-GB" dirty="0"/>
          </a:p>
        </p:txBody>
      </p:sp>
      <p:sp>
        <p:nvSpPr>
          <p:cNvPr id="3" name="Content Placeholder 2"/>
          <p:cNvSpPr>
            <a:spLocks noGrp="1"/>
          </p:cNvSpPr>
          <p:nvPr>
            <p:ph idx="1"/>
          </p:nvPr>
        </p:nvSpPr>
        <p:spPr/>
        <p:txBody>
          <a:bodyPr>
            <a:normAutofit/>
          </a:bodyPr>
          <a:lstStyle/>
          <a:p>
            <a:r>
              <a:rPr lang="en-US" dirty="0"/>
              <a:t>Negotiations begin for a marriage with the Duke of </a:t>
            </a:r>
            <a:r>
              <a:rPr lang="en-US" dirty="0" err="1"/>
              <a:t>Alencon</a:t>
            </a:r>
            <a:r>
              <a:rPr lang="en-US" dirty="0"/>
              <a:t>, brother of the French king. </a:t>
            </a:r>
            <a:endParaRPr lang="en-US" dirty="0" smtClean="0"/>
          </a:p>
          <a:p>
            <a:pPr lvl="4"/>
            <a:endParaRPr lang="en-US" dirty="0"/>
          </a:p>
          <a:p>
            <a:r>
              <a:rPr lang="en-US" dirty="0" smtClean="0"/>
              <a:t>If </a:t>
            </a:r>
            <a:r>
              <a:rPr lang="en-US" dirty="0"/>
              <a:t>the marriage produces a child this will </a:t>
            </a:r>
            <a:r>
              <a:rPr lang="en-US" dirty="0" smtClean="0"/>
              <a:t>end </a:t>
            </a:r>
            <a:r>
              <a:rPr lang="en-US" dirty="0"/>
              <a:t>concerns about the succession. </a:t>
            </a:r>
            <a:endParaRPr lang="en-US" dirty="0" smtClean="0"/>
          </a:p>
          <a:p>
            <a:pPr lvl="4"/>
            <a:endParaRPr lang="en-US" dirty="0"/>
          </a:p>
          <a:p>
            <a:r>
              <a:rPr lang="en-US" dirty="0" smtClean="0"/>
              <a:t>The </a:t>
            </a:r>
            <a:r>
              <a:rPr lang="en-US" dirty="0"/>
              <a:t>marriage will also cement an Anglo-French alliance against the possible Spanish threat. </a:t>
            </a:r>
            <a:endParaRPr lang="en-US" dirty="0" smtClean="0"/>
          </a:p>
          <a:p>
            <a:pPr lvl="4"/>
            <a:endParaRPr lang="en-US" dirty="0"/>
          </a:p>
          <a:p>
            <a:r>
              <a:rPr lang="en-US" dirty="0" smtClean="0"/>
              <a:t>What should you do?</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24</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New Threats: </a:t>
            </a:r>
            <a:r>
              <a:rPr lang="en-GB" altLang="en-US" sz="1600" b="1" dirty="0" smtClean="0">
                <a:solidFill>
                  <a:srgbClr val="3333CC"/>
                </a:solidFill>
                <a:latin typeface="Comic Sans MS" pitchFamily="66" charset="0"/>
              </a:rPr>
              <a:t>8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23064444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Marriage, </a:t>
            </a:r>
            <a:r>
              <a:rPr lang="en-GB" dirty="0" smtClean="0"/>
              <a:t>1572: </a:t>
            </a:r>
            <a:r>
              <a:rPr lang="en-GB" dirty="0"/>
              <a:t>Options</a:t>
            </a:r>
          </a:p>
        </p:txBody>
      </p:sp>
      <p:sp>
        <p:nvSpPr>
          <p:cNvPr id="3" name="Content Placeholder 2"/>
          <p:cNvSpPr>
            <a:spLocks noGrp="1"/>
          </p:cNvSpPr>
          <p:nvPr>
            <p:ph idx="1"/>
          </p:nvPr>
        </p:nvSpPr>
        <p:spPr/>
        <p:txBody>
          <a:bodyPr>
            <a:normAutofit lnSpcReduction="10000"/>
          </a:bodyPr>
          <a:lstStyle/>
          <a:p>
            <a:r>
              <a:rPr lang="en-US" dirty="0"/>
              <a:t>Should you:</a:t>
            </a:r>
            <a:endParaRPr lang="en-GB" dirty="0"/>
          </a:p>
          <a:p>
            <a:pPr lvl="4"/>
            <a:endParaRPr lang="en-US" dirty="0"/>
          </a:p>
          <a:p>
            <a:pPr marL="514350" indent="-514350">
              <a:buFont typeface="+mj-lt"/>
              <a:buAutoNum type="alphaLcPeriod"/>
            </a:pPr>
            <a:r>
              <a:rPr lang="en-US" b="1" dirty="0"/>
              <a:t>M</a:t>
            </a:r>
            <a:r>
              <a:rPr lang="en-US" b="1" dirty="0" smtClean="0"/>
              <a:t>arry</a:t>
            </a:r>
            <a:r>
              <a:rPr lang="en-US" dirty="0" smtClean="0"/>
              <a:t> </a:t>
            </a:r>
            <a:r>
              <a:rPr lang="en-US" dirty="0" err="1"/>
              <a:t>Alencon</a:t>
            </a:r>
            <a:r>
              <a:rPr lang="en-US" dirty="0"/>
              <a:t>?</a:t>
            </a:r>
            <a:endParaRPr lang="en-GB" dirty="0"/>
          </a:p>
          <a:p>
            <a:pPr marL="2171700" lvl="4" indent="-342900">
              <a:buFont typeface="+mj-lt"/>
              <a:buAutoNum type="alphaLcPeriod"/>
            </a:pPr>
            <a:endParaRPr lang="en-US" dirty="0"/>
          </a:p>
          <a:p>
            <a:pPr marL="514350" indent="-514350">
              <a:buFont typeface="+mj-lt"/>
              <a:buAutoNum type="alphaLcPeriod"/>
            </a:pPr>
            <a:r>
              <a:rPr lang="en-US" b="1" dirty="0"/>
              <a:t>E</a:t>
            </a:r>
            <a:r>
              <a:rPr lang="en-US" b="1" dirty="0" smtClean="0"/>
              <a:t>nd </a:t>
            </a:r>
            <a:r>
              <a:rPr lang="en-US" b="1" dirty="0"/>
              <a:t>the negotiations </a:t>
            </a:r>
            <a:r>
              <a:rPr lang="en-US" dirty="0"/>
              <a:t>because you do not wish to appear to be playing second-fiddle to France?</a:t>
            </a:r>
            <a:endParaRPr lang="en-GB" dirty="0"/>
          </a:p>
          <a:p>
            <a:pPr marL="2171700" lvl="4" indent="-342900">
              <a:buFont typeface="+mj-lt"/>
              <a:buAutoNum type="alphaLcPeriod"/>
            </a:pPr>
            <a:endParaRPr lang="en-US" dirty="0"/>
          </a:p>
          <a:p>
            <a:pPr marL="514350" indent="-514350">
              <a:buFont typeface="+mj-lt"/>
              <a:buAutoNum type="alphaLcPeriod"/>
            </a:pPr>
            <a:r>
              <a:rPr lang="en-US" b="1" dirty="0"/>
              <a:t>C</a:t>
            </a:r>
            <a:r>
              <a:rPr lang="en-US" b="1" dirty="0" smtClean="0"/>
              <a:t>ontinue </a:t>
            </a:r>
            <a:r>
              <a:rPr lang="en-US" b="1" dirty="0"/>
              <a:t>the negotiations </a:t>
            </a:r>
            <a:r>
              <a:rPr lang="en-US" dirty="0"/>
              <a:t>in case a French alliance is needed urgently if the diplomatic situation worsens?</a:t>
            </a:r>
            <a:endParaRPr 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25</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New Threats: </a:t>
            </a:r>
            <a:r>
              <a:rPr lang="en-GB" altLang="en-US" sz="1600" b="1" dirty="0" smtClean="0">
                <a:solidFill>
                  <a:srgbClr val="3333CC"/>
                </a:solidFill>
                <a:latin typeface="Comic Sans MS" pitchFamily="66" charset="0"/>
              </a:rPr>
              <a:t>8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31532216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Mary, </a:t>
            </a:r>
            <a:r>
              <a:rPr lang="en-GB" dirty="0" err="1"/>
              <a:t>QoS</a:t>
            </a:r>
            <a:r>
              <a:rPr lang="en-GB" dirty="0"/>
              <a:t>, 1568: Outcomes</a:t>
            </a:r>
          </a:p>
        </p:txBody>
      </p:sp>
      <p:sp>
        <p:nvSpPr>
          <p:cNvPr id="3" name="Content Placeholder 2"/>
          <p:cNvSpPr>
            <a:spLocks noGrp="1"/>
          </p:cNvSpPr>
          <p:nvPr>
            <p:ph idx="1"/>
          </p:nvPr>
        </p:nvSpPr>
        <p:spPr/>
        <p:txBody>
          <a:bodyPr>
            <a:normAutofit fontScale="92500" lnSpcReduction="10000"/>
          </a:bodyPr>
          <a:lstStyle/>
          <a:p>
            <a:r>
              <a:rPr lang="en-US" dirty="0" smtClean="0"/>
              <a:t>She </a:t>
            </a:r>
            <a:r>
              <a:rPr lang="en-US" dirty="0"/>
              <a:t>is a Queen and you detest rebellion but she is a danger to you if she is a powerful influence in Scotland. </a:t>
            </a:r>
            <a:r>
              <a:rPr lang="en-US" b="1" dirty="0"/>
              <a:t>Lose 2 crowns</a:t>
            </a:r>
            <a:r>
              <a:rPr lang="en-US" dirty="0"/>
              <a:t>.</a:t>
            </a:r>
            <a:endParaRPr lang="en-GB" dirty="0"/>
          </a:p>
          <a:p>
            <a:pPr lvl="4"/>
            <a:endParaRPr lang="en-US" dirty="0" smtClean="0"/>
          </a:p>
          <a:p>
            <a:r>
              <a:rPr lang="en-US" dirty="0" smtClean="0"/>
              <a:t>Quite </a:t>
            </a:r>
            <a:r>
              <a:rPr lang="en-US" dirty="0"/>
              <a:t>foolish! If French aid restored her in Scotland she would be even more dangerous. </a:t>
            </a:r>
            <a:r>
              <a:rPr lang="en-US" b="1" dirty="0"/>
              <a:t>Lose 3 crowns</a:t>
            </a:r>
            <a:r>
              <a:rPr lang="en-US" dirty="0"/>
              <a:t>.</a:t>
            </a:r>
            <a:endParaRPr lang="en-GB" dirty="0"/>
          </a:p>
          <a:p>
            <a:pPr lvl="4"/>
            <a:endParaRPr lang="en-US" dirty="0" smtClean="0"/>
          </a:p>
          <a:p>
            <a:r>
              <a:rPr lang="en-US" dirty="0" smtClean="0"/>
              <a:t>Tempting </a:t>
            </a:r>
            <a:r>
              <a:rPr lang="en-US" dirty="0"/>
              <a:t>but you hate rebels. Even so, probably the safest option</a:t>
            </a:r>
            <a:r>
              <a:rPr lang="en-US" dirty="0" smtClean="0"/>
              <a:t>. </a:t>
            </a:r>
            <a:r>
              <a:rPr lang="en-US" b="1" dirty="0" smtClean="0"/>
              <a:t>Crowns unchanged</a:t>
            </a:r>
            <a:r>
              <a:rPr lang="en-US" dirty="0" smtClean="0"/>
              <a:t>.</a:t>
            </a:r>
            <a:endParaRPr lang="en-GB" dirty="0"/>
          </a:p>
          <a:p>
            <a:pPr lvl="4"/>
            <a:endParaRPr lang="en-US" dirty="0" smtClean="0"/>
          </a:p>
          <a:p>
            <a:r>
              <a:rPr lang="en-US" dirty="0" smtClean="0"/>
              <a:t>How </a:t>
            </a:r>
            <a:r>
              <a:rPr lang="en-US" dirty="0"/>
              <a:t>effective will her imprisonment be? This was Elizabeth's choice but a dangerous one. </a:t>
            </a:r>
            <a:r>
              <a:rPr lang="en-US" b="1" dirty="0"/>
              <a:t>Lose 1 crown</a:t>
            </a:r>
            <a:r>
              <a:rPr lang="en-US" dirty="0" smtClean="0"/>
              <a:t>.</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26</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New Threats: </a:t>
            </a:r>
            <a:r>
              <a:rPr lang="en-GB" altLang="en-US" sz="1600" b="1" dirty="0" smtClean="0">
                <a:solidFill>
                  <a:srgbClr val="3333CC"/>
                </a:solidFill>
                <a:latin typeface="Comic Sans MS" pitchFamily="66" charset="0"/>
              </a:rPr>
              <a:t>5 </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9950" y="1734076"/>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a:solidFill>
                  <a:prstClr val="black"/>
                </a:solidFill>
                <a:latin typeface="Comic Sans MS" pitchFamily="66" charset="0"/>
              </a:rPr>
              <a:t>H</a:t>
            </a:r>
            <a:r>
              <a:rPr lang="en-GB" altLang="en-US" sz="2000" b="1" dirty="0" smtClean="0">
                <a:solidFill>
                  <a:prstClr val="black"/>
                </a:solidFill>
                <a:latin typeface="Comic Sans MS" pitchFamily="66" charset="0"/>
              </a:rPr>
              <a:t>elp</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9951" y="3142873"/>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Exile</a:t>
            </a:r>
            <a:endParaRPr lang="en-US" altLang="en-US" sz="2000" b="1" dirty="0">
              <a:solidFill>
                <a:prstClr val="black"/>
              </a:solidFill>
              <a:latin typeface="Comic Sans MS" pitchFamily="66" charset="0"/>
            </a:endParaRPr>
          </a:p>
        </p:txBody>
      </p:sp>
      <p:sp>
        <p:nvSpPr>
          <p:cNvPr id="10" name="Text Box 12"/>
          <p:cNvSpPr txBox="1">
            <a:spLocks noChangeArrowheads="1"/>
          </p:cNvSpPr>
          <p:nvPr/>
        </p:nvSpPr>
        <p:spPr bwMode="auto">
          <a:xfrm rot="19380000">
            <a:off x="10800" y="4254356"/>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Scots</a:t>
            </a:r>
            <a:endParaRPr lang="en-US" altLang="en-US" sz="2000" b="1" dirty="0">
              <a:solidFill>
                <a:prstClr val="black"/>
              </a:solidFill>
              <a:latin typeface="Comic Sans MS" pitchFamily="66" charset="0"/>
            </a:endParaRPr>
          </a:p>
        </p:txBody>
      </p:sp>
      <p:sp>
        <p:nvSpPr>
          <p:cNvPr id="11" name="Text Box 12"/>
          <p:cNvSpPr txBox="1">
            <a:spLocks noChangeArrowheads="1"/>
          </p:cNvSpPr>
          <p:nvPr/>
        </p:nvSpPr>
        <p:spPr bwMode="auto">
          <a:xfrm rot="19380000">
            <a:off x="10800" y="5303113"/>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England</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11753086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War with Spain? 1568</a:t>
            </a:r>
            <a:r>
              <a:rPr lang="en-GB" dirty="0" smtClean="0"/>
              <a:t>: </a:t>
            </a:r>
            <a:r>
              <a:rPr lang="en-GB" dirty="0"/>
              <a:t>Outcomes</a:t>
            </a:r>
          </a:p>
        </p:txBody>
      </p:sp>
      <p:sp>
        <p:nvSpPr>
          <p:cNvPr id="3" name="Content Placeholder 2"/>
          <p:cNvSpPr>
            <a:spLocks noGrp="1"/>
          </p:cNvSpPr>
          <p:nvPr>
            <p:ph idx="1"/>
          </p:nvPr>
        </p:nvSpPr>
        <p:spPr/>
        <p:txBody>
          <a:bodyPr>
            <a:normAutofit fontScale="92500" lnSpcReduction="20000"/>
          </a:bodyPr>
          <a:lstStyle/>
          <a:p>
            <a:r>
              <a:rPr lang="en-US" sz="2800" kern="1200" dirty="0" smtClean="0">
                <a:solidFill>
                  <a:schemeClr val="tx1"/>
                </a:solidFill>
                <a:effectLst/>
                <a:latin typeface="+mn-lt"/>
                <a:ea typeface="+mn-ea"/>
                <a:cs typeface="+mn-cs"/>
              </a:rPr>
              <a:t>War is expensive and thoroughly dangerous. You will need to call parliament and MPs will harry you over the succession and religion. Will English Catholics be loyal? </a:t>
            </a:r>
            <a:r>
              <a:rPr lang="en-US" sz="2800" b="1" kern="1200" dirty="0" smtClean="0">
                <a:solidFill>
                  <a:schemeClr val="tx1"/>
                </a:solidFill>
                <a:effectLst/>
                <a:latin typeface="+mn-lt"/>
                <a:ea typeface="+mn-ea"/>
                <a:cs typeface="+mn-cs"/>
              </a:rPr>
              <a:t>Lose 1 crown</a:t>
            </a:r>
            <a:r>
              <a:rPr lang="en-US" sz="2800" kern="1200" dirty="0" smtClean="0">
                <a:solidFill>
                  <a:schemeClr val="tx1"/>
                </a:solidFill>
                <a:effectLst/>
                <a:latin typeface="+mn-lt"/>
                <a:ea typeface="+mn-ea"/>
                <a:cs typeface="+mn-cs"/>
              </a:rPr>
              <a:t>.</a:t>
            </a:r>
          </a:p>
          <a:p>
            <a:pPr lvl="4"/>
            <a:endParaRPr lang="en-GB"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Why not give away your crown and learn Spanish at the same time? What a weak and pathetic monarch. Everything they said about women is clearly true. </a:t>
            </a:r>
            <a:r>
              <a:rPr lang="en-US" sz="2800" b="1" kern="1200" dirty="0" smtClean="0">
                <a:solidFill>
                  <a:schemeClr val="tx1"/>
                </a:solidFill>
                <a:effectLst/>
                <a:latin typeface="+mn-lt"/>
                <a:ea typeface="+mn-ea"/>
                <a:cs typeface="+mn-cs"/>
              </a:rPr>
              <a:t>Lose 2 crowns</a:t>
            </a:r>
            <a:r>
              <a:rPr lang="en-US" sz="2800" kern="1200" dirty="0" smtClean="0">
                <a:solidFill>
                  <a:schemeClr val="tx1"/>
                </a:solidFill>
                <a:effectLst/>
                <a:latin typeface="+mn-lt"/>
                <a:ea typeface="+mn-ea"/>
                <a:cs typeface="+mn-cs"/>
              </a:rPr>
              <a:t>.</a:t>
            </a:r>
          </a:p>
          <a:p>
            <a:pPr lvl="4"/>
            <a:endParaRPr lang="en-GB"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It's called 'masterly inactivity'. Philip does not want a war either — yet — so the dangers should die down. </a:t>
            </a:r>
            <a:r>
              <a:rPr lang="en-US" sz="2800" b="1" kern="1200" dirty="0" smtClean="0">
                <a:solidFill>
                  <a:schemeClr val="tx1"/>
                </a:solidFill>
                <a:effectLst/>
                <a:latin typeface="+mn-lt"/>
                <a:ea typeface="+mn-ea"/>
                <a:cs typeface="+mn-cs"/>
              </a:rPr>
              <a:t>Crowns unchanged</a:t>
            </a:r>
            <a:r>
              <a:rPr lang="en-US" sz="2800" kern="1200" dirty="0" smtClean="0">
                <a:solidFill>
                  <a:schemeClr val="tx1"/>
                </a:solidFill>
                <a:effectLst/>
                <a:latin typeface="+mn-lt"/>
                <a:ea typeface="+mn-ea"/>
                <a:cs typeface="+mn-cs"/>
              </a:rPr>
              <a:t>.</a:t>
            </a:r>
            <a:endParaRPr lang="en-GB" sz="2800" kern="1200" dirty="0" smtClean="0">
              <a:solidFill>
                <a:schemeClr val="tx1"/>
              </a:solidFill>
              <a:effectLst/>
              <a:latin typeface="+mn-lt"/>
              <a:ea typeface="+mn-ea"/>
              <a:cs typeface="+mn-cs"/>
            </a:endParaRPr>
          </a:p>
          <a:p>
            <a:endParaRPr lang="en-US" dirty="0" smtClean="0"/>
          </a:p>
          <a:p>
            <a:endParaRPr lang="en-GB" dirty="0" smtClean="0"/>
          </a:p>
          <a:p>
            <a:endParaRPr lang="en-US" alt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27</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New Threats: </a:t>
            </a:r>
            <a:r>
              <a:rPr lang="en-GB" altLang="en-US" sz="1600" b="1" dirty="0" smtClean="0">
                <a:solidFill>
                  <a:srgbClr val="3333CC"/>
                </a:solidFill>
                <a:latin typeface="Comic Sans MS" pitchFamily="66" charset="0"/>
              </a:rPr>
              <a:t>6 </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9950" y="1734076"/>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War</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9951" y="3246244"/>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Apologise</a:t>
            </a:r>
            <a:endParaRPr lang="en-US" altLang="en-US" sz="2000" b="1" dirty="0">
              <a:solidFill>
                <a:prstClr val="black"/>
              </a:solidFill>
              <a:latin typeface="Comic Sans MS" pitchFamily="66" charset="0"/>
            </a:endParaRPr>
          </a:p>
        </p:txBody>
      </p:sp>
      <p:sp>
        <p:nvSpPr>
          <p:cNvPr id="10" name="Text Box 12"/>
          <p:cNvSpPr txBox="1">
            <a:spLocks noChangeArrowheads="1"/>
          </p:cNvSpPr>
          <p:nvPr/>
        </p:nvSpPr>
        <p:spPr bwMode="auto">
          <a:xfrm rot="19380000">
            <a:off x="10800" y="4974436"/>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Wait</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37559134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Norfolk, 1569: </a:t>
            </a:r>
            <a:r>
              <a:rPr lang="en-GB" dirty="0"/>
              <a:t>Outcomes</a:t>
            </a:r>
          </a:p>
        </p:txBody>
      </p:sp>
      <p:sp>
        <p:nvSpPr>
          <p:cNvPr id="3" name="Content Placeholder 2"/>
          <p:cNvSpPr>
            <a:spLocks noGrp="1"/>
          </p:cNvSpPr>
          <p:nvPr>
            <p:ph idx="1"/>
          </p:nvPr>
        </p:nvSpPr>
        <p:spPr/>
        <p:txBody>
          <a:bodyPr>
            <a:normAutofit/>
          </a:bodyPr>
          <a:lstStyle/>
          <a:p>
            <a:endParaRPr lang="en-US" sz="28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Exactly what Elizabeth did and Norfolk became embroiled in further plots. </a:t>
            </a:r>
            <a:r>
              <a:rPr lang="en-US" sz="2800" b="1" kern="1200" dirty="0" smtClean="0">
                <a:solidFill>
                  <a:schemeClr val="tx1"/>
                </a:solidFill>
                <a:effectLst/>
                <a:latin typeface="+mn-lt"/>
                <a:ea typeface="+mn-ea"/>
                <a:cs typeface="+mn-cs"/>
              </a:rPr>
              <a:t>Lose 1 crown</a:t>
            </a:r>
            <a:r>
              <a:rPr lang="en-US" sz="2800" kern="1200" dirty="0" smtClean="0">
                <a:solidFill>
                  <a:schemeClr val="tx1"/>
                </a:solidFill>
                <a:effectLst/>
                <a:latin typeface="+mn-lt"/>
                <a:ea typeface="+mn-ea"/>
                <a:cs typeface="+mn-cs"/>
              </a:rPr>
              <a:t>.</a:t>
            </a:r>
          </a:p>
          <a:p>
            <a:pPr lvl="4"/>
            <a:endParaRPr lang="en-US"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This is what your grandfather, Henry VII, would have done. Norfolk may be your cousin but, more importantly, he is dangerous. </a:t>
            </a:r>
            <a:r>
              <a:rPr lang="en-US" sz="2800" b="1" kern="1200" dirty="0" smtClean="0">
                <a:solidFill>
                  <a:schemeClr val="tx1"/>
                </a:solidFill>
                <a:effectLst/>
                <a:latin typeface="+mn-lt"/>
                <a:ea typeface="+mn-ea"/>
                <a:cs typeface="+mn-cs"/>
              </a:rPr>
              <a:t>Crowns unchanged</a:t>
            </a:r>
            <a:r>
              <a:rPr lang="en-US" sz="2800" kern="1200" dirty="0" smtClean="0">
                <a:solidFill>
                  <a:schemeClr val="tx1"/>
                </a:solidFill>
                <a:effectLst/>
                <a:latin typeface="+mn-lt"/>
                <a:ea typeface="+mn-ea"/>
                <a:cs typeface="+mn-cs"/>
              </a:rPr>
              <a:t>. </a:t>
            </a:r>
            <a:endParaRPr lang="en-GB" sz="2800" kern="1200" dirty="0" smtClean="0">
              <a:solidFill>
                <a:schemeClr val="tx1"/>
              </a:solidFill>
              <a:effectLst/>
              <a:latin typeface="+mn-lt"/>
              <a:ea typeface="+mn-ea"/>
              <a:cs typeface="+mn-cs"/>
            </a:endParaRPr>
          </a:p>
          <a:p>
            <a:r>
              <a:rPr lang="en-US" dirty="0" smtClean="0"/>
              <a:t> </a:t>
            </a:r>
          </a:p>
          <a:p>
            <a:endParaRPr lang="en-GB" dirty="0" smtClean="0"/>
          </a:p>
          <a:p>
            <a:endParaRPr lang="en-US" alt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28</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New Threats: </a:t>
            </a:r>
            <a:r>
              <a:rPr lang="en-GB" altLang="en-US" sz="1600" b="1" dirty="0" smtClean="0">
                <a:solidFill>
                  <a:srgbClr val="3333CC"/>
                </a:solidFill>
                <a:latin typeface="Comic Sans MS" pitchFamily="66" charset="0"/>
              </a:rPr>
              <a:t>7 </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9950" y="2287111"/>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Refuse execute</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9951" y="3863003"/>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Order execute</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163847722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Marriage, 1572: </a:t>
            </a:r>
            <a:r>
              <a:rPr lang="en-GB" dirty="0" smtClean="0"/>
              <a:t>Outcomes</a:t>
            </a:r>
            <a:endParaRPr lang="en-GB" dirty="0"/>
          </a:p>
        </p:txBody>
      </p:sp>
      <p:sp>
        <p:nvSpPr>
          <p:cNvPr id="3" name="Content Placeholder 2"/>
          <p:cNvSpPr>
            <a:spLocks noGrp="1"/>
          </p:cNvSpPr>
          <p:nvPr>
            <p:ph idx="1"/>
          </p:nvPr>
        </p:nvSpPr>
        <p:spPr/>
        <p:txBody>
          <a:bodyPr>
            <a:normAutofit lnSpcReduction="10000"/>
          </a:bodyPr>
          <a:lstStyle/>
          <a:p>
            <a:r>
              <a:rPr lang="en-US" sz="2800" kern="1200" dirty="0" smtClean="0">
                <a:solidFill>
                  <a:schemeClr val="tx1"/>
                </a:solidFill>
                <a:effectLst/>
                <a:latin typeface="+mn-lt"/>
                <a:ea typeface="+mn-ea"/>
                <a:cs typeface="+mn-cs"/>
              </a:rPr>
              <a:t>Spain will see this as a threat. You will also infuriate many at home and lose future diplomatic independence. </a:t>
            </a:r>
            <a:r>
              <a:rPr lang="en-US" sz="2800" b="1" kern="1200" dirty="0" smtClean="0">
                <a:solidFill>
                  <a:schemeClr val="tx1"/>
                </a:solidFill>
                <a:effectLst/>
                <a:latin typeface="+mn-lt"/>
                <a:ea typeface="+mn-ea"/>
                <a:cs typeface="+mn-cs"/>
              </a:rPr>
              <a:t>Lose 1 crown</a:t>
            </a:r>
            <a:r>
              <a:rPr lang="en-US" sz="2800" kern="1200" dirty="0" smtClean="0">
                <a:solidFill>
                  <a:schemeClr val="tx1"/>
                </a:solidFill>
                <a:effectLst/>
                <a:latin typeface="+mn-lt"/>
                <a:ea typeface="+mn-ea"/>
                <a:cs typeface="+mn-cs"/>
              </a:rPr>
              <a:t>.</a:t>
            </a:r>
            <a:endParaRPr lang="en-GB" dirty="0"/>
          </a:p>
          <a:p>
            <a:pPr lvl="4"/>
            <a:endParaRPr lang="en-GB"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And offend France, potentially one half of a Catholic League against the puny Protestant powers of England and the Netherlands? </a:t>
            </a:r>
            <a:r>
              <a:rPr lang="en-US" sz="2800" b="1" kern="1200" dirty="0" smtClean="0">
                <a:solidFill>
                  <a:schemeClr val="tx1"/>
                </a:solidFill>
                <a:effectLst/>
                <a:latin typeface="+mn-lt"/>
                <a:ea typeface="+mn-ea"/>
                <a:cs typeface="+mn-cs"/>
              </a:rPr>
              <a:t>Lose 1 crown</a:t>
            </a:r>
            <a:r>
              <a:rPr lang="en-US" sz="2800" kern="1200" dirty="0" smtClean="0">
                <a:solidFill>
                  <a:schemeClr val="tx1"/>
                </a:solidFill>
                <a:effectLst/>
                <a:latin typeface="+mn-lt"/>
                <a:ea typeface="+mn-ea"/>
                <a:cs typeface="+mn-cs"/>
              </a:rPr>
              <a:t>.</a:t>
            </a:r>
            <a:endParaRPr lang="en-GB" dirty="0"/>
          </a:p>
          <a:p>
            <a:pPr lvl="4"/>
            <a:endParaRPr lang="en-GB"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Why not, it might be fun, </a:t>
            </a:r>
            <a:r>
              <a:rPr lang="en-US" sz="2800" kern="1200" dirty="0" err="1" smtClean="0">
                <a:solidFill>
                  <a:schemeClr val="tx1"/>
                </a:solidFill>
                <a:effectLst/>
                <a:latin typeface="+mn-lt"/>
                <a:ea typeface="+mn-ea"/>
                <a:cs typeface="+mn-cs"/>
              </a:rPr>
              <a:t>Alencon</a:t>
            </a:r>
            <a:r>
              <a:rPr lang="en-US" sz="2800" kern="1200" dirty="0" smtClean="0">
                <a:solidFill>
                  <a:schemeClr val="tx1"/>
                </a:solidFill>
                <a:effectLst/>
                <a:latin typeface="+mn-lt"/>
                <a:ea typeface="+mn-ea"/>
                <a:cs typeface="+mn-cs"/>
              </a:rPr>
              <a:t> will bring you expensive presents and you might marry one day ... </a:t>
            </a:r>
            <a:r>
              <a:rPr lang="en-US" sz="2800" kern="1200" dirty="0" smtClean="0">
                <a:solidFill>
                  <a:schemeClr val="tx1"/>
                </a:solidFill>
                <a:effectLst/>
                <a:latin typeface="+mn-lt"/>
                <a:ea typeface="+mn-ea"/>
                <a:cs typeface="+mn-cs"/>
              </a:rPr>
              <a:t>Maybe! </a:t>
            </a:r>
            <a:r>
              <a:rPr lang="en-US" sz="2800" b="1" kern="1200" dirty="0" smtClean="0">
                <a:solidFill>
                  <a:schemeClr val="tx1"/>
                </a:solidFill>
                <a:effectLst/>
                <a:latin typeface="+mn-lt"/>
                <a:ea typeface="+mn-ea"/>
                <a:cs typeface="+mn-cs"/>
              </a:rPr>
              <a:t>Crowns unchanged</a:t>
            </a:r>
            <a:r>
              <a:rPr lang="en-US" sz="2800" kern="1200" dirty="0" smtClean="0">
                <a:solidFill>
                  <a:schemeClr val="tx1"/>
                </a:solidFill>
                <a:effectLst/>
                <a:latin typeface="+mn-lt"/>
                <a:ea typeface="+mn-ea"/>
                <a:cs typeface="+mn-cs"/>
              </a:rPr>
              <a:t>.</a:t>
            </a:r>
            <a:endParaRPr lang="en-GB" sz="2800" kern="1200" dirty="0" smtClean="0">
              <a:solidFill>
                <a:schemeClr val="tx1"/>
              </a:solidFill>
              <a:effectLst/>
              <a:latin typeface="+mn-lt"/>
              <a:ea typeface="+mn-ea"/>
              <a:cs typeface="+mn-cs"/>
            </a:endParaRPr>
          </a:p>
          <a:p>
            <a:endParaRPr lang="en-US" dirty="0" smtClean="0"/>
          </a:p>
          <a:p>
            <a:endParaRPr lang="en-GB" dirty="0" smtClean="0"/>
          </a:p>
          <a:p>
            <a:endParaRPr lang="en-US" alt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29</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New Threats: </a:t>
            </a:r>
            <a:r>
              <a:rPr lang="en-GB" altLang="en-US" sz="1600" b="1" dirty="0" smtClean="0">
                <a:solidFill>
                  <a:srgbClr val="3333CC"/>
                </a:solidFill>
                <a:latin typeface="Comic Sans MS" pitchFamily="66" charset="0"/>
              </a:rPr>
              <a:t>8 </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9950" y="1950100"/>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Marry</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43220" y="3394652"/>
            <a:ext cx="110943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End talks</a:t>
            </a:r>
            <a:endParaRPr lang="en-US" altLang="en-US" sz="2000" b="1" dirty="0">
              <a:solidFill>
                <a:prstClr val="black"/>
              </a:solidFill>
              <a:latin typeface="Comic Sans MS" pitchFamily="66" charset="0"/>
            </a:endParaRPr>
          </a:p>
        </p:txBody>
      </p:sp>
      <p:sp>
        <p:nvSpPr>
          <p:cNvPr id="10" name="Text Box 12"/>
          <p:cNvSpPr txBox="1">
            <a:spLocks noChangeArrowheads="1"/>
          </p:cNvSpPr>
          <p:nvPr/>
        </p:nvSpPr>
        <p:spPr bwMode="auto">
          <a:xfrm rot="19380000">
            <a:off x="10800" y="4951407"/>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Continue talks</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771678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Your Task</a:t>
            </a:r>
            <a:endParaRPr lang="en-GB" dirty="0"/>
          </a:p>
        </p:txBody>
      </p:sp>
      <p:sp>
        <p:nvSpPr>
          <p:cNvPr id="3" name="Content Placeholder 2"/>
          <p:cNvSpPr>
            <a:spLocks noGrp="1"/>
          </p:cNvSpPr>
          <p:nvPr>
            <p:ph idx="1"/>
          </p:nvPr>
        </p:nvSpPr>
        <p:spPr/>
        <p:txBody>
          <a:bodyPr>
            <a:normAutofit fontScale="92500" lnSpcReduction="20000"/>
          </a:bodyPr>
          <a:lstStyle/>
          <a:p>
            <a:r>
              <a:rPr lang="en-GB" altLang="en-US" dirty="0" smtClean="0"/>
              <a:t>Your task is to take the kinds of decisions that Elizabeth faced. You’re not trying to guess what Elizabeth did, but make your choice of the best decisions.</a:t>
            </a:r>
          </a:p>
          <a:p>
            <a:endParaRPr lang="en-GB" altLang="en-US" dirty="0" smtClean="0"/>
          </a:p>
          <a:p>
            <a:r>
              <a:rPr lang="en-GB" altLang="en-US" dirty="0" smtClean="0"/>
              <a:t>You start with 6 crowns but you lose them if you make a bad decision.</a:t>
            </a:r>
          </a:p>
          <a:p>
            <a:endParaRPr lang="en-GB" altLang="en-US" dirty="0" smtClean="0"/>
          </a:p>
          <a:p>
            <a:r>
              <a:rPr lang="en-GB" altLang="en-US" dirty="0" smtClean="0"/>
              <a:t>If you lose all 6 </a:t>
            </a:r>
          </a:p>
          <a:p>
            <a:r>
              <a:rPr lang="en-GB" altLang="en-US" dirty="0" smtClean="0"/>
              <a:t>… you’ll have lost your throne</a:t>
            </a:r>
          </a:p>
          <a:p>
            <a:r>
              <a:rPr lang="en-GB" altLang="en-US" dirty="0" smtClean="0"/>
              <a:t>…... failed your dynasty </a:t>
            </a:r>
          </a:p>
          <a:p>
            <a:r>
              <a:rPr lang="en-GB" altLang="en-US" dirty="0" smtClean="0"/>
              <a:t>……... and probably be dead!                 </a:t>
            </a:r>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8" name="Slide Number Placeholder 7"/>
          <p:cNvSpPr>
            <a:spLocks noGrp="1"/>
          </p:cNvSpPr>
          <p:nvPr>
            <p:ph type="sldNum" sz="quarter" idx="12"/>
          </p:nvPr>
        </p:nvSpPr>
        <p:spPr/>
        <p:txBody>
          <a:bodyPr/>
          <a:lstStyle/>
          <a:p>
            <a:fld id="{02EDCA06-7A27-4443-859D-1D99DFFC1D9A}" type="slidenum">
              <a:rPr lang="en-GB" smtClean="0"/>
              <a:t>3</a:t>
            </a:fld>
            <a:endParaRPr lang="en-GB"/>
          </a:p>
        </p:txBody>
      </p:sp>
    </p:spTree>
    <p:extLst>
      <p:ext uri="{BB962C8B-B14F-4D97-AF65-F5344CB8AC3E}">
        <p14:creationId xmlns:p14="http://schemas.microsoft.com/office/powerpoint/2010/main" val="81499837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THE ARMADA YEARS	</a:t>
            </a:r>
            <a:endParaRPr lang="en-GB" dirty="0"/>
          </a:p>
        </p:txBody>
      </p:sp>
      <p:sp>
        <p:nvSpPr>
          <p:cNvPr id="6" name="Text Placeholder 5"/>
          <p:cNvSpPr>
            <a:spLocks noGrp="1"/>
          </p:cNvSpPr>
          <p:nvPr>
            <p:ph type="body" idx="1"/>
          </p:nvPr>
        </p:nvSpPr>
        <p:spPr/>
        <p:txBody>
          <a:bodyPr/>
          <a:lstStyle/>
          <a:p>
            <a:r>
              <a:rPr lang="en-GB" dirty="0" smtClean="0"/>
              <a:t>1582-1588</a:t>
            </a:r>
            <a:endParaRPr lang="en-GB" dirty="0"/>
          </a:p>
        </p:txBody>
      </p:sp>
      <p:sp>
        <p:nvSpPr>
          <p:cNvPr id="4" name="Footer Placeholder 3"/>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2" name="Slide Number Placeholder 1"/>
          <p:cNvSpPr>
            <a:spLocks noGrp="1"/>
          </p:cNvSpPr>
          <p:nvPr>
            <p:ph type="sldNum" sz="quarter" idx="12"/>
          </p:nvPr>
        </p:nvSpPr>
        <p:spPr/>
        <p:txBody>
          <a:bodyPr/>
          <a:lstStyle/>
          <a:p>
            <a:fld id="{02EDCA06-7A27-4443-859D-1D99DFFC1D9A}" type="slidenum">
              <a:rPr lang="en-GB" smtClean="0">
                <a:solidFill>
                  <a:prstClr val="black">
                    <a:tint val="75000"/>
                  </a:prstClr>
                </a:solidFill>
              </a:rPr>
              <a:pPr/>
              <a:t>30</a:t>
            </a:fld>
            <a:endParaRPr lang="en-GB">
              <a:solidFill>
                <a:prstClr val="black">
                  <a:tint val="75000"/>
                </a:prstClr>
              </a:solidFill>
            </a:endParaRPr>
          </a:p>
        </p:txBody>
      </p:sp>
    </p:spTree>
    <p:extLst>
      <p:ext uri="{BB962C8B-B14F-4D97-AF65-F5344CB8AC3E}">
        <p14:creationId xmlns:p14="http://schemas.microsoft.com/office/powerpoint/2010/main" val="190179070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Aid to the Netherlands, 1582</a:t>
            </a:r>
            <a:endParaRPr lang="en-GB" dirty="0"/>
          </a:p>
        </p:txBody>
      </p:sp>
      <p:sp>
        <p:nvSpPr>
          <p:cNvPr id="3" name="Content Placeholder 2"/>
          <p:cNvSpPr>
            <a:spLocks noGrp="1"/>
          </p:cNvSpPr>
          <p:nvPr>
            <p:ph idx="1"/>
          </p:nvPr>
        </p:nvSpPr>
        <p:spPr/>
        <p:txBody>
          <a:bodyPr>
            <a:normAutofit/>
          </a:bodyPr>
          <a:lstStyle/>
          <a:p>
            <a:r>
              <a:rPr lang="en-US" dirty="0"/>
              <a:t>Spanish troops are beginning to make effective progress in the Netherlands. </a:t>
            </a:r>
            <a:endParaRPr lang="en-US" dirty="0" smtClean="0"/>
          </a:p>
          <a:p>
            <a:pPr lvl="4"/>
            <a:endParaRPr lang="en-US" dirty="0"/>
          </a:p>
          <a:p>
            <a:r>
              <a:rPr lang="en-US" dirty="0" smtClean="0"/>
              <a:t>Many </a:t>
            </a:r>
            <a:r>
              <a:rPr lang="en-US" dirty="0"/>
              <a:t>of your </a:t>
            </a:r>
            <a:r>
              <a:rPr lang="en-US" dirty="0" err="1"/>
              <a:t>councillors</a:t>
            </a:r>
            <a:r>
              <a:rPr lang="en-US" dirty="0"/>
              <a:t>, including Robert Dudley, Earl of Leicester, are urging you to send support to the Dutch Protestants.</a:t>
            </a:r>
            <a:endParaRPr lang="en-GB" dirty="0"/>
          </a:p>
          <a:p>
            <a:pPr lvl="4"/>
            <a:endParaRPr lang="en-US" dirty="0" smtClean="0"/>
          </a:p>
          <a:p>
            <a:r>
              <a:rPr lang="en-US" dirty="0" smtClean="0"/>
              <a:t>What should you do?</a:t>
            </a:r>
            <a:endParaRPr lang="en-GB" dirty="0"/>
          </a:p>
          <a:p>
            <a:endParaRPr 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31</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Armada Years:</a:t>
            </a:r>
            <a:r>
              <a:rPr lang="en-GB" altLang="en-US" sz="1600" b="1" dirty="0">
                <a:solidFill>
                  <a:srgbClr val="3333CC"/>
                </a:solidFill>
                <a:latin typeface="Comic Sans MS" pitchFamily="66" charset="0"/>
              </a:rPr>
              <a:t> </a:t>
            </a:r>
            <a:r>
              <a:rPr lang="en-GB" altLang="en-US" sz="1600" b="1" dirty="0" smtClean="0">
                <a:solidFill>
                  <a:srgbClr val="3333CC"/>
                </a:solidFill>
                <a:latin typeface="Comic Sans MS" pitchFamily="66" charset="0"/>
              </a:rPr>
              <a:t>9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115439231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Netherlands Aid, 1582: Options</a:t>
            </a:r>
            <a:endParaRPr lang="en-GB" dirty="0"/>
          </a:p>
        </p:txBody>
      </p:sp>
      <p:sp>
        <p:nvSpPr>
          <p:cNvPr id="3" name="Content Placeholder 2"/>
          <p:cNvSpPr>
            <a:spLocks noGrp="1"/>
          </p:cNvSpPr>
          <p:nvPr>
            <p:ph idx="1"/>
          </p:nvPr>
        </p:nvSpPr>
        <p:spPr/>
        <p:txBody>
          <a:bodyPr>
            <a:normAutofit/>
          </a:bodyPr>
          <a:lstStyle/>
          <a:p>
            <a:r>
              <a:rPr lang="en-US" dirty="0"/>
              <a:t>Should you:</a:t>
            </a:r>
            <a:endParaRPr lang="en-GB" dirty="0"/>
          </a:p>
          <a:p>
            <a:pPr lvl="4"/>
            <a:endParaRPr lang="en-US" dirty="0"/>
          </a:p>
          <a:p>
            <a:pPr marL="514350" indent="-514350">
              <a:buFont typeface="+mj-lt"/>
              <a:buAutoNum type="alphaLcPeriod"/>
            </a:pPr>
            <a:r>
              <a:rPr lang="en-US" dirty="0"/>
              <a:t>A</a:t>
            </a:r>
            <a:r>
              <a:rPr lang="en-US" dirty="0" smtClean="0"/>
              <a:t>ppoint </a:t>
            </a:r>
            <a:r>
              <a:rPr lang="en-US" dirty="0"/>
              <a:t>Leicester to lead an </a:t>
            </a:r>
            <a:r>
              <a:rPr lang="en-US" b="1" dirty="0"/>
              <a:t>army to resist Spanish </a:t>
            </a:r>
            <a:r>
              <a:rPr lang="en-US" dirty="0"/>
              <a:t>progress?</a:t>
            </a:r>
            <a:endParaRPr lang="en-GB" dirty="0"/>
          </a:p>
          <a:p>
            <a:pPr marL="2171700" lvl="4" indent="-342900">
              <a:buFont typeface="+mj-lt"/>
              <a:buAutoNum type="alphaLcPeriod"/>
            </a:pPr>
            <a:endParaRPr lang="en-US" dirty="0"/>
          </a:p>
          <a:p>
            <a:pPr marL="514350" indent="-514350">
              <a:buFont typeface="+mj-lt"/>
              <a:buAutoNum type="alphaLcPeriod"/>
            </a:pPr>
            <a:r>
              <a:rPr lang="en-US" dirty="0"/>
              <a:t>A</a:t>
            </a:r>
            <a:r>
              <a:rPr lang="en-US" dirty="0" smtClean="0"/>
              <a:t>llow </a:t>
            </a:r>
            <a:r>
              <a:rPr lang="en-US" b="1" dirty="0"/>
              <a:t>unofficial aid </a:t>
            </a:r>
            <a:r>
              <a:rPr lang="en-US" dirty="0"/>
              <a:t>to reach the Dutch Protestants but refuse direct aid?</a:t>
            </a:r>
            <a:endParaRPr lang="en-GB" dirty="0"/>
          </a:p>
          <a:p>
            <a:pPr marL="2171700" lvl="4" indent="-342900">
              <a:buFont typeface="+mj-lt"/>
              <a:buAutoNum type="alphaLcPeriod"/>
            </a:pPr>
            <a:endParaRPr lang="en-US" dirty="0"/>
          </a:p>
          <a:p>
            <a:pPr marL="514350" indent="-514350">
              <a:buFont typeface="+mj-lt"/>
              <a:buAutoNum type="alphaLcPeriod"/>
            </a:pPr>
            <a:r>
              <a:rPr lang="en-US" b="1" dirty="0"/>
              <a:t>R</a:t>
            </a:r>
            <a:r>
              <a:rPr lang="en-US" b="1" dirty="0" smtClean="0"/>
              <a:t>efuse </a:t>
            </a:r>
            <a:r>
              <a:rPr lang="en-US" b="1" dirty="0"/>
              <a:t>all aid </a:t>
            </a:r>
            <a:r>
              <a:rPr lang="en-US" dirty="0"/>
              <a:t>because of the danger of provoking war with Spain?</a:t>
            </a:r>
            <a:endParaRPr lang="en-GB" dirty="0"/>
          </a:p>
          <a:p>
            <a:endParaRPr 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32</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Armada Years: 9</a:t>
            </a:r>
          </a:p>
        </p:txBody>
      </p:sp>
    </p:spTree>
    <p:extLst>
      <p:ext uri="{BB962C8B-B14F-4D97-AF65-F5344CB8AC3E}">
        <p14:creationId xmlns:p14="http://schemas.microsoft.com/office/powerpoint/2010/main" val="39741228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Aid to the Netherlands, </a:t>
            </a:r>
            <a:r>
              <a:rPr lang="en-GB" dirty="0" smtClean="0"/>
              <a:t>1585</a:t>
            </a:r>
            <a:endParaRPr lang="en-GB" dirty="0"/>
          </a:p>
        </p:txBody>
      </p:sp>
      <p:sp>
        <p:nvSpPr>
          <p:cNvPr id="3" name="Content Placeholder 2"/>
          <p:cNvSpPr>
            <a:spLocks noGrp="1"/>
          </p:cNvSpPr>
          <p:nvPr>
            <p:ph idx="1"/>
          </p:nvPr>
        </p:nvSpPr>
        <p:spPr/>
        <p:txBody>
          <a:bodyPr>
            <a:normAutofit/>
          </a:bodyPr>
          <a:lstStyle/>
          <a:p>
            <a:r>
              <a:rPr lang="en-US" dirty="0"/>
              <a:t>Spanish troops have made significant progress in the Netherlands. </a:t>
            </a:r>
            <a:endParaRPr lang="en-US" dirty="0" smtClean="0"/>
          </a:p>
          <a:p>
            <a:pPr lvl="4"/>
            <a:endParaRPr lang="en-US" dirty="0"/>
          </a:p>
          <a:p>
            <a:r>
              <a:rPr lang="en-US" dirty="0" smtClean="0"/>
              <a:t>Spain </a:t>
            </a:r>
            <a:r>
              <a:rPr lang="en-US" dirty="0"/>
              <a:t>has also reached agreement with Catholics in France for a Catholic League. </a:t>
            </a:r>
            <a:endParaRPr lang="en-US" dirty="0" smtClean="0"/>
          </a:p>
          <a:p>
            <a:pPr lvl="4"/>
            <a:endParaRPr lang="en-US" dirty="0"/>
          </a:p>
          <a:p>
            <a:r>
              <a:rPr lang="en-US" dirty="0" smtClean="0"/>
              <a:t>Your </a:t>
            </a:r>
            <a:r>
              <a:rPr lang="en-US" dirty="0" err="1"/>
              <a:t>councillors</a:t>
            </a:r>
            <a:r>
              <a:rPr lang="en-US" dirty="0"/>
              <a:t> are once again urging you to send aid to the Netherlands. </a:t>
            </a:r>
            <a:endParaRPr lang="en-US" dirty="0" smtClean="0"/>
          </a:p>
          <a:p>
            <a:pPr lvl="4"/>
            <a:endParaRPr lang="en-US" dirty="0"/>
          </a:p>
          <a:p>
            <a:r>
              <a:rPr lang="en-US" dirty="0" smtClean="0"/>
              <a:t>What should you do?:</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33</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Armada Years:</a:t>
            </a:r>
            <a:r>
              <a:rPr lang="en-GB" altLang="en-US" sz="1600" b="1" dirty="0">
                <a:solidFill>
                  <a:srgbClr val="3333CC"/>
                </a:solidFill>
                <a:latin typeface="Comic Sans MS" pitchFamily="66" charset="0"/>
              </a:rPr>
              <a:t> </a:t>
            </a:r>
            <a:r>
              <a:rPr lang="en-GB" altLang="en-US" sz="1600" b="1" dirty="0" smtClean="0">
                <a:solidFill>
                  <a:srgbClr val="3333CC"/>
                </a:solidFill>
                <a:latin typeface="Comic Sans MS" pitchFamily="66" charset="0"/>
              </a:rPr>
              <a:t>10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97871915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Netherlands Aid, 1585: Options</a:t>
            </a:r>
            <a:endParaRPr lang="en-GB" dirty="0"/>
          </a:p>
        </p:txBody>
      </p:sp>
      <p:sp>
        <p:nvSpPr>
          <p:cNvPr id="3" name="Content Placeholder 2"/>
          <p:cNvSpPr>
            <a:spLocks noGrp="1"/>
          </p:cNvSpPr>
          <p:nvPr>
            <p:ph idx="1"/>
          </p:nvPr>
        </p:nvSpPr>
        <p:spPr/>
        <p:txBody>
          <a:bodyPr>
            <a:normAutofit/>
          </a:bodyPr>
          <a:lstStyle/>
          <a:p>
            <a:r>
              <a:rPr lang="en-US" dirty="0"/>
              <a:t>Should you:</a:t>
            </a:r>
            <a:endParaRPr lang="en-GB" dirty="0"/>
          </a:p>
          <a:p>
            <a:pPr lvl="4"/>
            <a:endParaRPr lang="en-US" dirty="0"/>
          </a:p>
          <a:p>
            <a:pPr marL="514350" indent="-514350">
              <a:buFont typeface="+mj-lt"/>
              <a:buAutoNum type="alphaLcPeriod"/>
            </a:pPr>
            <a:r>
              <a:rPr lang="en-US" dirty="0"/>
              <a:t>A</a:t>
            </a:r>
            <a:r>
              <a:rPr lang="en-US" dirty="0" smtClean="0"/>
              <a:t>ppoint </a:t>
            </a:r>
            <a:r>
              <a:rPr lang="en-US" dirty="0"/>
              <a:t>Leicester to lead an </a:t>
            </a:r>
            <a:r>
              <a:rPr lang="en-US" b="1" dirty="0"/>
              <a:t>army to resist Spanish </a:t>
            </a:r>
            <a:r>
              <a:rPr lang="en-US" dirty="0"/>
              <a:t>progress?</a:t>
            </a:r>
            <a:endParaRPr lang="en-GB" dirty="0"/>
          </a:p>
          <a:p>
            <a:pPr marL="2171700" lvl="4" indent="-342900">
              <a:buFont typeface="+mj-lt"/>
              <a:buAutoNum type="alphaLcPeriod"/>
            </a:pPr>
            <a:endParaRPr lang="en-US" dirty="0"/>
          </a:p>
          <a:p>
            <a:pPr marL="514350" indent="-514350">
              <a:buFont typeface="+mj-lt"/>
              <a:buAutoNum type="alphaLcPeriod"/>
            </a:pPr>
            <a:r>
              <a:rPr lang="en-US" dirty="0"/>
              <a:t>A</a:t>
            </a:r>
            <a:r>
              <a:rPr lang="en-US" dirty="0" smtClean="0"/>
              <a:t>llow </a:t>
            </a:r>
            <a:r>
              <a:rPr lang="en-US" b="1" dirty="0"/>
              <a:t>unofficial aid </a:t>
            </a:r>
            <a:r>
              <a:rPr lang="en-US" dirty="0"/>
              <a:t>to reach the Dutch Protestants but refuse direct aid?</a:t>
            </a:r>
            <a:endParaRPr lang="en-GB" dirty="0"/>
          </a:p>
          <a:p>
            <a:pPr marL="2171700" lvl="4" indent="-342900">
              <a:buFont typeface="+mj-lt"/>
              <a:buAutoNum type="alphaLcPeriod"/>
            </a:pPr>
            <a:endParaRPr lang="en-US" dirty="0"/>
          </a:p>
          <a:p>
            <a:pPr marL="514350" indent="-514350">
              <a:buFont typeface="+mj-lt"/>
              <a:buAutoNum type="alphaLcPeriod"/>
            </a:pPr>
            <a:r>
              <a:rPr lang="en-US" b="1" dirty="0"/>
              <a:t>R</a:t>
            </a:r>
            <a:r>
              <a:rPr lang="en-US" b="1" dirty="0" smtClean="0"/>
              <a:t>efuse </a:t>
            </a:r>
            <a:r>
              <a:rPr lang="en-US" b="1" dirty="0"/>
              <a:t>all aid </a:t>
            </a:r>
            <a:r>
              <a:rPr lang="en-US" dirty="0"/>
              <a:t>because of the danger of provoking war with Spain?</a:t>
            </a:r>
            <a:endParaRPr lang="en-GB" dirty="0"/>
          </a:p>
          <a:p>
            <a:endParaRPr 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Armada Years: </a:t>
            </a:r>
            <a:r>
              <a:rPr lang="en-GB" altLang="en-US" sz="1600" b="1" dirty="0" smtClean="0">
                <a:solidFill>
                  <a:srgbClr val="3333CC"/>
                </a:solidFill>
                <a:latin typeface="Comic Sans MS" pitchFamily="66" charset="0"/>
              </a:rPr>
              <a:t>10</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34</a:t>
            </a:fld>
            <a:endParaRPr lang="en-GB">
              <a:solidFill>
                <a:prstClr val="black">
                  <a:tint val="75000"/>
                </a:prstClr>
              </a:solidFill>
            </a:endParaRPr>
          </a:p>
        </p:txBody>
      </p:sp>
    </p:spTree>
    <p:extLst>
      <p:ext uri="{BB962C8B-B14F-4D97-AF65-F5344CB8AC3E}">
        <p14:creationId xmlns:p14="http://schemas.microsoft.com/office/powerpoint/2010/main" val="14560191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Mary, Queen of Scots, 1586</a:t>
            </a:r>
            <a:endParaRPr lang="en-GB" dirty="0"/>
          </a:p>
        </p:txBody>
      </p:sp>
      <p:sp>
        <p:nvSpPr>
          <p:cNvPr id="3" name="Content Placeholder 2"/>
          <p:cNvSpPr>
            <a:spLocks noGrp="1"/>
          </p:cNvSpPr>
          <p:nvPr>
            <p:ph idx="1"/>
          </p:nvPr>
        </p:nvSpPr>
        <p:spPr/>
        <p:txBody>
          <a:bodyPr>
            <a:normAutofit/>
          </a:bodyPr>
          <a:lstStyle/>
          <a:p>
            <a:r>
              <a:rPr lang="en-US" dirty="0"/>
              <a:t>Mary has been caught corresponding with Catholics plotting to free her and make her </a:t>
            </a:r>
            <a:r>
              <a:rPr lang="en-US" dirty="0" smtClean="0"/>
              <a:t>Queen.</a:t>
            </a:r>
          </a:p>
          <a:p>
            <a:pPr lvl="4"/>
            <a:endParaRPr lang="en-US" dirty="0"/>
          </a:p>
          <a:p>
            <a:r>
              <a:rPr lang="en-US" dirty="0" smtClean="0"/>
              <a:t>She </a:t>
            </a:r>
            <a:r>
              <a:rPr lang="en-US" dirty="0"/>
              <a:t>has been tried and found </a:t>
            </a:r>
            <a:r>
              <a:rPr lang="en-US" dirty="0" smtClean="0"/>
              <a:t>guilty.</a:t>
            </a:r>
          </a:p>
          <a:p>
            <a:pPr lvl="4"/>
            <a:endParaRPr lang="en-US" dirty="0"/>
          </a:p>
          <a:p>
            <a:r>
              <a:rPr lang="en-US" dirty="0" smtClean="0"/>
              <a:t>Parliament </a:t>
            </a:r>
            <a:r>
              <a:rPr lang="en-US" dirty="0"/>
              <a:t>is pressing for her execution. </a:t>
            </a:r>
            <a:endParaRPr lang="en-US" dirty="0" smtClean="0"/>
          </a:p>
          <a:p>
            <a:pPr lvl="4"/>
            <a:endParaRPr lang="en-US" dirty="0"/>
          </a:p>
          <a:p>
            <a:r>
              <a:rPr lang="en-US" dirty="0" smtClean="0"/>
              <a:t>What should you do?</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35</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Armada Years:</a:t>
            </a:r>
            <a:r>
              <a:rPr lang="en-GB" altLang="en-US" sz="1600" b="1" dirty="0">
                <a:solidFill>
                  <a:srgbClr val="3333CC"/>
                </a:solidFill>
                <a:latin typeface="Comic Sans MS" pitchFamily="66" charset="0"/>
              </a:rPr>
              <a:t> </a:t>
            </a:r>
            <a:r>
              <a:rPr lang="en-GB" altLang="en-US" sz="1600" b="1" dirty="0" smtClean="0">
                <a:solidFill>
                  <a:srgbClr val="3333CC"/>
                </a:solidFill>
                <a:latin typeface="Comic Sans MS" pitchFamily="66" charset="0"/>
              </a:rPr>
              <a:t>11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163505981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Mary, </a:t>
            </a:r>
            <a:r>
              <a:rPr lang="en-GB" dirty="0" err="1" smtClean="0"/>
              <a:t>QoS</a:t>
            </a:r>
            <a:r>
              <a:rPr lang="en-GB" dirty="0" smtClean="0"/>
              <a:t>, 1586: Options</a:t>
            </a:r>
            <a:endParaRPr lang="en-GB" dirty="0"/>
          </a:p>
        </p:txBody>
      </p:sp>
      <p:sp>
        <p:nvSpPr>
          <p:cNvPr id="3" name="Content Placeholder 2"/>
          <p:cNvSpPr>
            <a:spLocks noGrp="1"/>
          </p:cNvSpPr>
          <p:nvPr>
            <p:ph idx="1"/>
          </p:nvPr>
        </p:nvSpPr>
        <p:spPr/>
        <p:txBody>
          <a:bodyPr>
            <a:normAutofit/>
          </a:bodyPr>
          <a:lstStyle/>
          <a:p>
            <a:r>
              <a:rPr lang="en-US" dirty="0"/>
              <a:t>Should you:</a:t>
            </a:r>
            <a:endParaRPr lang="en-GB" dirty="0"/>
          </a:p>
          <a:p>
            <a:pPr lvl="4"/>
            <a:endParaRPr lang="en-US" dirty="0"/>
          </a:p>
          <a:p>
            <a:pPr marL="514350" indent="-514350">
              <a:buFont typeface="+mj-lt"/>
              <a:buAutoNum type="alphaLcPeriod"/>
            </a:pPr>
            <a:r>
              <a:rPr lang="en-US" b="1" dirty="0"/>
              <a:t>O</a:t>
            </a:r>
            <a:r>
              <a:rPr lang="en-US" b="1" dirty="0" smtClean="0"/>
              <a:t>rder </a:t>
            </a:r>
            <a:r>
              <a:rPr lang="en-US" b="1" dirty="0"/>
              <a:t>her execution </a:t>
            </a:r>
            <a:r>
              <a:rPr lang="en-US" dirty="0"/>
              <a:t>immediately?</a:t>
            </a:r>
            <a:endParaRPr lang="en-GB" dirty="0"/>
          </a:p>
          <a:p>
            <a:pPr marL="2171700" lvl="4" indent="-342900">
              <a:buFont typeface="+mj-lt"/>
              <a:buAutoNum type="alphaLcPeriod"/>
            </a:pPr>
            <a:endParaRPr lang="en-US" dirty="0" smtClean="0"/>
          </a:p>
          <a:p>
            <a:pPr marL="514350" indent="-514350">
              <a:buFont typeface="+mj-lt"/>
              <a:buAutoNum type="alphaLcPeriod"/>
            </a:pPr>
            <a:r>
              <a:rPr lang="en-US" b="1" dirty="0"/>
              <a:t>R</a:t>
            </a:r>
            <a:r>
              <a:rPr lang="en-US" b="1" dirty="0" smtClean="0"/>
              <a:t>efuse </a:t>
            </a:r>
            <a:r>
              <a:rPr lang="en-US" b="1" dirty="0"/>
              <a:t>her execution </a:t>
            </a:r>
            <a:r>
              <a:rPr lang="en-US" dirty="0"/>
              <a:t>because it may precipitate an invasion by </a:t>
            </a:r>
            <a:r>
              <a:rPr lang="en-US" dirty="0" smtClean="0"/>
              <a:t>Spain?</a:t>
            </a:r>
            <a:endParaRPr lang="en-GB" dirty="0"/>
          </a:p>
          <a:p>
            <a:pPr marL="1714500" lvl="3" indent="-342900">
              <a:buFont typeface="+mj-lt"/>
              <a:buAutoNum type="alphaLcPeriod"/>
            </a:pPr>
            <a:endParaRPr lang="en-GB" dirty="0"/>
          </a:p>
          <a:p>
            <a:pPr marL="514350" indent="-514350">
              <a:buFont typeface="+mj-lt"/>
              <a:buAutoNum type="alphaLcPeriod"/>
            </a:pPr>
            <a:r>
              <a:rPr lang="en-GB" b="1" dirty="0" smtClean="0"/>
              <a:t>Play for time, </a:t>
            </a:r>
            <a:r>
              <a:rPr lang="en-GB" dirty="0" smtClean="0"/>
              <a:t>r</a:t>
            </a:r>
            <a:r>
              <a:rPr lang="en-US" dirty="0" err="1" smtClean="0"/>
              <a:t>esisting</a:t>
            </a:r>
            <a:r>
              <a:rPr lang="en-US" dirty="0" smtClean="0"/>
              <a:t> </a:t>
            </a:r>
            <a:r>
              <a:rPr lang="en-US" dirty="0" smtClean="0"/>
              <a:t>Parliament's </a:t>
            </a:r>
            <a:r>
              <a:rPr lang="en-US" dirty="0"/>
              <a:t>pressure</a:t>
            </a:r>
            <a:r>
              <a:rPr lang="en-US" dirty="0" smtClean="0"/>
              <a:t>?</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36</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Armada Years: </a:t>
            </a:r>
            <a:r>
              <a:rPr lang="en-GB" altLang="en-US" sz="1600" b="1" dirty="0" smtClean="0">
                <a:solidFill>
                  <a:srgbClr val="3333CC"/>
                </a:solidFill>
                <a:latin typeface="Comic Sans MS" pitchFamily="66" charset="0"/>
              </a:rPr>
              <a:t>11</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423775485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Reacting to the Armada, 1588</a:t>
            </a:r>
            <a:endParaRPr lang="en-GB" dirty="0"/>
          </a:p>
        </p:txBody>
      </p:sp>
      <p:sp>
        <p:nvSpPr>
          <p:cNvPr id="3" name="Content Placeholder 2"/>
          <p:cNvSpPr>
            <a:spLocks noGrp="1"/>
          </p:cNvSpPr>
          <p:nvPr>
            <p:ph idx="1"/>
          </p:nvPr>
        </p:nvSpPr>
        <p:spPr/>
        <p:txBody>
          <a:bodyPr>
            <a:normAutofit/>
          </a:bodyPr>
          <a:lstStyle/>
          <a:p>
            <a:r>
              <a:rPr lang="en-GB" dirty="0"/>
              <a:t>King Philip of Spain has sent a powerful fleet to invade England. </a:t>
            </a:r>
            <a:endParaRPr lang="en-GB" dirty="0" smtClean="0"/>
          </a:p>
          <a:p>
            <a:pPr lvl="4"/>
            <a:endParaRPr lang="en-GB" dirty="0"/>
          </a:p>
          <a:p>
            <a:r>
              <a:rPr lang="en-GB" dirty="0" smtClean="0"/>
              <a:t>You </a:t>
            </a:r>
            <a:r>
              <a:rPr lang="en-GB" dirty="0"/>
              <a:t>do not know if English Catholics will rebel in support of this Armada. </a:t>
            </a:r>
            <a:endParaRPr lang="en-GB" dirty="0" smtClean="0"/>
          </a:p>
          <a:p>
            <a:pPr lvl="4"/>
            <a:endParaRPr lang="en-GB" dirty="0"/>
          </a:p>
          <a:p>
            <a:r>
              <a:rPr lang="en-GB" dirty="0" smtClean="0"/>
              <a:t>What should you do?</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Armada Years:</a:t>
            </a:r>
            <a:r>
              <a:rPr lang="en-GB" altLang="en-US" sz="1600" b="1" dirty="0">
                <a:solidFill>
                  <a:srgbClr val="3333CC"/>
                </a:solidFill>
                <a:latin typeface="Comic Sans MS" pitchFamily="66" charset="0"/>
              </a:rPr>
              <a:t> </a:t>
            </a:r>
            <a:r>
              <a:rPr lang="en-GB" altLang="en-US" sz="1600" b="1" dirty="0" smtClean="0">
                <a:solidFill>
                  <a:srgbClr val="3333CC"/>
                </a:solidFill>
                <a:latin typeface="Comic Sans MS" pitchFamily="66" charset="0"/>
              </a:rPr>
              <a:t>12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37</a:t>
            </a:fld>
            <a:endParaRPr lang="en-GB">
              <a:solidFill>
                <a:prstClr val="black">
                  <a:tint val="75000"/>
                </a:prstClr>
              </a:solidFill>
            </a:endParaRPr>
          </a:p>
        </p:txBody>
      </p:sp>
    </p:spTree>
    <p:extLst>
      <p:ext uri="{BB962C8B-B14F-4D97-AF65-F5344CB8AC3E}">
        <p14:creationId xmlns:p14="http://schemas.microsoft.com/office/powerpoint/2010/main" val="325494129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Armada, 1588: Options</a:t>
            </a:r>
            <a:endParaRPr lang="en-GB" dirty="0"/>
          </a:p>
        </p:txBody>
      </p:sp>
      <p:sp>
        <p:nvSpPr>
          <p:cNvPr id="3" name="Content Placeholder 2"/>
          <p:cNvSpPr>
            <a:spLocks noGrp="1"/>
          </p:cNvSpPr>
          <p:nvPr>
            <p:ph idx="1"/>
          </p:nvPr>
        </p:nvSpPr>
        <p:spPr/>
        <p:txBody>
          <a:bodyPr>
            <a:normAutofit/>
          </a:bodyPr>
          <a:lstStyle/>
          <a:p>
            <a:r>
              <a:rPr lang="en-GB" dirty="0"/>
              <a:t>Will </a:t>
            </a:r>
            <a:r>
              <a:rPr lang="en-GB" dirty="0" smtClean="0"/>
              <a:t>you:</a:t>
            </a:r>
            <a:endParaRPr lang="en-GB" dirty="0"/>
          </a:p>
          <a:p>
            <a:pPr lvl="4"/>
            <a:endParaRPr lang="en-GB" dirty="0"/>
          </a:p>
          <a:p>
            <a:pPr marL="514350" indent="-514350">
              <a:buFont typeface="+mj-lt"/>
              <a:buAutoNum type="alphaLcPeriod"/>
            </a:pPr>
            <a:r>
              <a:rPr lang="en-GB" b="1" dirty="0" smtClean="0"/>
              <a:t>Parade </a:t>
            </a:r>
            <a:r>
              <a:rPr lang="en-GB" b="1" dirty="0"/>
              <a:t>with your army </a:t>
            </a:r>
            <a:r>
              <a:rPr lang="en-GB" dirty="0"/>
              <a:t>and inspire them with your presence</a:t>
            </a:r>
          </a:p>
          <a:p>
            <a:pPr marL="2571750" lvl="4" indent="-514350">
              <a:buFont typeface="+mj-lt"/>
              <a:buAutoNum type="alphaLcPeriod"/>
            </a:pPr>
            <a:endParaRPr lang="en-GB" dirty="0"/>
          </a:p>
          <a:p>
            <a:pPr marL="514350" indent="-514350">
              <a:buFont typeface="+mj-lt"/>
              <a:buAutoNum type="alphaLcPeriod"/>
            </a:pPr>
            <a:r>
              <a:rPr lang="en-GB" b="1" dirty="0" smtClean="0"/>
              <a:t>Make </a:t>
            </a:r>
            <a:r>
              <a:rPr lang="en-GB" b="1" dirty="0"/>
              <a:t>plans to flee </a:t>
            </a:r>
            <a:r>
              <a:rPr lang="en-GB" dirty="0"/>
              <a:t>because the Spanish fleet and army is so strong</a:t>
            </a:r>
          </a:p>
          <a:p>
            <a:pPr marL="2571750" lvl="4" indent="-514350">
              <a:buFont typeface="+mj-lt"/>
              <a:buAutoNum type="alphaLcPeriod"/>
            </a:pPr>
            <a:endParaRPr lang="en-GB" dirty="0"/>
          </a:p>
          <a:p>
            <a:pPr marL="514350" indent="-514350">
              <a:buFont typeface="+mj-lt"/>
              <a:buAutoNum type="alphaLcPeriod"/>
            </a:pPr>
            <a:r>
              <a:rPr lang="en-GB" b="1" dirty="0" smtClean="0"/>
              <a:t>Pray</a:t>
            </a:r>
            <a:r>
              <a:rPr lang="en-GB" dirty="0" smtClean="0"/>
              <a:t> </a:t>
            </a:r>
            <a:r>
              <a:rPr lang="en-GB" dirty="0"/>
              <a:t>very hard</a:t>
            </a:r>
          </a:p>
          <a:p>
            <a:endParaRPr 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Armada Years: </a:t>
            </a:r>
            <a:r>
              <a:rPr lang="en-GB" altLang="en-US" sz="1600" b="1" dirty="0" smtClean="0">
                <a:solidFill>
                  <a:srgbClr val="3333CC"/>
                </a:solidFill>
                <a:latin typeface="Comic Sans MS" pitchFamily="66" charset="0"/>
              </a:rPr>
              <a:t>12</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38</a:t>
            </a:fld>
            <a:endParaRPr lang="en-GB">
              <a:solidFill>
                <a:prstClr val="black">
                  <a:tint val="75000"/>
                </a:prstClr>
              </a:solidFill>
            </a:endParaRPr>
          </a:p>
        </p:txBody>
      </p:sp>
    </p:spTree>
    <p:extLst>
      <p:ext uri="{BB962C8B-B14F-4D97-AF65-F5344CB8AC3E}">
        <p14:creationId xmlns:p14="http://schemas.microsoft.com/office/powerpoint/2010/main" val="93149900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Netherlands Aid, </a:t>
            </a:r>
            <a:r>
              <a:rPr lang="en-GB" dirty="0" smtClean="0"/>
              <a:t>1582: </a:t>
            </a:r>
            <a:r>
              <a:rPr lang="en-GB" dirty="0"/>
              <a:t>Outcomes</a:t>
            </a:r>
          </a:p>
        </p:txBody>
      </p:sp>
      <p:sp>
        <p:nvSpPr>
          <p:cNvPr id="3" name="Content Placeholder 2"/>
          <p:cNvSpPr>
            <a:spLocks noGrp="1"/>
          </p:cNvSpPr>
          <p:nvPr>
            <p:ph idx="1"/>
          </p:nvPr>
        </p:nvSpPr>
        <p:spPr/>
        <p:txBody>
          <a:bodyPr>
            <a:normAutofit fontScale="92500"/>
          </a:bodyPr>
          <a:lstStyle/>
          <a:p>
            <a:r>
              <a:rPr lang="en-US" sz="2800" kern="1200" dirty="0" smtClean="0">
                <a:solidFill>
                  <a:schemeClr val="tx1"/>
                </a:solidFill>
                <a:effectLst/>
                <a:latin typeface="+mn-lt"/>
                <a:ea typeface="+mn-ea"/>
                <a:cs typeface="+mn-cs"/>
              </a:rPr>
              <a:t>Effectively a declaration of war against Spain. </a:t>
            </a:r>
            <a:r>
              <a:rPr lang="en-US" sz="2800" kern="1200" smtClean="0">
                <a:solidFill>
                  <a:schemeClr val="tx1"/>
                </a:solidFill>
                <a:effectLst/>
                <a:latin typeface="+mn-lt"/>
                <a:ea typeface="+mn-ea"/>
                <a:cs typeface="+mn-cs"/>
              </a:rPr>
              <a:t>This </a:t>
            </a:r>
            <a:r>
              <a:rPr lang="en-US" sz="2800" kern="1200" dirty="0" smtClean="0">
                <a:solidFill>
                  <a:schemeClr val="tx1"/>
                </a:solidFill>
                <a:effectLst/>
                <a:latin typeface="+mn-lt"/>
                <a:ea typeface="+mn-ea"/>
                <a:cs typeface="+mn-cs"/>
              </a:rPr>
              <a:t>will be costly, you don't know whether English Catholics will be loyal and Spain is far more powerful than you. </a:t>
            </a:r>
            <a:r>
              <a:rPr lang="en-US" sz="2800" b="1" kern="1200" dirty="0" smtClean="0">
                <a:solidFill>
                  <a:schemeClr val="tx1"/>
                </a:solidFill>
                <a:effectLst/>
                <a:latin typeface="+mn-lt"/>
                <a:ea typeface="+mn-ea"/>
                <a:cs typeface="+mn-cs"/>
              </a:rPr>
              <a:t>Lose 1 crown</a:t>
            </a:r>
            <a:r>
              <a:rPr lang="en-US" sz="2800" kern="1200" dirty="0" smtClean="0">
                <a:solidFill>
                  <a:schemeClr val="tx1"/>
                </a:solidFill>
                <a:effectLst/>
                <a:latin typeface="+mn-lt"/>
                <a:ea typeface="+mn-ea"/>
                <a:cs typeface="+mn-cs"/>
              </a:rPr>
              <a:t>.</a:t>
            </a:r>
            <a:endParaRPr lang="en-GB" sz="2800" kern="1200" dirty="0" smtClean="0">
              <a:solidFill>
                <a:schemeClr val="tx1"/>
              </a:solidFill>
              <a:effectLst/>
              <a:latin typeface="+mn-lt"/>
              <a:ea typeface="+mn-ea"/>
              <a:cs typeface="+mn-cs"/>
            </a:endParaRPr>
          </a:p>
          <a:p>
            <a:pPr lvl="4"/>
            <a:endParaRPr lang="en-US"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Once again the wonders of a compromise but only time will tell if this is the best option. </a:t>
            </a:r>
            <a:r>
              <a:rPr lang="en-US" sz="2800" b="1" kern="1200" dirty="0" smtClean="0">
                <a:solidFill>
                  <a:schemeClr val="tx1"/>
                </a:solidFill>
                <a:effectLst/>
                <a:latin typeface="+mn-lt"/>
                <a:ea typeface="+mn-ea"/>
                <a:cs typeface="+mn-cs"/>
              </a:rPr>
              <a:t>Crowns unchanged</a:t>
            </a:r>
            <a:r>
              <a:rPr lang="en-US" sz="2800" kern="1200" dirty="0" smtClean="0">
                <a:solidFill>
                  <a:schemeClr val="tx1"/>
                </a:solidFill>
                <a:effectLst/>
                <a:latin typeface="+mn-lt"/>
                <a:ea typeface="+mn-ea"/>
                <a:cs typeface="+mn-cs"/>
              </a:rPr>
              <a:t>.</a:t>
            </a:r>
            <a:endParaRPr lang="en-GB" sz="2800" kern="1200" dirty="0" smtClean="0">
              <a:solidFill>
                <a:schemeClr val="tx1"/>
              </a:solidFill>
              <a:effectLst/>
              <a:latin typeface="+mn-lt"/>
              <a:ea typeface="+mn-ea"/>
              <a:cs typeface="+mn-cs"/>
            </a:endParaRPr>
          </a:p>
          <a:p>
            <a:pPr lvl="4"/>
            <a:endParaRPr lang="en-US"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This allows Spain to win control of the Dutch coastline facing England, an ideal base for invasion. Why should Spain fear such a weak creature? </a:t>
            </a:r>
            <a:r>
              <a:rPr lang="en-US" sz="2800" b="1" kern="1200" dirty="0" smtClean="0">
                <a:solidFill>
                  <a:schemeClr val="tx1"/>
                </a:solidFill>
                <a:effectLst/>
                <a:latin typeface="+mn-lt"/>
                <a:ea typeface="+mn-ea"/>
                <a:cs typeface="+mn-cs"/>
              </a:rPr>
              <a:t>Lose 2 crowns</a:t>
            </a:r>
            <a:r>
              <a:rPr lang="en-US" sz="2800" kern="1200" dirty="0" smtClean="0">
                <a:solidFill>
                  <a:schemeClr val="tx1"/>
                </a:solidFill>
                <a:effectLst/>
                <a:latin typeface="+mn-lt"/>
                <a:ea typeface="+mn-ea"/>
                <a:cs typeface="+mn-cs"/>
              </a:rPr>
              <a:t>.</a:t>
            </a:r>
            <a:endParaRPr lang="en-GB" sz="2800" kern="1200" dirty="0" smtClean="0">
              <a:solidFill>
                <a:schemeClr val="tx1"/>
              </a:solidFill>
              <a:effectLst/>
              <a:latin typeface="+mn-lt"/>
              <a:ea typeface="+mn-ea"/>
              <a:cs typeface="+mn-cs"/>
            </a:endParaRP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39</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Armada Years: 9</a:t>
            </a:r>
          </a:p>
        </p:txBody>
      </p:sp>
      <p:sp>
        <p:nvSpPr>
          <p:cNvPr id="6" name="Text Box 10"/>
          <p:cNvSpPr txBox="1">
            <a:spLocks noChangeArrowheads="1"/>
          </p:cNvSpPr>
          <p:nvPr/>
        </p:nvSpPr>
        <p:spPr bwMode="auto">
          <a:xfrm rot="19380000">
            <a:off x="9950" y="1774771"/>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Resist Spain</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9951" y="3718987"/>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Unofficial aid</a:t>
            </a:r>
            <a:endParaRPr lang="en-US" altLang="en-US" sz="2000" b="1" dirty="0">
              <a:solidFill>
                <a:prstClr val="black"/>
              </a:solidFill>
              <a:latin typeface="Comic Sans MS" pitchFamily="66" charset="0"/>
            </a:endParaRPr>
          </a:p>
        </p:txBody>
      </p:sp>
      <p:sp>
        <p:nvSpPr>
          <p:cNvPr id="10" name="Text Box 12"/>
          <p:cNvSpPr txBox="1">
            <a:spLocks noChangeArrowheads="1"/>
          </p:cNvSpPr>
          <p:nvPr/>
        </p:nvSpPr>
        <p:spPr bwMode="auto">
          <a:xfrm rot="19380000">
            <a:off x="10800" y="5023415"/>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Refuse aid</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11118490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EARLY CHOICES	</a:t>
            </a:r>
            <a:endParaRPr lang="en-GB" dirty="0"/>
          </a:p>
        </p:txBody>
      </p:sp>
      <p:sp>
        <p:nvSpPr>
          <p:cNvPr id="6" name="Text Placeholder 5"/>
          <p:cNvSpPr>
            <a:spLocks noGrp="1"/>
          </p:cNvSpPr>
          <p:nvPr>
            <p:ph type="body" idx="1"/>
          </p:nvPr>
        </p:nvSpPr>
        <p:spPr/>
        <p:txBody>
          <a:bodyPr/>
          <a:lstStyle/>
          <a:p>
            <a:r>
              <a:rPr lang="en-GB" dirty="0" smtClean="0"/>
              <a:t>1558-1566</a:t>
            </a:r>
            <a:endParaRPr lang="en-GB"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2" name="Slide Number Placeholder 1"/>
          <p:cNvSpPr>
            <a:spLocks noGrp="1"/>
          </p:cNvSpPr>
          <p:nvPr>
            <p:ph type="sldNum" sz="quarter" idx="12"/>
          </p:nvPr>
        </p:nvSpPr>
        <p:spPr/>
        <p:txBody>
          <a:bodyPr/>
          <a:lstStyle/>
          <a:p>
            <a:fld id="{02EDCA06-7A27-4443-859D-1D99DFFC1D9A}" type="slidenum">
              <a:rPr lang="en-GB" smtClean="0"/>
              <a:t>4</a:t>
            </a:fld>
            <a:endParaRPr lang="en-GB"/>
          </a:p>
        </p:txBody>
      </p:sp>
    </p:spTree>
    <p:extLst>
      <p:ext uri="{BB962C8B-B14F-4D97-AF65-F5344CB8AC3E}">
        <p14:creationId xmlns:p14="http://schemas.microsoft.com/office/powerpoint/2010/main" val="82929324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Netherlands Aid, </a:t>
            </a:r>
            <a:r>
              <a:rPr lang="en-GB" dirty="0" smtClean="0"/>
              <a:t>1585: </a:t>
            </a:r>
            <a:r>
              <a:rPr lang="en-GB" dirty="0"/>
              <a:t>Outcomes</a:t>
            </a:r>
          </a:p>
        </p:txBody>
      </p:sp>
      <p:sp>
        <p:nvSpPr>
          <p:cNvPr id="3" name="Content Placeholder 2"/>
          <p:cNvSpPr>
            <a:spLocks noGrp="1"/>
          </p:cNvSpPr>
          <p:nvPr>
            <p:ph idx="1"/>
          </p:nvPr>
        </p:nvSpPr>
        <p:spPr/>
        <p:txBody>
          <a:bodyPr>
            <a:normAutofit/>
          </a:bodyPr>
          <a:lstStyle/>
          <a:p>
            <a:r>
              <a:rPr lang="en-US" dirty="0"/>
              <a:t>You don't want to but there's now no turning back. You have </a:t>
            </a:r>
            <a:r>
              <a:rPr lang="en-US" dirty="0" smtClean="0"/>
              <a:t>tried </a:t>
            </a:r>
            <a:r>
              <a:rPr lang="en-US" dirty="0"/>
              <a:t>to avoid war with Spain for over 20 years but this is a declaration of war. </a:t>
            </a:r>
            <a:r>
              <a:rPr lang="en-US" b="1" dirty="0"/>
              <a:t>Lose 1 crown</a:t>
            </a:r>
            <a:r>
              <a:rPr lang="en-US" dirty="0"/>
              <a:t>.</a:t>
            </a:r>
            <a:endParaRPr lang="en-GB" dirty="0"/>
          </a:p>
          <a:p>
            <a:pPr lvl="4"/>
            <a:endParaRPr lang="en-US" dirty="0" smtClean="0"/>
          </a:p>
          <a:p>
            <a:r>
              <a:rPr lang="en-US" dirty="0" smtClean="0"/>
              <a:t>Probably </a:t>
            </a:r>
            <a:r>
              <a:rPr lang="en-US" dirty="0"/>
              <a:t>not enough now, see 9</a:t>
            </a:r>
            <a:r>
              <a:rPr lang="en-US" dirty="0" smtClean="0"/>
              <a:t>(c</a:t>
            </a:r>
            <a:r>
              <a:rPr lang="en-US" dirty="0"/>
              <a:t>). </a:t>
            </a:r>
            <a:endParaRPr lang="en-US" dirty="0" smtClean="0"/>
          </a:p>
          <a:p>
            <a:r>
              <a:rPr lang="en-US" b="1" dirty="0" smtClean="0"/>
              <a:t>Lose </a:t>
            </a:r>
            <a:r>
              <a:rPr lang="en-US" b="1" dirty="0"/>
              <a:t>2 crowns</a:t>
            </a:r>
            <a:r>
              <a:rPr lang="en-US" dirty="0" smtClean="0"/>
              <a:t>.</a:t>
            </a:r>
          </a:p>
          <a:p>
            <a:pPr lvl="4"/>
            <a:endParaRPr lang="en-GB" dirty="0"/>
          </a:p>
          <a:p>
            <a:r>
              <a:rPr lang="en-US" dirty="0"/>
              <a:t>Probably a worse decision than last time. </a:t>
            </a:r>
            <a:endParaRPr lang="en-US" dirty="0" smtClean="0"/>
          </a:p>
          <a:p>
            <a:r>
              <a:rPr lang="en-US" b="1" dirty="0" smtClean="0"/>
              <a:t>Lose </a:t>
            </a:r>
            <a:r>
              <a:rPr lang="en-US" b="1" dirty="0"/>
              <a:t>3 crowns</a:t>
            </a:r>
            <a:r>
              <a:rPr lang="en-US" dirty="0"/>
              <a:t>.</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40</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Armada Years: </a:t>
            </a:r>
            <a:r>
              <a:rPr lang="en-GB" altLang="en-US" sz="1600" b="1" dirty="0" smtClean="0">
                <a:solidFill>
                  <a:srgbClr val="3333CC"/>
                </a:solidFill>
                <a:latin typeface="Comic Sans MS" pitchFamily="66" charset="0"/>
              </a:rPr>
              <a:t>10</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9950" y="1774771"/>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Resist Spain</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9951" y="3502963"/>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Unofficial aid</a:t>
            </a:r>
            <a:endParaRPr lang="en-US" altLang="en-US" sz="2000" b="1" dirty="0">
              <a:solidFill>
                <a:prstClr val="black"/>
              </a:solidFill>
              <a:latin typeface="Comic Sans MS" pitchFamily="66" charset="0"/>
            </a:endParaRPr>
          </a:p>
        </p:txBody>
      </p:sp>
      <p:sp>
        <p:nvSpPr>
          <p:cNvPr id="10" name="Text Box 12"/>
          <p:cNvSpPr txBox="1">
            <a:spLocks noChangeArrowheads="1"/>
          </p:cNvSpPr>
          <p:nvPr/>
        </p:nvSpPr>
        <p:spPr bwMode="auto">
          <a:xfrm rot="19380000">
            <a:off x="10800" y="4727099"/>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Refuse aid</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5076408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Mary, </a:t>
            </a:r>
            <a:r>
              <a:rPr lang="en-GB" dirty="0" err="1" smtClean="0"/>
              <a:t>QoS</a:t>
            </a:r>
            <a:r>
              <a:rPr lang="en-GB" dirty="0" smtClean="0"/>
              <a:t>, 1586: </a:t>
            </a:r>
            <a:r>
              <a:rPr lang="en-GB" dirty="0"/>
              <a:t>Outcomes</a:t>
            </a:r>
          </a:p>
        </p:txBody>
      </p:sp>
      <p:sp>
        <p:nvSpPr>
          <p:cNvPr id="3" name="Content Placeholder 2"/>
          <p:cNvSpPr>
            <a:spLocks noGrp="1"/>
          </p:cNvSpPr>
          <p:nvPr>
            <p:ph idx="1"/>
          </p:nvPr>
        </p:nvSpPr>
        <p:spPr/>
        <p:txBody>
          <a:bodyPr>
            <a:normAutofit/>
          </a:bodyPr>
          <a:lstStyle/>
          <a:p>
            <a:r>
              <a:rPr lang="en-US" sz="2800" kern="1200" dirty="0" smtClean="0">
                <a:solidFill>
                  <a:schemeClr val="tx1"/>
                </a:solidFill>
                <a:effectLst/>
                <a:latin typeface="+mn-lt"/>
                <a:ea typeface="+mn-ea"/>
                <a:cs typeface="+mn-cs"/>
              </a:rPr>
              <a:t>Yes. Wield the axe yourself if necessary. The woman is a menace even if she is </a:t>
            </a:r>
            <a:r>
              <a:rPr lang="en-US" sz="2800" kern="1200" dirty="0" smtClean="0">
                <a:solidFill>
                  <a:schemeClr val="tx1"/>
                </a:solidFill>
                <a:effectLst/>
                <a:latin typeface="+mn-lt"/>
                <a:ea typeface="+mn-ea"/>
                <a:cs typeface="+mn-cs"/>
              </a:rPr>
              <a:t>a Queen</a:t>
            </a:r>
            <a:r>
              <a:rPr lang="en-US" sz="2800" kern="1200" dirty="0" smtClean="0">
                <a:solidFill>
                  <a:schemeClr val="tx1"/>
                </a:solidFill>
                <a:effectLst/>
                <a:latin typeface="+mn-lt"/>
                <a:ea typeface="+mn-ea"/>
                <a:cs typeface="+mn-cs"/>
              </a:rPr>
              <a:t>. </a:t>
            </a:r>
            <a:r>
              <a:rPr lang="en-US" sz="2800" b="1" kern="1200" dirty="0" smtClean="0">
                <a:solidFill>
                  <a:schemeClr val="tx1"/>
                </a:solidFill>
                <a:effectLst/>
                <a:latin typeface="+mn-lt"/>
                <a:ea typeface="+mn-ea"/>
                <a:cs typeface="+mn-cs"/>
              </a:rPr>
              <a:t>Crowns unchanged</a:t>
            </a:r>
            <a:r>
              <a:rPr lang="en-US" sz="2800" kern="1200" dirty="0" smtClean="0">
                <a:solidFill>
                  <a:schemeClr val="tx1"/>
                </a:solidFill>
                <a:effectLst/>
                <a:latin typeface="+mn-lt"/>
                <a:ea typeface="+mn-ea"/>
                <a:cs typeface="+mn-cs"/>
              </a:rPr>
              <a:t>.</a:t>
            </a:r>
            <a:endParaRPr lang="en-GB" dirty="0"/>
          </a:p>
          <a:p>
            <a:pPr lvl="4"/>
            <a:endParaRPr lang="en-GB"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Weak and pathetic — and is this your real motive? </a:t>
            </a:r>
            <a:r>
              <a:rPr lang="en-US" sz="2800" b="1" kern="1200" dirty="0" smtClean="0">
                <a:solidFill>
                  <a:schemeClr val="tx1"/>
                </a:solidFill>
                <a:effectLst/>
                <a:latin typeface="+mn-lt"/>
                <a:ea typeface="+mn-ea"/>
                <a:cs typeface="+mn-cs"/>
              </a:rPr>
              <a:t>Lose 2 crowns</a:t>
            </a:r>
            <a:r>
              <a:rPr lang="en-US" sz="2800" kern="1200" dirty="0" smtClean="0">
                <a:solidFill>
                  <a:schemeClr val="tx1"/>
                </a:solidFill>
                <a:effectLst/>
                <a:latin typeface="+mn-lt"/>
                <a:ea typeface="+mn-ea"/>
                <a:cs typeface="+mn-cs"/>
              </a:rPr>
              <a:t>.</a:t>
            </a:r>
            <a:endParaRPr lang="en-GB" dirty="0"/>
          </a:p>
          <a:p>
            <a:pPr lvl="4"/>
            <a:endParaRPr lang="en-GB"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But what will you do in the end? </a:t>
            </a:r>
            <a:r>
              <a:rPr lang="en-US" sz="2800" kern="1200" dirty="0" smtClean="0">
                <a:solidFill>
                  <a:schemeClr val="tx1"/>
                </a:solidFill>
                <a:effectLst/>
                <a:latin typeface="+mn-lt"/>
                <a:ea typeface="+mn-ea"/>
                <a:cs typeface="+mn-cs"/>
              </a:rPr>
              <a:t>If </a:t>
            </a:r>
            <a:r>
              <a:rPr lang="en-US" sz="2800" kern="1200" dirty="0" smtClean="0">
                <a:solidFill>
                  <a:schemeClr val="tx1"/>
                </a:solidFill>
                <a:effectLst/>
                <a:latin typeface="+mn-lt"/>
                <a:ea typeface="+mn-ea"/>
                <a:cs typeface="+mn-cs"/>
              </a:rPr>
              <a:t>you're not careful someone will take the initiative for you! </a:t>
            </a:r>
            <a:r>
              <a:rPr lang="en-US" sz="2800" b="1" kern="1200" dirty="0" smtClean="0">
                <a:solidFill>
                  <a:schemeClr val="tx1"/>
                </a:solidFill>
                <a:effectLst/>
                <a:latin typeface="+mn-lt"/>
                <a:ea typeface="+mn-ea"/>
                <a:cs typeface="+mn-cs"/>
              </a:rPr>
              <a:t>Lose 1 crown</a:t>
            </a:r>
            <a:r>
              <a:rPr lang="en-US" sz="2800" kern="1200" dirty="0" smtClean="0">
                <a:solidFill>
                  <a:schemeClr val="tx1"/>
                </a:solidFill>
                <a:effectLst/>
                <a:latin typeface="+mn-lt"/>
                <a:ea typeface="+mn-ea"/>
                <a:cs typeface="+mn-cs"/>
              </a:rPr>
              <a:t>.</a:t>
            </a:r>
            <a:r>
              <a:rPr lang="en-US" dirty="0" smtClean="0"/>
              <a:t> </a:t>
            </a:r>
          </a:p>
          <a:p>
            <a:endParaRPr lang="en-US" alt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41</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Armada Years: </a:t>
            </a:r>
            <a:r>
              <a:rPr lang="en-GB" altLang="en-US" sz="1600" b="1" dirty="0" smtClean="0">
                <a:solidFill>
                  <a:srgbClr val="3333CC"/>
                </a:solidFill>
                <a:latin typeface="Comic Sans MS" pitchFamily="66" charset="0"/>
              </a:rPr>
              <a:t>11</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9950" y="1950100"/>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Execute</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9951" y="3358947"/>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Refuse to execute</a:t>
            </a:r>
            <a:endParaRPr lang="en-US" altLang="en-US" sz="2000" b="1" dirty="0">
              <a:solidFill>
                <a:prstClr val="black"/>
              </a:solidFill>
              <a:latin typeface="Comic Sans MS" pitchFamily="66" charset="0"/>
            </a:endParaRPr>
          </a:p>
        </p:txBody>
      </p:sp>
      <p:sp>
        <p:nvSpPr>
          <p:cNvPr id="10" name="Text Box 12"/>
          <p:cNvSpPr txBox="1">
            <a:spLocks noChangeArrowheads="1"/>
          </p:cNvSpPr>
          <p:nvPr/>
        </p:nvSpPr>
        <p:spPr bwMode="auto">
          <a:xfrm rot="19380000">
            <a:off x="10800" y="4735383"/>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Play for time</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242574755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Armada, 1588: </a:t>
            </a:r>
            <a:r>
              <a:rPr lang="en-GB" dirty="0"/>
              <a:t>Outcomes</a:t>
            </a:r>
          </a:p>
        </p:txBody>
      </p:sp>
      <p:sp>
        <p:nvSpPr>
          <p:cNvPr id="3" name="Content Placeholder 2"/>
          <p:cNvSpPr>
            <a:spLocks noGrp="1"/>
          </p:cNvSpPr>
          <p:nvPr>
            <p:ph idx="1"/>
          </p:nvPr>
        </p:nvSpPr>
        <p:spPr/>
        <p:txBody>
          <a:bodyPr>
            <a:normAutofit/>
          </a:bodyPr>
          <a:lstStyle/>
          <a:p>
            <a:r>
              <a:rPr lang="en-GB" dirty="0" smtClean="0"/>
              <a:t>Your </a:t>
            </a:r>
            <a:r>
              <a:rPr lang="en-GB" dirty="0"/>
              <a:t>only option but you’ve always been good at inspiring your people. </a:t>
            </a:r>
            <a:r>
              <a:rPr lang="en-GB" b="1" dirty="0"/>
              <a:t>Crowns </a:t>
            </a:r>
            <a:r>
              <a:rPr lang="en-GB" b="1" dirty="0" smtClean="0"/>
              <a:t>unchanged</a:t>
            </a:r>
            <a:r>
              <a:rPr lang="en-GB" dirty="0" smtClean="0"/>
              <a:t>.</a:t>
            </a:r>
          </a:p>
          <a:p>
            <a:endParaRPr lang="en-GB" dirty="0"/>
          </a:p>
          <a:p>
            <a:r>
              <a:rPr lang="en-GB" dirty="0" smtClean="0"/>
              <a:t>After </a:t>
            </a:r>
            <a:r>
              <a:rPr lang="en-GB" dirty="0"/>
              <a:t>all your years of hard work? </a:t>
            </a:r>
            <a:r>
              <a:rPr lang="en-GB" b="1" dirty="0"/>
              <a:t>Lose all your remaining </a:t>
            </a:r>
            <a:r>
              <a:rPr lang="en-GB" b="1" dirty="0" smtClean="0"/>
              <a:t>crowns!</a:t>
            </a:r>
          </a:p>
          <a:p>
            <a:endParaRPr lang="en-GB" dirty="0"/>
          </a:p>
          <a:p>
            <a:r>
              <a:rPr lang="en-GB" dirty="0" smtClean="0"/>
              <a:t>Always </a:t>
            </a:r>
            <a:r>
              <a:rPr lang="en-GB" dirty="0"/>
              <a:t>a good idea so long as you combine this with (a). </a:t>
            </a:r>
            <a:r>
              <a:rPr lang="en-GB" b="1" dirty="0"/>
              <a:t>Crowns unchanged</a:t>
            </a:r>
            <a:r>
              <a:rPr lang="en-GB" dirty="0"/>
              <a:t>.</a:t>
            </a:r>
          </a:p>
          <a:p>
            <a:endParaRPr lang="en-US" dirty="0" smtClean="0"/>
          </a:p>
          <a:p>
            <a:endParaRPr lang="en-GB" dirty="0" smtClean="0"/>
          </a:p>
          <a:p>
            <a:endParaRPr lang="en-US" alt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42</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Armada Years: </a:t>
            </a:r>
            <a:r>
              <a:rPr lang="en-GB" altLang="en-US" sz="1600" b="1" dirty="0" smtClean="0">
                <a:solidFill>
                  <a:srgbClr val="3333CC"/>
                </a:solidFill>
                <a:latin typeface="Comic Sans MS" pitchFamily="66" charset="0"/>
              </a:rPr>
              <a:t>12</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9950" y="1774771"/>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Parade army</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9951" y="3214931"/>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Plans to flee</a:t>
            </a:r>
            <a:endParaRPr lang="en-US" altLang="en-US" sz="2000" b="1" dirty="0">
              <a:solidFill>
                <a:prstClr val="black"/>
              </a:solidFill>
              <a:latin typeface="Comic Sans MS" pitchFamily="66" charset="0"/>
            </a:endParaRPr>
          </a:p>
        </p:txBody>
      </p:sp>
      <p:sp>
        <p:nvSpPr>
          <p:cNvPr id="10" name="Text Box 12"/>
          <p:cNvSpPr txBox="1">
            <a:spLocks noChangeArrowheads="1"/>
          </p:cNvSpPr>
          <p:nvPr/>
        </p:nvSpPr>
        <p:spPr bwMode="auto">
          <a:xfrm rot="19380000">
            <a:off x="10800" y="4686404"/>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Pray</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363759507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YEARS OF </a:t>
            </a:r>
            <a:r>
              <a:rPr lang="en-GB" dirty="0" smtClean="0"/>
              <a:t>DECLINE?</a:t>
            </a:r>
            <a:r>
              <a:rPr lang="en-GB" dirty="0" smtClean="0"/>
              <a:t>	</a:t>
            </a:r>
            <a:endParaRPr lang="en-GB" dirty="0"/>
          </a:p>
        </p:txBody>
      </p:sp>
      <p:sp>
        <p:nvSpPr>
          <p:cNvPr id="6" name="Text Placeholder 5"/>
          <p:cNvSpPr>
            <a:spLocks noGrp="1"/>
          </p:cNvSpPr>
          <p:nvPr>
            <p:ph type="body" idx="1"/>
          </p:nvPr>
        </p:nvSpPr>
        <p:spPr/>
        <p:txBody>
          <a:bodyPr/>
          <a:lstStyle/>
          <a:p>
            <a:r>
              <a:rPr lang="en-GB" dirty="0" smtClean="0"/>
              <a:t>1590-1603</a:t>
            </a:r>
            <a:endParaRPr lang="en-GB" dirty="0"/>
          </a:p>
        </p:txBody>
      </p:sp>
      <p:sp>
        <p:nvSpPr>
          <p:cNvPr id="4" name="Footer Placeholder 3"/>
          <p:cNvSpPr>
            <a:spLocks noGrp="1"/>
          </p:cNvSpPr>
          <p:nvPr>
            <p:ph type="ftr" sz="quarter" idx="11"/>
          </p:nvPr>
        </p:nvSpPr>
        <p:spPr/>
        <p:txBody>
          <a:bodyPr/>
          <a:lstStyle/>
          <a:p>
            <a:r>
              <a:rPr lang="en-GB" smtClean="0">
                <a:solidFill>
                  <a:prstClr val="black">
                    <a:tint val="75000"/>
                  </a:prstClr>
                </a:solidFill>
              </a:rPr>
              <a:t>© Ian Dawson 2014 www.thinkinghistory.co.uk</a:t>
            </a:r>
            <a:endParaRPr lang="en-GB">
              <a:solidFill>
                <a:prstClr val="black">
                  <a:tint val="75000"/>
                </a:prstClr>
              </a:solidFill>
            </a:endParaRPr>
          </a:p>
        </p:txBody>
      </p:sp>
      <p:sp>
        <p:nvSpPr>
          <p:cNvPr id="2" name="Slide Number Placeholder 1"/>
          <p:cNvSpPr>
            <a:spLocks noGrp="1"/>
          </p:cNvSpPr>
          <p:nvPr>
            <p:ph type="sldNum" sz="quarter" idx="12"/>
          </p:nvPr>
        </p:nvSpPr>
        <p:spPr/>
        <p:txBody>
          <a:bodyPr/>
          <a:lstStyle/>
          <a:p>
            <a:fld id="{02EDCA06-7A27-4443-859D-1D99DFFC1D9A}" type="slidenum">
              <a:rPr lang="en-GB" smtClean="0">
                <a:solidFill>
                  <a:prstClr val="black">
                    <a:tint val="75000"/>
                  </a:prstClr>
                </a:solidFill>
              </a:rPr>
              <a:pPr/>
              <a:t>43</a:t>
            </a:fld>
            <a:endParaRPr lang="en-GB">
              <a:solidFill>
                <a:prstClr val="black">
                  <a:tint val="75000"/>
                </a:prstClr>
              </a:solidFill>
            </a:endParaRPr>
          </a:p>
        </p:txBody>
      </p:sp>
    </p:spTree>
    <p:extLst>
      <p:ext uri="{BB962C8B-B14F-4D97-AF65-F5344CB8AC3E}">
        <p14:creationId xmlns:p14="http://schemas.microsoft.com/office/powerpoint/2010/main" val="110355127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Wentworth and </a:t>
            </a:r>
            <a:r>
              <a:rPr lang="en-US" dirty="0" smtClean="0"/>
              <a:t>Parliamentary Privilege</a:t>
            </a:r>
            <a:r>
              <a:rPr lang="en-GB" dirty="0" smtClean="0"/>
              <a:t>, 1593</a:t>
            </a:r>
            <a:endParaRPr lang="en-GB" dirty="0"/>
          </a:p>
        </p:txBody>
      </p:sp>
      <p:sp>
        <p:nvSpPr>
          <p:cNvPr id="3" name="Content Placeholder 2"/>
          <p:cNvSpPr>
            <a:spLocks noGrp="1"/>
          </p:cNvSpPr>
          <p:nvPr>
            <p:ph idx="1"/>
          </p:nvPr>
        </p:nvSpPr>
        <p:spPr/>
        <p:txBody>
          <a:bodyPr>
            <a:normAutofit/>
          </a:bodyPr>
          <a:lstStyle/>
          <a:p>
            <a:r>
              <a:rPr lang="en-US" dirty="0"/>
              <a:t>Peter </a:t>
            </a:r>
            <a:r>
              <a:rPr lang="en-US" dirty="0" smtClean="0"/>
              <a:t>Wentworth is </a:t>
            </a:r>
            <a:r>
              <a:rPr lang="en-US" dirty="0"/>
              <a:t>an MP who has often complained that you have limited the topics discussed in </a:t>
            </a:r>
            <a:r>
              <a:rPr lang="en-US" dirty="0" smtClean="0"/>
              <a:t>parliament. </a:t>
            </a:r>
          </a:p>
          <a:p>
            <a:pPr lvl="4"/>
            <a:endParaRPr lang="en-US" dirty="0"/>
          </a:p>
          <a:p>
            <a:r>
              <a:rPr lang="en-US" dirty="0" smtClean="0"/>
              <a:t>He </a:t>
            </a:r>
            <a:r>
              <a:rPr lang="en-US" dirty="0"/>
              <a:t>has once again tried </a:t>
            </a:r>
            <a:r>
              <a:rPr lang="en-US" dirty="0" smtClean="0"/>
              <a:t>to discuss the </a:t>
            </a:r>
            <a:r>
              <a:rPr lang="en-US" dirty="0"/>
              <a:t>succession. </a:t>
            </a:r>
            <a:endParaRPr lang="en-US" dirty="0" smtClean="0"/>
          </a:p>
          <a:p>
            <a:pPr lvl="4"/>
            <a:endParaRPr lang="en-US" dirty="0"/>
          </a:p>
          <a:p>
            <a:r>
              <a:rPr lang="en-US" dirty="0" smtClean="0"/>
              <a:t>King </a:t>
            </a:r>
            <a:r>
              <a:rPr lang="en-US" dirty="0"/>
              <a:t>James of Scotland is your likely </a:t>
            </a:r>
            <a:r>
              <a:rPr lang="en-US" dirty="0" smtClean="0"/>
              <a:t>successor.</a:t>
            </a:r>
          </a:p>
          <a:p>
            <a:pPr lvl="4"/>
            <a:endParaRPr lang="en-US" dirty="0"/>
          </a:p>
          <a:p>
            <a:r>
              <a:rPr lang="en-US" dirty="0" smtClean="0"/>
              <a:t>What should you do?</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44</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Declining Years:</a:t>
            </a:r>
            <a:r>
              <a:rPr lang="en-GB" altLang="en-US" sz="1600" b="1" dirty="0">
                <a:solidFill>
                  <a:srgbClr val="3333CC"/>
                </a:solidFill>
                <a:latin typeface="Comic Sans MS" pitchFamily="66" charset="0"/>
              </a:rPr>
              <a:t> </a:t>
            </a:r>
            <a:r>
              <a:rPr lang="en-GB" altLang="en-US" sz="1600" b="1" dirty="0" smtClean="0">
                <a:solidFill>
                  <a:srgbClr val="3333CC"/>
                </a:solidFill>
                <a:latin typeface="Comic Sans MS" pitchFamily="66" charset="0"/>
              </a:rPr>
              <a:t>13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184912950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Declining Years: 13 </a:t>
            </a:r>
          </a:p>
        </p:txBody>
      </p:sp>
      <p:sp>
        <p:nvSpPr>
          <p:cNvPr id="2" name="Title 1"/>
          <p:cNvSpPr>
            <a:spLocks noGrp="1"/>
          </p:cNvSpPr>
          <p:nvPr>
            <p:ph type="title"/>
          </p:nvPr>
        </p:nvSpPr>
        <p:spPr/>
        <p:txBody>
          <a:bodyPr>
            <a:normAutofit fontScale="90000"/>
          </a:bodyPr>
          <a:lstStyle/>
          <a:p>
            <a:r>
              <a:rPr lang="en-US" dirty="0"/>
              <a:t>Wentworth </a:t>
            </a:r>
            <a:r>
              <a:rPr lang="en-US" dirty="0" smtClean="0"/>
              <a:t>&amp; Privilege</a:t>
            </a:r>
            <a:r>
              <a:rPr lang="en-GB" dirty="0"/>
              <a:t>, 1593: Options</a:t>
            </a:r>
          </a:p>
        </p:txBody>
      </p:sp>
      <p:sp>
        <p:nvSpPr>
          <p:cNvPr id="3" name="Content Placeholder 2"/>
          <p:cNvSpPr>
            <a:spLocks noGrp="1"/>
          </p:cNvSpPr>
          <p:nvPr>
            <p:ph idx="1"/>
          </p:nvPr>
        </p:nvSpPr>
        <p:spPr/>
        <p:txBody>
          <a:bodyPr>
            <a:normAutofit lnSpcReduction="10000"/>
          </a:bodyPr>
          <a:lstStyle/>
          <a:p>
            <a:r>
              <a:rPr lang="en-US" dirty="0"/>
              <a:t>Should you:</a:t>
            </a:r>
            <a:endParaRPr lang="en-GB" dirty="0"/>
          </a:p>
          <a:p>
            <a:endParaRPr lang="en-US" dirty="0"/>
          </a:p>
          <a:p>
            <a:pPr marL="514350" indent="-514350">
              <a:buFont typeface="+mj-lt"/>
              <a:buAutoNum type="alphaLcPeriod"/>
            </a:pPr>
            <a:r>
              <a:rPr lang="en-US" dirty="0"/>
              <a:t>P</a:t>
            </a:r>
            <a:r>
              <a:rPr lang="en-US" dirty="0" smtClean="0"/>
              <a:t>ermit </a:t>
            </a:r>
            <a:r>
              <a:rPr lang="en-US" dirty="0"/>
              <a:t>the House of Commons to </a:t>
            </a:r>
            <a:r>
              <a:rPr lang="en-US" b="1" dirty="0"/>
              <a:t>discuss the issue</a:t>
            </a:r>
            <a:r>
              <a:rPr lang="en-US" dirty="0"/>
              <a:t> now that you have decided against marriage and the Spanish Armada has been defeated?</a:t>
            </a:r>
            <a:endParaRPr lang="en-GB" dirty="0"/>
          </a:p>
          <a:p>
            <a:pPr marL="2571750" lvl="4" indent="-514350">
              <a:buFont typeface="+mj-lt"/>
              <a:buAutoNum type="alphaLcPeriod"/>
            </a:pPr>
            <a:endParaRPr lang="en-US" dirty="0"/>
          </a:p>
          <a:p>
            <a:pPr marL="514350" indent="-514350">
              <a:buFont typeface="+mj-lt"/>
              <a:buAutoNum type="alphaLcPeriod"/>
            </a:pPr>
            <a:r>
              <a:rPr lang="en-US" dirty="0"/>
              <a:t>C</a:t>
            </a:r>
            <a:r>
              <a:rPr lang="en-US" dirty="0" smtClean="0"/>
              <a:t>ontinue </a:t>
            </a:r>
            <a:r>
              <a:rPr lang="en-US" dirty="0"/>
              <a:t>to </a:t>
            </a:r>
            <a:r>
              <a:rPr lang="en-US" b="1" dirty="0"/>
              <a:t>forbid discussion</a:t>
            </a:r>
            <a:r>
              <a:rPr lang="en-US" dirty="0"/>
              <a:t> and imprison Wentworth?</a:t>
            </a:r>
            <a:endParaRPr lang="en-GB" dirty="0"/>
          </a:p>
          <a:p>
            <a:pPr marL="2571750" lvl="4" indent="-514350">
              <a:buFont typeface="+mj-lt"/>
              <a:buAutoNum type="alphaLcPeriod"/>
            </a:pPr>
            <a:endParaRPr lang="en-US" dirty="0"/>
          </a:p>
          <a:p>
            <a:pPr marL="514350" indent="-514350">
              <a:buFont typeface="+mj-lt"/>
              <a:buAutoNum type="alphaLcPeriod"/>
            </a:pPr>
            <a:r>
              <a:rPr lang="en-US" dirty="0"/>
              <a:t>P</a:t>
            </a:r>
            <a:r>
              <a:rPr lang="en-US" dirty="0" smtClean="0"/>
              <a:t>ublicly </a:t>
            </a:r>
            <a:r>
              <a:rPr lang="en-US" b="1" dirty="0"/>
              <a:t>declare that James </a:t>
            </a:r>
            <a:r>
              <a:rPr lang="en-US" dirty="0"/>
              <a:t>will be your heir?</a:t>
            </a:r>
            <a:endParaRPr lang="en-GB" dirty="0"/>
          </a:p>
          <a:p>
            <a:endParaRPr 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45</a:t>
            </a:fld>
            <a:endParaRPr lang="en-GB">
              <a:solidFill>
                <a:prstClr val="black">
                  <a:tint val="75000"/>
                </a:prstClr>
              </a:solidFill>
            </a:endParaRPr>
          </a:p>
        </p:txBody>
      </p:sp>
    </p:spTree>
    <p:extLst>
      <p:ext uri="{BB962C8B-B14F-4D97-AF65-F5344CB8AC3E}">
        <p14:creationId xmlns:p14="http://schemas.microsoft.com/office/powerpoint/2010/main" val="369615599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Your Portrait</a:t>
            </a:r>
            <a:endParaRPr lang="en-GB" dirty="0"/>
          </a:p>
        </p:txBody>
      </p:sp>
      <p:sp>
        <p:nvSpPr>
          <p:cNvPr id="3" name="Content Placeholder 2"/>
          <p:cNvSpPr>
            <a:spLocks noGrp="1"/>
          </p:cNvSpPr>
          <p:nvPr>
            <p:ph idx="1"/>
          </p:nvPr>
        </p:nvSpPr>
        <p:spPr/>
        <p:txBody>
          <a:bodyPr>
            <a:normAutofit/>
          </a:bodyPr>
          <a:lstStyle/>
          <a:p>
            <a:r>
              <a:rPr lang="en-US" dirty="0"/>
              <a:t>Paintings of you </a:t>
            </a:r>
            <a:r>
              <a:rPr lang="en-US" dirty="0" smtClean="0"/>
              <a:t>are </a:t>
            </a:r>
            <a:r>
              <a:rPr lang="en-US" dirty="0"/>
              <a:t>circulating that are not </a:t>
            </a:r>
            <a:r>
              <a:rPr lang="en-US" dirty="0" smtClean="0"/>
              <a:t>flattering</a:t>
            </a:r>
            <a:r>
              <a:rPr lang="en-US" dirty="0"/>
              <a:t>! </a:t>
            </a:r>
            <a:endParaRPr lang="en-US" dirty="0" smtClean="0"/>
          </a:p>
          <a:p>
            <a:pPr lvl="4"/>
            <a:endParaRPr lang="en-US" dirty="0"/>
          </a:p>
          <a:p>
            <a:r>
              <a:rPr lang="en-US" dirty="0" smtClean="0"/>
              <a:t>They </a:t>
            </a:r>
            <a:r>
              <a:rPr lang="en-US" dirty="0"/>
              <a:t>show an ageing monarch far removed from the </a:t>
            </a:r>
            <a:r>
              <a:rPr lang="en-US" dirty="0" smtClean="0"/>
              <a:t>wonderful image </a:t>
            </a:r>
            <a:r>
              <a:rPr lang="en-US" dirty="0"/>
              <a:t>created by poets and courtiers. </a:t>
            </a:r>
            <a:endParaRPr lang="en-US" dirty="0" smtClean="0"/>
          </a:p>
          <a:p>
            <a:pPr lvl="4"/>
            <a:endParaRPr lang="en-US" dirty="0"/>
          </a:p>
          <a:p>
            <a:r>
              <a:rPr lang="en-US" dirty="0" smtClean="0"/>
              <a:t>What should you do?</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46</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Declining Years:</a:t>
            </a:r>
            <a:r>
              <a:rPr lang="en-GB" altLang="en-US" sz="1600" b="1" dirty="0">
                <a:solidFill>
                  <a:srgbClr val="3333CC"/>
                </a:solidFill>
                <a:latin typeface="Comic Sans MS" pitchFamily="66" charset="0"/>
              </a:rPr>
              <a:t> </a:t>
            </a:r>
            <a:r>
              <a:rPr lang="en-GB" altLang="en-US" sz="1600" b="1" dirty="0" smtClean="0">
                <a:solidFill>
                  <a:srgbClr val="3333CC"/>
                </a:solidFill>
                <a:latin typeface="Comic Sans MS" pitchFamily="66" charset="0"/>
              </a:rPr>
              <a:t>14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390314641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Your Portrait: Options</a:t>
            </a:r>
            <a:endParaRPr lang="en-GB" dirty="0"/>
          </a:p>
        </p:txBody>
      </p:sp>
      <p:sp>
        <p:nvSpPr>
          <p:cNvPr id="3" name="Content Placeholder 2"/>
          <p:cNvSpPr>
            <a:spLocks noGrp="1"/>
          </p:cNvSpPr>
          <p:nvPr>
            <p:ph idx="1"/>
          </p:nvPr>
        </p:nvSpPr>
        <p:spPr/>
        <p:txBody>
          <a:bodyPr>
            <a:normAutofit fontScale="92500" lnSpcReduction="10000"/>
          </a:bodyPr>
          <a:lstStyle/>
          <a:p>
            <a:r>
              <a:rPr lang="en-US" dirty="0"/>
              <a:t>Should </a:t>
            </a:r>
            <a:r>
              <a:rPr lang="en-US" dirty="0" smtClean="0"/>
              <a:t>you:</a:t>
            </a:r>
            <a:endParaRPr lang="en-GB" dirty="0"/>
          </a:p>
          <a:p>
            <a:pPr lvl="4"/>
            <a:endParaRPr lang="en-GB" dirty="0"/>
          </a:p>
          <a:p>
            <a:pPr marL="514350" indent="-514350">
              <a:buFont typeface="+mj-lt"/>
              <a:buAutoNum type="alphaLcPeriod"/>
            </a:pPr>
            <a:r>
              <a:rPr lang="en-GB" b="1" dirty="0"/>
              <a:t>B</a:t>
            </a:r>
            <a:r>
              <a:rPr lang="en-US" b="1" dirty="0" smtClean="0"/>
              <a:t>an </a:t>
            </a:r>
            <a:r>
              <a:rPr lang="en-US" b="1" dirty="0"/>
              <a:t>all such portraits </a:t>
            </a:r>
            <a:r>
              <a:rPr lang="en-US" dirty="0"/>
              <a:t>and enforce a system of censorship so that only one style of portrait is </a:t>
            </a:r>
            <a:r>
              <a:rPr lang="en-US" dirty="0" smtClean="0"/>
              <a:t>produced?</a:t>
            </a:r>
            <a:endParaRPr lang="en-GB" dirty="0"/>
          </a:p>
          <a:p>
            <a:pPr marL="2571750" lvl="4" indent="-514350">
              <a:buFont typeface="+mj-lt"/>
              <a:buAutoNum type="alphaLcPeriod"/>
            </a:pPr>
            <a:endParaRPr lang="en-GB" dirty="0"/>
          </a:p>
          <a:p>
            <a:pPr marL="514350" indent="-514350">
              <a:buFont typeface="+mj-lt"/>
              <a:buAutoNum type="alphaLcPeriod"/>
            </a:pPr>
            <a:r>
              <a:rPr lang="en-GB" b="1" dirty="0"/>
              <a:t>A</a:t>
            </a:r>
            <a:r>
              <a:rPr lang="en-US" b="1" dirty="0" err="1" smtClean="0"/>
              <a:t>ccept</a:t>
            </a:r>
            <a:r>
              <a:rPr lang="en-US" b="1" dirty="0" smtClean="0"/>
              <a:t> </a:t>
            </a:r>
            <a:r>
              <a:rPr lang="en-US" b="1" dirty="0"/>
              <a:t>that time catches up</a:t>
            </a:r>
            <a:r>
              <a:rPr lang="en-US" dirty="0"/>
              <a:t> with everyone and that your people revere you for your </a:t>
            </a:r>
            <a:r>
              <a:rPr lang="en-US" dirty="0" smtClean="0"/>
              <a:t>achievements?</a:t>
            </a:r>
            <a:endParaRPr lang="en-GB" dirty="0"/>
          </a:p>
          <a:p>
            <a:pPr marL="2571750" lvl="4" indent="-514350">
              <a:buFont typeface="+mj-lt"/>
              <a:buAutoNum type="alphaLcPeriod"/>
            </a:pPr>
            <a:endParaRPr lang="en-GB" dirty="0"/>
          </a:p>
          <a:p>
            <a:pPr marL="514350" indent="-514350">
              <a:buFont typeface="+mj-lt"/>
              <a:buAutoNum type="alphaLcPeriod"/>
            </a:pPr>
            <a:r>
              <a:rPr lang="en-GB" b="1" dirty="0"/>
              <a:t>O</a:t>
            </a:r>
            <a:r>
              <a:rPr lang="en-US" b="1" dirty="0" err="1" smtClean="0"/>
              <a:t>rder</a:t>
            </a:r>
            <a:r>
              <a:rPr lang="en-US" b="1" dirty="0" smtClean="0"/>
              <a:t> </a:t>
            </a:r>
            <a:r>
              <a:rPr lang="en-US" b="1" dirty="0"/>
              <a:t>that more flattering pictures </a:t>
            </a:r>
            <a:r>
              <a:rPr lang="en-US" dirty="0"/>
              <a:t>are circulated in greater numbers?</a:t>
            </a:r>
            <a:endParaRPr lang="en-GB" dirty="0"/>
          </a:p>
          <a:p>
            <a:endParaRPr 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47</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Declining Years: </a:t>
            </a:r>
            <a:r>
              <a:rPr lang="en-GB" altLang="en-US" sz="1600" b="1" dirty="0" smtClean="0">
                <a:solidFill>
                  <a:srgbClr val="3333CC"/>
                </a:solidFill>
                <a:latin typeface="Comic Sans MS" pitchFamily="66" charset="0"/>
              </a:rPr>
              <a:t>14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10169278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Starvation, 1597-8</a:t>
            </a:r>
            <a:endParaRPr lang="en-GB" dirty="0"/>
          </a:p>
        </p:txBody>
      </p:sp>
      <p:sp>
        <p:nvSpPr>
          <p:cNvPr id="3" name="Content Placeholder 2"/>
          <p:cNvSpPr>
            <a:spLocks noGrp="1"/>
          </p:cNvSpPr>
          <p:nvPr>
            <p:ph idx="1"/>
          </p:nvPr>
        </p:nvSpPr>
        <p:spPr/>
        <p:txBody>
          <a:bodyPr>
            <a:normAutofit/>
          </a:bodyPr>
          <a:lstStyle/>
          <a:p>
            <a:r>
              <a:rPr lang="en-US" dirty="0"/>
              <a:t>There have been four successive poor harvests. </a:t>
            </a:r>
            <a:endParaRPr lang="en-US" dirty="0" smtClean="0"/>
          </a:p>
          <a:p>
            <a:pPr lvl="4"/>
            <a:endParaRPr lang="en-US" dirty="0"/>
          </a:p>
          <a:p>
            <a:r>
              <a:rPr lang="en-US" dirty="0"/>
              <a:t>P</a:t>
            </a:r>
            <a:r>
              <a:rPr lang="en-US" dirty="0" smtClean="0"/>
              <a:t>eople </a:t>
            </a:r>
            <a:r>
              <a:rPr lang="en-US" dirty="0"/>
              <a:t>are dying of starvation in the far north. </a:t>
            </a:r>
            <a:endParaRPr lang="en-US" dirty="0" smtClean="0"/>
          </a:p>
          <a:p>
            <a:pPr lvl="4"/>
            <a:endParaRPr lang="en-US" dirty="0"/>
          </a:p>
          <a:p>
            <a:r>
              <a:rPr lang="en-US" dirty="0" smtClean="0"/>
              <a:t>What should </a:t>
            </a:r>
            <a:r>
              <a:rPr lang="en-US" dirty="0"/>
              <a:t>your </a:t>
            </a:r>
            <a:r>
              <a:rPr lang="en-US" dirty="0" smtClean="0"/>
              <a:t>government do?</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Declining Years:</a:t>
            </a:r>
            <a:r>
              <a:rPr lang="en-GB" altLang="en-US" sz="1600" b="1" dirty="0">
                <a:solidFill>
                  <a:srgbClr val="3333CC"/>
                </a:solidFill>
                <a:latin typeface="Comic Sans MS" pitchFamily="66" charset="0"/>
              </a:rPr>
              <a:t> </a:t>
            </a:r>
            <a:r>
              <a:rPr lang="en-GB" altLang="en-US" sz="1600" b="1" dirty="0" smtClean="0">
                <a:solidFill>
                  <a:srgbClr val="3333CC"/>
                </a:solidFill>
                <a:latin typeface="Comic Sans MS" pitchFamily="66" charset="0"/>
              </a:rPr>
              <a:t>15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48</a:t>
            </a:fld>
            <a:endParaRPr lang="en-GB">
              <a:solidFill>
                <a:prstClr val="black">
                  <a:tint val="75000"/>
                </a:prstClr>
              </a:solidFill>
            </a:endParaRPr>
          </a:p>
        </p:txBody>
      </p:sp>
    </p:spTree>
    <p:extLst>
      <p:ext uri="{BB962C8B-B14F-4D97-AF65-F5344CB8AC3E}">
        <p14:creationId xmlns:p14="http://schemas.microsoft.com/office/powerpoint/2010/main" val="409094102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Starvation, </a:t>
            </a:r>
            <a:r>
              <a:rPr lang="en-GB" dirty="0" smtClean="0"/>
              <a:t>1597-8: Options</a:t>
            </a:r>
            <a:endParaRPr lang="en-GB" dirty="0"/>
          </a:p>
        </p:txBody>
      </p:sp>
      <p:sp>
        <p:nvSpPr>
          <p:cNvPr id="3" name="Content Placeholder 2"/>
          <p:cNvSpPr>
            <a:spLocks noGrp="1"/>
          </p:cNvSpPr>
          <p:nvPr>
            <p:ph idx="1"/>
          </p:nvPr>
        </p:nvSpPr>
        <p:spPr/>
        <p:txBody>
          <a:bodyPr>
            <a:normAutofit/>
          </a:bodyPr>
          <a:lstStyle/>
          <a:p>
            <a:r>
              <a:rPr lang="en-US" dirty="0"/>
              <a:t>Should your government:</a:t>
            </a:r>
            <a:endParaRPr lang="en-GB" dirty="0"/>
          </a:p>
          <a:p>
            <a:pPr lvl="4"/>
            <a:endParaRPr lang="en-US" dirty="0"/>
          </a:p>
          <a:p>
            <a:pPr marL="514350" indent="-514350">
              <a:buFont typeface="+mj-lt"/>
              <a:buAutoNum type="alphaLcPeriod"/>
            </a:pPr>
            <a:r>
              <a:rPr lang="en-US" b="1" dirty="0"/>
              <a:t>I</a:t>
            </a:r>
            <a:r>
              <a:rPr lang="en-US" b="1" dirty="0" smtClean="0"/>
              <a:t>mport </a:t>
            </a:r>
            <a:r>
              <a:rPr lang="en-US" b="1" dirty="0"/>
              <a:t>extra f</a:t>
            </a:r>
            <a:r>
              <a:rPr lang="en-US" dirty="0"/>
              <a:t>ood to alleviate problems?</a:t>
            </a:r>
            <a:endParaRPr lang="en-GB" dirty="0"/>
          </a:p>
          <a:p>
            <a:pPr marL="2171700" lvl="4" indent="-342900">
              <a:buFont typeface="+mj-lt"/>
              <a:buAutoNum type="alphaLcPeriod"/>
            </a:pPr>
            <a:endParaRPr lang="en-US" dirty="0"/>
          </a:p>
          <a:p>
            <a:pPr marL="514350" indent="-514350">
              <a:buFont typeface="+mj-lt"/>
              <a:buAutoNum type="alphaLcPeriod"/>
            </a:pPr>
            <a:r>
              <a:rPr lang="en-US" b="1" dirty="0"/>
              <a:t>I</a:t>
            </a:r>
            <a:r>
              <a:rPr lang="en-US" b="1" dirty="0" smtClean="0"/>
              <a:t>gnore </a:t>
            </a:r>
            <a:r>
              <a:rPr lang="en-US" b="1" dirty="0"/>
              <a:t>the issue </a:t>
            </a:r>
            <a:r>
              <a:rPr lang="en-US" dirty="0"/>
              <a:t>because such matters are not a concern of government?</a:t>
            </a:r>
            <a:endParaRPr lang="en-GB" dirty="0"/>
          </a:p>
          <a:p>
            <a:pPr marL="2171700" lvl="4" indent="-342900">
              <a:buFont typeface="+mj-lt"/>
              <a:buAutoNum type="alphaLcPeriod"/>
            </a:pPr>
            <a:endParaRPr lang="en-US" dirty="0"/>
          </a:p>
          <a:p>
            <a:pPr marL="514350" indent="-514350">
              <a:buFont typeface="+mj-lt"/>
              <a:buAutoNum type="alphaLcPeriod"/>
            </a:pPr>
            <a:r>
              <a:rPr lang="en-US" b="1" dirty="0"/>
              <a:t>C</a:t>
            </a:r>
            <a:r>
              <a:rPr lang="en-US" b="1" dirty="0" smtClean="0"/>
              <a:t>lamp </a:t>
            </a:r>
            <a:r>
              <a:rPr lang="en-US" b="1" dirty="0"/>
              <a:t>down on vagrants </a:t>
            </a:r>
            <a:r>
              <a:rPr lang="en-US" dirty="0"/>
              <a:t>to prevent the dangers of riots</a:t>
            </a:r>
            <a:r>
              <a:rPr lang="en-US" dirty="0" smtClean="0"/>
              <a:t>?</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Declining Years: </a:t>
            </a:r>
            <a:r>
              <a:rPr lang="en-GB" altLang="en-US" sz="1600" b="1" dirty="0" smtClean="0">
                <a:solidFill>
                  <a:srgbClr val="3333CC"/>
                </a:solidFill>
                <a:latin typeface="Comic Sans MS" pitchFamily="66" charset="0"/>
              </a:rPr>
              <a:t>15 </a:t>
            </a:r>
            <a:endParaRPr lang="en-GB" altLang="en-US" sz="1600" b="1" dirty="0">
              <a:solidFill>
                <a:srgbClr val="3333CC"/>
              </a:solidFill>
              <a:latin typeface="Comic Sans MS" pitchFamily="66" charset="0"/>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49</a:t>
            </a:fld>
            <a:endParaRPr lang="en-GB">
              <a:solidFill>
                <a:prstClr val="black">
                  <a:tint val="75000"/>
                </a:prstClr>
              </a:solidFill>
            </a:endParaRPr>
          </a:p>
        </p:txBody>
      </p:sp>
    </p:spTree>
    <p:extLst>
      <p:ext uri="{BB962C8B-B14F-4D97-AF65-F5344CB8AC3E}">
        <p14:creationId xmlns:p14="http://schemas.microsoft.com/office/powerpoint/2010/main" val="7080194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Marriage Proposal</a:t>
            </a:r>
            <a:endParaRPr lang="en-GB" dirty="0"/>
          </a:p>
        </p:txBody>
      </p:sp>
      <p:sp>
        <p:nvSpPr>
          <p:cNvPr id="3" name="Content Placeholder 2"/>
          <p:cNvSpPr>
            <a:spLocks noGrp="1"/>
          </p:cNvSpPr>
          <p:nvPr>
            <p:ph idx="1"/>
          </p:nvPr>
        </p:nvSpPr>
        <p:spPr/>
        <p:txBody>
          <a:bodyPr>
            <a:normAutofit/>
          </a:bodyPr>
          <a:lstStyle/>
          <a:p>
            <a:r>
              <a:rPr lang="en-US" dirty="0" smtClean="0"/>
              <a:t>Your </a:t>
            </a:r>
            <a:r>
              <a:rPr lang="en-US" dirty="0"/>
              <a:t>brother-in-law, King Philip of Spain, offers to marry you now that he is a widower. </a:t>
            </a:r>
            <a:r>
              <a:rPr lang="en-US" dirty="0" smtClean="0"/>
              <a:t>He was married to your sister, Mary!</a:t>
            </a:r>
          </a:p>
          <a:p>
            <a:endParaRPr lang="en-US" dirty="0"/>
          </a:p>
          <a:p>
            <a:r>
              <a:rPr lang="en-US" dirty="0" smtClean="0"/>
              <a:t>What should you do?</a:t>
            </a:r>
          </a:p>
          <a:p>
            <a:endParaRPr lang="en-US" dirty="0" smtClean="0"/>
          </a:p>
          <a:p>
            <a:r>
              <a:rPr lang="en-US" dirty="0" smtClean="0"/>
              <a:t>It’s time for you to decide – look at the next screen for your options.</a:t>
            </a:r>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Early Choices: </a:t>
            </a:r>
            <a:r>
              <a:rPr lang="en-GB" altLang="en-US" sz="1600" b="1" dirty="0">
                <a:solidFill>
                  <a:srgbClr val="3333CC"/>
                </a:solidFill>
                <a:latin typeface="Comic Sans MS" pitchFamily="66" charset="0"/>
              </a:rPr>
              <a:t>1 </a:t>
            </a:r>
          </a:p>
        </p:txBody>
      </p:sp>
      <p:sp>
        <p:nvSpPr>
          <p:cNvPr id="6" name="Slide Number Placeholder 5"/>
          <p:cNvSpPr>
            <a:spLocks noGrp="1"/>
          </p:cNvSpPr>
          <p:nvPr>
            <p:ph type="sldNum" sz="quarter" idx="12"/>
          </p:nvPr>
        </p:nvSpPr>
        <p:spPr/>
        <p:txBody>
          <a:bodyPr/>
          <a:lstStyle/>
          <a:p>
            <a:fld id="{02EDCA06-7A27-4443-859D-1D99DFFC1D9A}" type="slidenum">
              <a:rPr lang="en-GB" smtClean="0"/>
              <a:t>5</a:t>
            </a:fld>
            <a:endParaRPr lang="en-GB"/>
          </a:p>
        </p:txBody>
      </p:sp>
    </p:spTree>
    <p:extLst>
      <p:ext uri="{BB962C8B-B14F-4D97-AF65-F5344CB8AC3E}">
        <p14:creationId xmlns:p14="http://schemas.microsoft.com/office/powerpoint/2010/main" val="149396564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The Earl of </a:t>
            </a:r>
            <a:r>
              <a:rPr lang="en-GB" dirty="0"/>
              <a:t>E</a:t>
            </a:r>
            <a:r>
              <a:rPr lang="en-GB" dirty="0" smtClean="0"/>
              <a:t>ssex, 1601</a:t>
            </a:r>
            <a:endParaRPr lang="en-GB" dirty="0"/>
          </a:p>
        </p:txBody>
      </p:sp>
      <p:sp>
        <p:nvSpPr>
          <p:cNvPr id="3" name="Content Placeholder 2"/>
          <p:cNvSpPr>
            <a:spLocks noGrp="1"/>
          </p:cNvSpPr>
          <p:nvPr>
            <p:ph idx="1"/>
          </p:nvPr>
        </p:nvSpPr>
        <p:spPr/>
        <p:txBody>
          <a:bodyPr>
            <a:normAutofit/>
          </a:bodyPr>
          <a:lstStyle/>
          <a:p>
            <a:r>
              <a:rPr lang="en-US" dirty="0"/>
              <a:t>The last of your </a:t>
            </a:r>
            <a:r>
              <a:rPr lang="en-US" dirty="0" err="1"/>
              <a:t>favourites</a:t>
            </a:r>
            <a:r>
              <a:rPr lang="en-US" dirty="0"/>
              <a:t>, the Earl of Essex, has led </a:t>
            </a:r>
            <a:r>
              <a:rPr lang="en-US" dirty="0" smtClean="0"/>
              <a:t>rebellion. </a:t>
            </a:r>
          </a:p>
          <a:p>
            <a:pPr lvl="4"/>
            <a:endParaRPr lang="en-US" dirty="0"/>
          </a:p>
          <a:p>
            <a:r>
              <a:rPr lang="en-US" dirty="0" smtClean="0"/>
              <a:t>It </a:t>
            </a:r>
            <a:r>
              <a:rPr lang="en-US" dirty="0"/>
              <a:t>was a fiasco but treason. </a:t>
            </a:r>
            <a:endParaRPr lang="en-US" dirty="0" smtClean="0"/>
          </a:p>
          <a:p>
            <a:pPr lvl="4"/>
            <a:endParaRPr lang="en-US" dirty="0"/>
          </a:p>
          <a:p>
            <a:r>
              <a:rPr lang="en-US" dirty="0" smtClean="0"/>
              <a:t>What should you do?</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50</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Declining Years:</a:t>
            </a:r>
            <a:r>
              <a:rPr lang="en-GB" altLang="en-US" sz="1600" b="1" dirty="0">
                <a:solidFill>
                  <a:srgbClr val="3333CC"/>
                </a:solidFill>
                <a:latin typeface="Comic Sans MS" pitchFamily="66" charset="0"/>
              </a:rPr>
              <a:t> </a:t>
            </a:r>
            <a:r>
              <a:rPr lang="en-GB" altLang="en-US" sz="1600" b="1" dirty="0" smtClean="0">
                <a:solidFill>
                  <a:srgbClr val="3333CC"/>
                </a:solidFill>
                <a:latin typeface="Comic Sans MS" pitchFamily="66" charset="0"/>
              </a:rPr>
              <a:t>16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398204357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Essex, 1601: Options</a:t>
            </a:r>
            <a:endParaRPr lang="en-GB" dirty="0"/>
          </a:p>
        </p:txBody>
      </p:sp>
      <p:sp>
        <p:nvSpPr>
          <p:cNvPr id="3" name="Content Placeholder 2"/>
          <p:cNvSpPr>
            <a:spLocks noGrp="1"/>
          </p:cNvSpPr>
          <p:nvPr>
            <p:ph idx="1"/>
          </p:nvPr>
        </p:nvSpPr>
        <p:spPr/>
        <p:txBody>
          <a:bodyPr>
            <a:normAutofit/>
          </a:bodyPr>
          <a:lstStyle/>
          <a:p>
            <a:r>
              <a:rPr lang="en-US" dirty="0"/>
              <a:t>Should you:</a:t>
            </a:r>
            <a:endParaRPr lang="en-GB" dirty="0"/>
          </a:p>
          <a:p>
            <a:pPr lvl="4"/>
            <a:endParaRPr lang="en-US" dirty="0"/>
          </a:p>
          <a:p>
            <a:pPr marL="514350" indent="-514350">
              <a:buFont typeface="+mj-lt"/>
              <a:buAutoNum type="alphaLcPeriod"/>
            </a:pPr>
            <a:r>
              <a:rPr lang="en-US" b="1" dirty="0"/>
              <a:t>O</a:t>
            </a:r>
            <a:r>
              <a:rPr lang="en-US" b="1" dirty="0" smtClean="0"/>
              <a:t>rder </a:t>
            </a:r>
            <a:r>
              <a:rPr lang="en-US" b="1" dirty="0"/>
              <a:t>his execution </a:t>
            </a:r>
            <a:r>
              <a:rPr lang="en-US" dirty="0" smtClean="0"/>
              <a:t>immediately?</a:t>
            </a:r>
            <a:endParaRPr lang="en-GB" dirty="0"/>
          </a:p>
          <a:p>
            <a:pPr marL="2171700" lvl="4" indent="-342900">
              <a:buFont typeface="+mj-lt"/>
              <a:buAutoNum type="alphaLcPeriod"/>
            </a:pPr>
            <a:endParaRPr lang="en-GB" dirty="0"/>
          </a:p>
          <a:p>
            <a:pPr marL="514350" indent="-514350">
              <a:buFont typeface="+mj-lt"/>
              <a:buAutoNum type="alphaLcPeriod"/>
            </a:pPr>
            <a:r>
              <a:rPr lang="en-GB" b="1" dirty="0"/>
              <a:t>P</a:t>
            </a:r>
            <a:r>
              <a:rPr lang="en-US" b="1" dirty="0" err="1" smtClean="0"/>
              <a:t>ardon</a:t>
            </a:r>
            <a:r>
              <a:rPr lang="en-US" b="1" dirty="0" smtClean="0"/>
              <a:t> </a:t>
            </a:r>
            <a:r>
              <a:rPr lang="en-US" b="1" dirty="0"/>
              <a:t>him </a:t>
            </a:r>
            <a:r>
              <a:rPr lang="en-US" dirty="0"/>
              <a:t>because his rising proved to be such a failure?</a:t>
            </a:r>
            <a:endParaRPr lang="en-GB" dirty="0"/>
          </a:p>
          <a:p>
            <a:pPr marL="2171700" lvl="4" indent="-342900">
              <a:buFont typeface="+mj-lt"/>
              <a:buAutoNum type="alphaLcPeriod"/>
            </a:pPr>
            <a:endParaRPr lang="en-US" dirty="0"/>
          </a:p>
          <a:p>
            <a:pPr marL="514350" indent="-514350">
              <a:buFont typeface="+mj-lt"/>
              <a:buAutoNum type="alphaLcPeriod"/>
            </a:pPr>
            <a:r>
              <a:rPr lang="en-US" b="1" dirty="0"/>
              <a:t>P</a:t>
            </a:r>
            <a:r>
              <a:rPr lang="en-US" b="1" dirty="0" smtClean="0"/>
              <a:t>ostpone </a:t>
            </a:r>
            <a:r>
              <a:rPr lang="en-US" b="1" dirty="0"/>
              <a:t>his execution</a:t>
            </a:r>
            <a:r>
              <a:rPr lang="en-US" dirty="0"/>
              <a:t>? So many of your old servants have died in recent years that it would be hard to lose another</a:t>
            </a:r>
            <a:r>
              <a:rPr lang="en-US" dirty="0" smtClean="0"/>
              <a:t>.</a:t>
            </a:r>
            <a:endParaRPr lang="en-GB" dirty="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51</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Declining Years: </a:t>
            </a:r>
            <a:r>
              <a:rPr lang="en-GB" altLang="en-US" sz="1600" b="1" dirty="0" smtClean="0">
                <a:solidFill>
                  <a:srgbClr val="3333CC"/>
                </a:solidFill>
                <a:latin typeface="Comic Sans MS" pitchFamily="66" charset="0"/>
              </a:rPr>
              <a:t>16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152277106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Declining Years: 13 </a:t>
            </a:r>
          </a:p>
        </p:txBody>
      </p:sp>
      <p:sp>
        <p:nvSpPr>
          <p:cNvPr id="2" name="Title 1"/>
          <p:cNvSpPr>
            <a:spLocks noGrp="1"/>
          </p:cNvSpPr>
          <p:nvPr>
            <p:ph type="title"/>
          </p:nvPr>
        </p:nvSpPr>
        <p:spPr/>
        <p:txBody>
          <a:bodyPr>
            <a:normAutofit fontScale="90000"/>
          </a:bodyPr>
          <a:lstStyle/>
          <a:p>
            <a:r>
              <a:rPr lang="en-US" dirty="0"/>
              <a:t>Wentworth </a:t>
            </a:r>
            <a:r>
              <a:rPr lang="en-US" dirty="0" smtClean="0"/>
              <a:t>&amp; Privilege</a:t>
            </a:r>
            <a:r>
              <a:rPr lang="en-GB" dirty="0"/>
              <a:t>, </a:t>
            </a:r>
            <a:r>
              <a:rPr lang="en-GB" dirty="0" smtClean="0"/>
              <a:t>1593: </a:t>
            </a:r>
            <a:r>
              <a:rPr lang="en-GB" dirty="0"/>
              <a:t>Outcomes</a:t>
            </a:r>
          </a:p>
        </p:txBody>
      </p:sp>
      <p:sp>
        <p:nvSpPr>
          <p:cNvPr id="3" name="Content Placeholder 2"/>
          <p:cNvSpPr>
            <a:spLocks noGrp="1"/>
          </p:cNvSpPr>
          <p:nvPr>
            <p:ph idx="1"/>
          </p:nvPr>
        </p:nvSpPr>
        <p:spPr/>
        <p:txBody>
          <a:bodyPr>
            <a:normAutofit lnSpcReduction="10000"/>
          </a:bodyPr>
          <a:lstStyle/>
          <a:p>
            <a:r>
              <a:rPr lang="en-US" sz="2800" kern="1200" dirty="0" smtClean="0">
                <a:solidFill>
                  <a:schemeClr val="tx1"/>
                </a:solidFill>
                <a:effectLst/>
                <a:latin typeface="+mn-lt"/>
                <a:ea typeface="+mn-ea"/>
                <a:cs typeface="+mn-cs"/>
              </a:rPr>
              <a:t>This tedious little man has been told before not to interfere in matters that do not concern him. This is not a matter for parliament. </a:t>
            </a:r>
            <a:r>
              <a:rPr lang="en-US" sz="2800" b="1" kern="1200" dirty="0" smtClean="0">
                <a:solidFill>
                  <a:schemeClr val="tx1"/>
                </a:solidFill>
                <a:effectLst/>
                <a:latin typeface="+mn-lt"/>
                <a:ea typeface="+mn-ea"/>
                <a:cs typeface="+mn-cs"/>
              </a:rPr>
              <a:t>Lose 1 crown</a:t>
            </a:r>
            <a:r>
              <a:rPr lang="en-US" sz="2800" kern="1200" dirty="0" smtClean="0">
                <a:solidFill>
                  <a:schemeClr val="tx1"/>
                </a:solidFill>
                <a:effectLst/>
                <a:latin typeface="+mn-lt"/>
                <a:ea typeface="+mn-ea"/>
                <a:cs typeface="+mn-cs"/>
              </a:rPr>
              <a:t>.</a:t>
            </a:r>
          </a:p>
          <a:p>
            <a:endParaRPr lang="en-GB" sz="28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A very queenly act. With luck he will die there! </a:t>
            </a:r>
            <a:r>
              <a:rPr lang="en-US" sz="2800" b="1" kern="1200" dirty="0" smtClean="0">
                <a:solidFill>
                  <a:schemeClr val="tx1"/>
                </a:solidFill>
                <a:effectLst/>
                <a:latin typeface="+mn-lt"/>
                <a:ea typeface="+mn-ea"/>
                <a:cs typeface="+mn-cs"/>
              </a:rPr>
              <a:t>Crowns unchanged</a:t>
            </a:r>
            <a:r>
              <a:rPr lang="en-US" sz="2800" kern="1200" dirty="0" smtClean="0">
                <a:solidFill>
                  <a:schemeClr val="tx1"/>
                </a:solidFill>
                <a:effectLst/>
                <a:latin typeface="+mn-lt"/>
                <a:ea typeface="+mn-ea"/>
                <a:cs typeface="+mn-cs"/>
              </a:rPr>
              <a:t>.</a:t>
            </a:r>
            <a:endParaRPr lang="en-GB" sz="2800" kern="1200" dirty="0" smtClean="0">
              <a:solidFill>
                <a:schemeClr val="tx1"/>
              </a:solidFill>
              <a:effectLst/>
              <a:latin typeface="+mn-lt"/>
              <a:ea typeface="+mn-ea"/>
              <a:cs typeface="+mn-cs"/>
            </a:endParaRPr>
          </a:p>
          <a:p>
            <a:endParaRPr lang="en-US" sz="28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This is tantamount to abdication. All attention will shift to James and factions will compete for his </a:t>
            </a:r>
            <a:r>
              <a:rPr lang="en-US" sz="2800" kern="1200" dirty="0" err="1" smtClean="0">
                <a:solidFill>
                  <a:schemeClr val="tx1"/>
                </a:solidFill>
                <a:effectLst/>
                <a:latin typeface="+mn-lt"/>
                <a:ea typeface="+mn-ea"/>
                <a:cs typeface="+mn-cs"/>
              </a:rPr>
              <a:t>favour</a:t>
            </a:r>
            <a:r>
              <a:rPr lang="en-US" sz="2800" kern="1200" dirty="0" smtClean="0">
                <a:solidFill>
                  <a:schemeClr val="tx1"/>
                </a:solidFill>
                <a:effectLst/>
                <a:latin typeface="+mn-lt"/>
                <a:ea typeface="+mn-ea"/>
                <a:cs typeface="+mn-cs"/>
              </a:rPr>
              <a:t>. </a:t>
            </a:r>
            <a:r>
              <a:rPr lang="en-US" sz="2800" b="1" kern="1200" dirty="0" smtClean="0">
                <a:solidFill>
                  <a:schemeClr val="tx1"/>
                </a:solidFill>
                <a:effectLst/>
                <a:latin typeface="+mn-lt"/>
                <a:ea typeface="+mn-ea"/>
                <a:cs typeface="+mn-cs"/>
              </a:rPr>
              <a:t>Lose 1 crown</a:t>
            </a:r>
            <a:r>
              <a:rPr lang="en-US" sz="2800" kern="1200" dirty="0" smtClean="0">
                <a:solidFill>
                  <a:schemeClr val="tx1"/>
                </a:solidFill>
                <a:effectLst/>
                <a:latin typeface="+mn-lt"/>
                <a:ea typeface="+mn-ea"/>
                <a:cs typeface="+mn-cs"/>
              </a:rPr>
              <a:t>.</a:t>
            </a:r>
            <a:endParaRPr lang="en-GB" sz="2800" kern="1200" dirty="0" smtClean="0">
              <a:solidFill>
                <a:schemeClr val="tx1"/>
              </a:solidFill>
              <a:effectLst/>
              <a:latin typeface="+mn-lt"/>
              <a:ea typeface="+mn-ea"/>
              <a:cs typeface="+mn-cs"/>
            </a:endParaRPr>
          </a:p>
          <a:p>
            <a:endParaRPr lang="en-US" dirty="0" smtClean="0"/>
          </a:p>
          <a:p>
            <a:endParaRPr lang="en-GB" dirty="0" smtClean="0"/>
          </a:p>
          <a:p>
            <a:endParaRPr lang="en-US" alt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52</a:t>
            </a:fld>
            <a:endParaRPr lang="en-GB">
              <a:solidFill>
                <a:prstClr val="black">
                  <a:tint val="75000"/>
                </a:prstClr>
              </a:solidFill>
            </a:endParaRPr>
          </a:p>
        </p:txBody>
      </p:sp>
      <p:sp>
        <p:nvSpPr>
          <p:cNvPr id="6" name="Text Box 10"/>
          <p:cNvSpPr txBox="1">
            <a:spLocks noChangeArrowheads="1"/>
          </p:cNvSpPr>
          <p:nvPr/>
        </p:nvSpPr>
        <p:spPr bwMode="auto">
          <a:xfrm rot="19380000">
            <a:off x="9950" y="1702763"/>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Discuss issue</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9951" y="3358947"/>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Forbid talks</a:t>
            </a:r>
            <a:endParaRPr lang="en-US" altLang="en-US" sz="2000" b="1" dirty="0">
              <a:solidFill>
                <a:prstClr val="black"/>
              </a:solidFill>
              <a:latin typeface="Comic Sans MS" pitchFamily="66" charset="0"/>
            </a:endParaRPr>
          </a:p>
        </p:txBody>
      </p:sp>
      <p:sp>
        <p:nvSpPr>
          <p:cNvPr id="10" name="Text Box 12"/>
          <p:cNvSpPr txBox="1">
            <a:spLocks noChangeArrowheads="1"/>
          </p:cNvSpPr>
          <p:nvPr/>
        </p:nvSpPr>
        <p:spPr bwMode="auto">
          <a:xfrm rot="19380000">
            <a:off x="10800" y="4807391"/>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Declare James</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283649953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Your Portrait: </a:t>
            </a:r>
            <a:r>
              <a:rPr lang="en-GB" dirty="0"/>
              <a:t>Outcomes</a:t>
            </a:r>
          </a:p>
        </p:txBody>
      </p:sp>
      <p:sp>
        <p:nvSpPr>
          <p:cNvPr id="3" name="Content Placeholder 2"/>
          <p:cNvSpPr>
            <a:spLocks noGrp="1"/>
          </p:cNvSpPr>
          <p:nvPr>
            <p:ph idx="1"/>
          </p:nvPr>
        </p:nvSpPr>
        <p:spPr/>
        <p:txBody>
          <a:bodyPr>
            <a:normAutofit/>
          </a:bodyPr>
          <a:lstStyle/>
          <a:p>
            <a:r>
              <a:rPr lang="en-US" sz="2800" kern="1200" dirty="0" smtClean="0">
                <a:solidFill>
                  <a:schemeClr val="tx1"/>
                </a:solidFill>
                <a:effectLst/>
                <a:latin typeface="+mn-lt"/>
                <a:ea typeface="+mn-ea"/>
                <a:cs typeface="+mn-cs"/>
              </a:rPr>
              <a:t>Quite right too! What else is royal power for? </a:t>
            </a:r>
            <a:r>
              <a:rPr lang="en-US" sz="2800" b="1" kern="1200" dirty="0" smtClean="0">
                <a:solidFill>
                  <a:schemeClr val="tx1"/>
                </a:solidFill>
                <a:effectLst/>
                <a:latin typeface="+mn-lt"/>
                <a:ea typeface="+mn-ea"/>
                <a:cs typeface="+mn-cs"/>
              </a:rPr>
              <a:t>Crowns unchanged</a:t>
            </a:r>
            <a:r>
              <a:rPr lang="en-US" sz="2800" kern="1200" dirty="0" smtClean="0">
                <a:solidFill>
                  <a:schemeClr val="tx1"/>
                </a:solidFill>
                <a:effectLst/>
                <a:latin typeface="+mn-lt"/>
                <a:ea typeface="+mn-ea"/>
                <a:cs typeface="+mn-cs"/>
              </a:rPr>
              <a:t>.</a:t>
            </a:r>
            <a:endParaRPr lang="en-GB" dirty="0"/>
          </a:p>
          <a:p>
            <a:pPr lvl="4"/>
            <a:endParaRPr lang="en-GB"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But they are more likely to revere you if they imagine you as a beautiful, ageless '</a:t>
            </a:r>
            <a:r>
              <a:rPr lang="en-US" sz="2800" kern="1200" dirty="0" err="1" smtClean="0">
                <a:solidFill>
                  <a:schemeClr val="tx1"/>
                </a:solidFill>
                <a:effectLst/>
                <a:latin typeface="+mn-lt"/>
                <a:ea typeface="+mn-ea"/>
                <a:cs typeface="+mn-cs"/>
              </a:rPr>
              <a:t>Fairie</a:t>
            </a:r>
            <a:r>
              <a:rPr lang="en-US" sz="2800" kern="1200" dirty="0" smtClean="0">
                <a:solidFill>
                  <a:schemeClr val="tx1"/>
                </a:solidFill>
                <a:effectLst/>
                <a:latin typeface="+mn-lt"/>
                <a:ea typeface="+mn-ea"/>
                <a:cs typeface="+mn-cs"/>
              </a:rPr>
              <a:t> Queen'. </a:t>
            </a:r>
            <a:r>
              <a:rPr lang="en-US" sz="2800" b="1" kern="1200" dirty="0" smtClean="0">
                <a:solidFill>
                  <a:schemeClr val="tx1"/>
                </a:solidFill>
                <a:effectLst/>
                <a:latin typeface="+mn-lt"/>
                <a:ea typeface="+mn-ea"/>
                <a:cs typeface="+mn-cs"/>
              </a:rPr>
              <a:t>Lose 1 crown</a:t>
            </a:r>
            <a:r>
              <a:rPr lang="en-US" sz="2800" kern="1200" dirty="0" smtClean="0">
                <a:solidFill>
                  <a:schemeClr val="tx1"/>
                </a:solidFill>
                <a:effectLst/>
                <a:latin typeface="+mn-lt"/>
                <a:ea typeface="+mn-ea"/>
                <a:cs typeface="+mn-cs"/>
              </a:rPr>
              <a:t>.</a:t>
            </a:r>
            <a:endParaRPr lang="en-GB" dirty="0"/>
          </a:p>
          <a:p>
            <a:pPr lvl="4"/>
            <a:endParaRPr lang="en-GB"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Good idea — in addition to (a)! </a:t>
            </a:r>
            <a:r>
              <a:rPr lang="en-US" b="1" dirty="0"/>
              <a:t>Crowns </a:t>
            </a:r>
            <a:r>
              <a:rPr lang="en-US" b="1" dirty="0" smtClean="0"/>
              <a:t>unchanged.</a:t>
            </a:r>
            <a:endParaRPr lang="en-GB" sz="2800" kern="1200" dirty="0" smtClean="0">
              <a:solidFill>
                <a:schemeClr val="tx1"/>
              </a:solidFill>
              <a:effectLst/>
              <a:latin typeface="+mn-lt"/>
              <a:ea typeface="+mn-ea"/>
              <a:cs typeface="+mn-cs"/>
            </a:endParaRPr>
          </a:p>
          <a:p>
            <a:endParaRPr lang="en-US" dirty="0" smtClean="0"/>
          </a:p>
          <a:p>
            <a:endParaRPr lang="en-GB" dirty="0" smtClean="0"/>
          </a:p>
          <a:p>
            <a:endParaRPr lang="en-US" alt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53</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Declining Years: </a:t>
            </a:r>
            <a:r>
              <a:rPr lang="en-GB" altLang="en-US" sz="1600" b="1" dirty="0" smtClean="0">
                <a:solidFill>
                  <a:srgbClr val="3333CC"/>
                </a:solidFill>
                <a:latin typeface="Comic Sans MS" pitchFamily="66" charset="0"/>
              </a:rPr>
              <a:t>14 </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9950" y="1734076"/>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Ban</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62057" y="3070865"/>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Accept</a:t>
            </a:r>
            <a:endParaRPr lang="en-US" altLang="en-US" sz="2000" b="1" dirty="0">
              <a:solidFill>
                <a:prstClr val="black"/>
              </a:solidFill>
              <a:latin typeface="Comic Sans MS" pitchFamily="66" charset="0"/>
            </a:endParaRPr>
          </a:p>
        </p:txBody>
      </p:sp>
      <p:sp>
        <p:nvSpPr>
          <p:cNvPr id="10" name="Text Box 12"/>
          <p:cNvSpPr txBox="1">
            <a:spLocks noChangeArrowheads="1"/>
          </p:cNvSpPr>
          <p:nvPr/>
        </p:nvSpPr>
        <p:spPr bwMode="auto">
          <a:xfrm rot="19380000">
            <a:off x="10800" y="4511075"/>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Order better</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57949936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Starvation, 1597-8: </a:t>
            </a:r>
            <a:r>
              <a:rPr lang="en-GB" dirty="0"/>
              <a:t>Outcomes</a:t>
            </a:r>
          </a:p>
        </p:txBody>
      </p:sp>
      <p:sp>
        <p:nvSpPr>
          <p:cNvPr id="3" name="Content Placeholder 2"/>
          <p:cNvSpPr>
            <a:spLocks noGrp="1"/>
          </p:cNvSpPr>
          <p:nvPr>
            <p:ph idx="1"/>
          </p:nvPr>
        </p:nvSpPr>
        <p:spPr/>
        <p:txBody>
          <a:bodyPr>
            <a:normAutofit/>
          </a:bodyPr>
          <a:lstStyle/>
          <a:p>
            <a:r>
              <a:rPr lang="en-US" sz="2800" kern="1200" dirty="0" smtClean="0">
                <a:solidFill>
                  <a:schemeClr val="tx1"/>
                </a:solidFill>
                <a:effectLst/>
                <a:latin typeface="+mn-lt"/>
                <a:ea typeface="+mn-ea"/>
                <a:cs typeface="+mn-cs"/>
              </a:rPr>
              <a:t>Yes, it will reduce the chances of revolt. </a:t>
            </a:r>
            <a:r>
              <a:rPr lang="en-US" sz="2800" b="1" kern="1200" dirty="0" smtClean="0">
                <a:solidFill>
                  <a:schemeClr val="tx1"/>
                </a:solidFill>
                <a:effectLst/>
                <a:latin typeface="+mn-lt"/>
                <a:ea typeface="+mn-ea"/>
                <a:cs typeface="+mn-cs"/>
              </a:rPr>
              <a:t>Crowns unchanged</a:t>
            </a:r>
            <a:r>
              <a:rPr lang="en-US" sz="2800" kern="1200" dirty="0" smtClean="0">
                <a:solidFill>
                  <a:schemeClr val="tx1"/>
                </a:solidFill>
                <a:effectLst/>
                <a:latin typeface="+mn-lt"/>
                <a:ea typeface="+mn-ea"/>
                <a:cs typeface="+mn-cs"/>
              </a:rPr>
              <a:t>.</a:t>
            </a:r>
            <a:endParaRPr lang="en-GB" dirty="0"/>
          </a:p>
          <a:p>
            <a:pPr lvl="4"/>
            <a:endParaRPr lang="en-GB"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Dangerous because the problems are serious and there are mutterings that, with the war against Spain still continuing and taxes high, a new monarch would bring improvements. </a:t>
            </a:r>
            <a:r>
              <a:rPr lang="en-US" sz="2800" b="1" kern="1200" dirty="0" smtClean="0">
                <a:solidFill>
                  <a:schemeClr val="tx1"/>
                </a:solidFill>
                <a:effectLst/>
                <a:latin typeface="+mn-lt"/>
                <a:ea typeface="+mn-ea"/>
                <a:cs typeface="+mn-cs"/>
              </a:rPr>
              <a:t>Lose 1 crown</a:t>
            </a:r>
            <a:r>
              <a:rPr lang="en-US" sz="2800" kern="1200" dirty="0" smtClean="0">
                <a:solidFill>
                  <a:schemeClr val="tx1"/>
                </a:solidFill>
                <a:effectLst/>
                <a:latin typeface="+mn-lt"/>
                <a:ea typeface="+mn-ea"/>
                <a:cs typeface="+mn-cs"/>
              </a:rPr>
              <a:t>.</a:t>
            </a:r>
            <a:endParaRPr lang="en-GB" dirty="0"/>
          </a:p>
          <a:p>
            <a:pPr lvl="4"/>
            <a:endParaRPr lang="en-GB" sz="1600" kern="1200" dirty="0" smtClean="0">
              <a:solidFill>
                <a:schemeClr val="tx1"/>
              </a:solidFill>
              <a:effectLst/>
              <a:latin typeface="+mn-lt"/>
              <a:ea typeface="+mn-ea"/>
              <a:cs typeface="+mn-cs"/>
            </a:endParaRPr>
          </a:p>
          <a:p>
            <a:r>
              <a:rPr lang="en-US" sz="2800" kern="1200" dirty="0" smtClean="0">
                <a:solidFill>
                  <a:schemeClr val="tx1"/>
                </a:solidFill>
                <a:effectLst/>
                <a:latin typeface="+mn-lt"/>
                <a:ea typeface="+mn-ea"/>
                <a:cs typeface="+mn-cs"/>
              </a:rPr>
              <a:t>In addition to (a) — valuable action against potential troublemakers. </a:t>
            </a:r>
            <a:r>
              <a:rPr lang="en-US" b="1" dirty="0"/>
              <a:t>Crowns unchanged</a:t>
            </a:r>
            <a:r>
              <a:rPr lang="en-US" dirty="0"/>
              <a:t>.</a:t>
            </a:r>
            <a:endParaRPr lang="en-GB" sz="2800" kern="1200" dirty="0" smtClean="0">
              <a:solidFill>
                <a:schemeClr val="tx1"/>
              </a:solidFill>
              <a:effectLst/>
              <a:latin typeface="+mn-lt"/>
              <a:ea typeface="+mn-ea"/>
              <a:cs typeface="+mn-cs"/>
            </a:endParaRP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54</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Declining Years: </a:t>
            </a:r>
            <a:r>
              <a:rPr lang="en-GB" altLang="en-US" sz="1600" b="1" dirty="0" smtClean="0">
                <a:solidFill>
                  <a:srgbClr val="3333CC"/>
                </a:solidFill>
                <a:latin typeface="Comic Sans MS" pitchFamily="66" charset="0"/>
              </a:rPr>
              <a:t>15 </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9950" y="1578571"/>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Import extra</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62057" y="3007191"/>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Ignore issue</a:t>
            </a:r>
            <a:endParaRPr lang="en-US" altLang="en-US" sz="2000" b="1" dirty="0">
              <a:solidFill>
                <a:prstClr val="black"/>
              </a:solidFill>
              <a:latin typeface="Comic Sans MS" pitchFamily="66" charset="0"/>
            </a:endParaRPr>
          </a:p>
        </p:txBody>
      </p:sp>
      <p:sp>
        <p:nvSpPr>
          <p:cNvPr id="10" name="Text Box 12"/>
          <p:cNvSpPr txBox="1">
            <a:spLocks noChangeArrowheads="1"/>
          </p:cNvSpPr>
          <p:nvPr/>
        </p:nvSpPr>
        <p:spPr bwMode="auto">
          <a:xfrm rot="19380000">
            <a:off x="10800" y="4951407"/>
            <a:ext cx="1439863" cy="707886"/>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Clamp down</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323139512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Essex, 1601: </a:t>
            </a:r>
            <a:r>
              <a:rPr lang="en-GB" dirty="0"/>
              <a:t>Outcomes</a:t>
            </a:r>
          </a:p>
        </p:txBody>
      </p:sp>
      <p:sp>
        <p:nvSpPr>
          <p:cNvPr id="3" name="Content Placeholder 2"/>
          <p:cNvSpPr>
            <a:spLocks noGrp="1"/>
          </p:cNvSpPr>
          <p:nvPr>
            <p:ph idx="1"/>
          </p:nvPr>
        </p:nvSpPr>
        <p:spPr/>
        <p:txBody>
          <a:bodyPr>
            <a:normAutofit/>
          </a:bodyPr>
          <a:lstStyle/>
          <a:p>
            <a:r>
              <a:rPr lang="en-US" dirty="0" smtClean="0"/>
              <a:t>Yes</a:t>
            </a:r>
            <a:r>
              <a:rPr lang="en-US" dirty="0"/>
              <a:t>, you've learned at last! Your </a:t>
            </a:r>
            <a:r>
              <a:rPr lang="en-US" dirty="0" smtClean="0"/>
              <a:t>grandfather, Henry VII, </a:t>
            </a:r>
            <a:r>
              <a:rPr lang="en-US" dirty="0"/>
              <a:t>would be proud of you</a:t>
            </a:r>
            <a:r>
              <a:rPr lang="en-US" dirty="0" smtClean="0"/>
              <a:t>. </a:t>
            </a:r>
            <a:r>
              <a:rPr lang="en-US" b="1" dirty="0" smtClean="0"/>
              <a:t>Crowns unchanged</a:t>
            </a:r>
            <a:r>
              <a:rPr lang="en-US" dirty="0" smtClean="0"/>
              <a:t>.</a:t>
            </a:r>
          </a:p>
          <a:p>
            <a:pPr lvl="4"/>
            <a:endParaRPr lang="en-GB" dirty="0"/>
          </a:p>
          <a:p>
            <a:r>
              <a:rPr lang="en-US" dirty="0"/>
              <a:t>The weakness of an ageing woman, not the action of a Queen. He may try again. </a:t>
            </a:r>
            <a:r>
              <a:rPr lang="en-US" b="1" dirty="0"/>
              <a:t>Lose 1 crown</a:t>
            </a:r>
            <a:r>
              <a:rPr lang="en-US" dirty="0"/>
              <a:t>.</a:t>
            </a:r>
            <a:endParaRPr lang="en-GB" dirty="0"/>
          </a:p>
          <a:p>
            <a:pPr lvl="4"/>
            <a:endParaRPr lang="en-US" dirty="0" smtClean="0"/>
          </a:p>
          <a:p>
            <a:r>
              <a:rPr lang="en-US" dirty="0" smtClean="0"/>
              <a:t>As </a:t>
            </a:r>
            <a:r>
              <a:rPr lang="en-US" dirty="0"/>
              <a:t>(b). </a:t>
            </a:r>
            <a:r>
              <a:rPr lang="en-US" b="1" dirty="0"/>
              <a:t>Lose 1 crown</a:t>
            </a:r>
            <a:r>
              <a:rPr lang="en-US" dirty="0" smtClean="0"/>
              <a:t>.</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9" name="Slide Number Placeholder 8"/>
          <p:cNvSpPr>
            <a:spLocks noGrp="1"/>
          </p:cNvSpPr>
          <p:nvPr>
            <p:ph type="sldNum" sz="quarter" idx="12"/>
          </p:nvPr>
        </p:nvSpPr>
        <p:spPr/>
        <p:txBody>
          <a:bodyPr/>
          <a:lstStyle/>
          <a:p>
            <a:fld id="{02EDCA06-7A27-4443-859D-1D99DFFC1D9A}" type="slidenum">
              <a:rPr lang="en-GB" smtClean="0">
                <a:solidFill>
                  <a:prstClr val="black">
                    <a:tint val="75000"/>
                  </a:prstClr>
                </a:solidFill>
              </a:rPr>
              <a:pPr/>
              <a:t>55</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a:solidFill>
                  <a:srgbClr val="3333CC"/>
                </a:solidFill>
                <a:latin typeface="Comic Sans MS" pitchFamily="66" charset="0"/>
              </a:rPr>
              <a:t>Declining Years: </a:t>
            </a:r>
            <a:r>
              <a:rPr lang="en-GB" altLang="en-US" sz="1600" b="1" dirty="0" smtClean="0">
                <a:solidFill>
                  <a:srgbClr val="3333CC"/>
                </a:solidFill>
                <a:latin typeface="Comic Sans MS" pitchFamily="66" charset="0"/>
              </a:rPr>
              <a:t>16 </a:t>
            </a:r>
            <a:endParaRPr lang="en-GB" altLang="en-US" sz="1600" b="1" dirty="0">
              <a:solidFill>
                <a:srgbClr val="3333CC"/>
              </a:solidFill>
              <a:latin typeface="Comic Sans MS" pitchFamily="66" charset="0"/>
            </a:endParaRPr>
          </a:p>
        </p:txBody>
      </p:sp>
      <p:sp>
        <p:nvSpPr>
          <p:cNvPr id="6" name="Text Box 10"/>
          <p:cNvSpPr txBox="1">
            <a:spLocks noChangeArrowheads="1"/>
          </p:cNvSpPr>
          <p:nvPr/>
        </p:nvSpPr>
        <p:spPr bwMode="auto">
          <a:xfrm rot="19380000">
            <a:off x="9950" y="1734076"/>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Execute</a:t>
            </a:r>
            <a:endParaRPr lang="en-US" altLang="en-US" sz="2000" b="1" dirty="0">
              <a:solidFill>
                <a:prstClr val="black"/>
              </a:solidFill>
              <a:latin typeface="Comic Sans MS" pitchFamily="66" charset="0"/>
            </a:endParaRPr>
          </a:p>
        </p:txBody>
      </p:sp>
      <p:sp>
        <p:nvSpPr>
          <p:cNvPr id="7" name="Text Box 11"/>
          <p:cNvSpPr txBox="1">
            <a:spLocks noChangeArrowheads="1"/>
          </p:cNvSpPr>
          <p:nvPr/>
        </p:nvSpPr>
        <p:spPr bwMode="auto">
          <a:xfrm rot="19380000">
            <a:off x="-62057" y="3430905"/>
            <a:ext cx="1439863" cy="396875"/>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Pardon</a:t>
            </a:r>
            <a:endParaRPr lang="en-US" altLang="en-US" sz="2000" b="1" dirty="0">
              <a:solidFill>
                <a:prstClr val="black"/>
              </a:solidFill>
              <a:latin typeface="Comic Sans MS" pitchFamily="66" charset="0"/>
            </a:endParaRPr>
          </a:p>
        </p:txBody>
      </p:sp>
      <p:sp>
        <p:nvSpPr>
          <p:cNvPr id="10" name="Text Box 12"/>
          <p:cNvSpPr txBox="1">
            <a:spLocks noChangeArrowheads="1"/>
          </p:cNvSpPr>
          <p:nvPr/>
        </p:nvSpPr>
        <p:spPr bwMode="auto">
          <a:xfrm rot="19380000">
            <a:off x="10800" y="4664963"/>
            <a:ext cx="1439863" cy="400110"/>
          </a:xfrm>
          <a:prstGeom prst="rect">
            <a:avLst/>
          </a:prstGeom>
          <a:noFill/>
          <a:ln>
            <a:noFill/>
          </a:ln>
          <a:effectLst/>
          <a:extLst>
            <a:ext uri="{909E8E84-426E-40DD-AFC4-6F175D3DCCD1}">
              <a14:hiddenFill xmlns:a14="http://schemas.microsoft.com/office/drawing/2010/main">
                <a:solidFill>
                  <a:schemeClr val="accent2">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spcBef>
                <a:spcPct val="20000"/>
              </a:spcBef>
            </a:pPr>
            <a:r>
              <a:rPr lang="en-GB" altLang="en-US" sz="2000" b="1" dirty="0" smtClean="0">
                <a:solidFill>
                  <a:prstClr val="black"/>
                </a:solidFill>
                <a:latin typeface="Comic Sans MS" pitchFamily="66" charset="0"/>
              </a:rPr>
              <a:t>Postpone</a:t>
            </a:r>
            <a:endParaRPr lang="en-US" altLang="en-US" sz="2000" b="1" dirty="0">
              <a:solidFill>
                <a:prstClr val="black"/>
              </a:solidFill>
              <a:latin typeface="Comic Sans MS" pitchFamily="66" charset="0"/>
            </a:endParaRPr>
          </a:p>
        </p:txBody>
      </p:sp>
    </p:spTree>
    <p:extLst>
      <p:ext uri="{BB962C8B-B14F-4D97-AF65-F5344CB8AC3E}">
        <p14:creationId xmlns:p14="http://schemas.microsoft.com/office/powerpoint/2010/main" val="185579112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lstStyle/>
          <a:p>
            <a:r>
              <a:rPr lang="en-GB" altLang="en-US" smtClean="0"/>
              <a:t>Did you do </a:t>
            </a:r>
            <a:r>
              <a:rPr lang="en-GB" altLang="en-US" smtClean="0"/>
              <a:t>well </a:t>
            </a:r>
            <a:r>
              <a:rPr lang="en-GB" altLang="en-US" smtClean="0"/>
              <a:t>or badly?  </a:t>
            </a:r>
          </a:p>
          <a:p>
            <a:endParaRPr lang="en-GB" altLang="en-US" dirty="0" smtClean="0"/>
          </a:p>
          <a:p>
            <a:r>
              <a:rPr lang="en-GB" altLang="en-US" dirty="0" smtClean="0"/>
              <a:t>Whatever the outcome, the objective wasn’t just to get the right answers or to guess what Elizabeth did. </a:t>
            </a:r>
          </a:p>
          <a:p>
            <a:endParaRPr lang="en-GB" altLang="en-US" dirty="0" smtClean="0"/>
          </a:p>
          <a:p>
            <a:r>
              <a:rPr lang="en-GB" altLang="en-US" dirty="0" smtClean="0"/>
              <a:t>The purpose of the game was to introduce you to some of the key issues and events and the problems Elizabeth had to grapple with.</a:t>
            </a:r>
            <a:endParaRPr lang="en-GB" altLang="en-US"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Slide Number Placeholder 4"/>
          <p:cNvSpPr>
            <a:spLocks noGrp="1"/>
          </p:cNvSpPr>
          <p:nvPr>
            <p:ph type="sldNum" sz="quarter" idx="12"/>
          </p:nvPr>
        </p:nvSpPr>
        <p:spPr/>
        <p:txBody>
          <a:bodyPr/>
          <a:lstStyle/>
          <a:p>
            <a:fld id="{02EDCA06-7A27-4443-859D-1D99DFFC1D9A}" type="slidenum">
              <a:rPr lang="en-GB" smtClean="0"/>
              <a:t>56</a:t>
            </a:fld>
            <a:endParaRPr lang="en-GB"/>
          </a:p>
        </p:txBody>
      </p:sp>
    </p:spTree>
    <p:extLst>
      <p:ext uri="{BB962C8B-B14F-4D97-AF65-F5344CB8AC3E}">
        <p14:creationId xmlns:p14="http://schemas.microsoft.com/office/powerpoint/2010/main" val="314277339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lstStyle/>
          <a:p>
            <a:r>
              <a:rPr lang="en-GB" altLang="en-US" dirty="0"/>
              <a:t>The game will have really been successful if you can suggest the answers to these questions:</a:t>
            </a:r>
          </a:p>
          <a:p>
            <a:pPr lvl="2"/>
            <a:endParaRPr lang="en-GB" altLang="en-US" dirty="0"/>
          </a:p>
          <a:p>
            <a:pPr lvl="1"/>
            <a:r>
              <a:rPr lang="en-GB" altLang="en-US" dirty="0"/>
              <a:t>What were the main concerns of </a:t>
            </a:r>
            <a:r>
              <a:rPr lang="en-GB" altLang="en-US" dirty="0" smtClean="0"/>
              <a:t>Elizabeth as queen?</a:t>
            </a:r>
            <a:endParaRPr lang="en-GB" altLang="en-US" dirty="0"/>
          </a:p>
          <a:p>
            <a:pPr lvl="1"/>
            <a:r>
              <a:rPr lang="en-GB" altLang="en-US" dirty="0"/>
              <a:t>What have you learned about </a:t>
            </a:r>
            <a:r>
              <a:rPr lang="en-GB" altLang="en-US" dirty="0" smtClean="0"/>
              <a:t>Elizabeth herself</a:t>
            </a:r>
            <a:r>
              <a:rPr lang="en-GB" altLang="en-US" dirty="0"/>
              <a:t>?</a:t>
            </a:r>
          </a:p>
          <a:p>
            <a:pPr lvl="1"/>
            <a:r>
              <a:rPr lang="en-GB" altLang="en-US" dirty="0"/>
              <a:t>Why do you think </a:t>
            </a:r>
            <a:r>
              <a:rPr lang="en-GB" altLang="en-US" dirty="0" smtClean="0"/>
              <a:t>she </a:t>
            </a:r>
            <a:r>
              <a:rPr lang="en-GB" altLang="en-US" dirty="0"/>
              <a:t>survived?</a:t>
            </a:r>
          </a:p>
          <a:p>
            <a:pPr lvl="1"/>
            <a:r>
              <a:rPr lang="en-GB" altLang="en-US" dirty="0"/>
              <a:t>What questions do you now want to ask about </a:t>
            </a:r>
            <a:r>
              <a:rPr lang="en-GB" altLang="en-US" dirty="0" smtClean="0"/>
              <a:t>her reign?</a:t>
            </a:r>
            <a:endParaRPr lang="en-GB" altLang="en-US"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Slide Number Placeholder 4"/>
          <p:cNvSpPr>
            <a:spLocks noGrp="1"/>
          </p:cNvSpPr>
          <p:nvPr>
            <p:ph type="sldNum" sz="quarter" idx="12"/>
          </p:nvPr>
        </p:nvSpPr>
        <p:spPr/>
        <p:txBody>
          <a:bodyPr/>
          <a:lstStyle/>
          <a:p>
            <a:fld id="{02EDCA06-7A27-4443-859D-1D99DFFC1D9A}" type="slidenum">
              <a:rPr lang="en-GB" smtClean="0"/>
              <a:t>57</a:t>
            </a:fld>
            <a:endParaRPr lang="en-GB"/>
          </a:p>
        </p:txBody>
      </p:sp>
    </p:spTree>
    <p:extLst>
      <p:ext uri="{BB962C8B-B14F-4D97-AF65-F5344CB8AC3E}">
        <p14:creationId xmlns:p14="http://schemas.microsoft.com/office/powerpoint/2010/main" val="839946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Marriage Proposal: Options</a:t>
            </a:r>
            <a:endParaRPr lang="en-GB" dirty="0"/>
          </a:p>
        </p:txBody>
      </p:sp>
      <p:sp>
        <p:nvSpPr>
          <p:cNvPr id="3" name="Content Placeholder 2"/>
          <p:cNvSpPr>
            <a:spLocks noGrp="1"/>
          </p:cNvSpPr>
          <p:nvPr>
            <p:ph idx="1"/>
          </p:nvPr>
        </p:nvSpPr>
        <p:spPr/>
        <p:txBody>
          <a:bodyPr/>
          <a:lstStyle/>
          <a:p>
            <a:endParaRPr lang="en-US" dirty="0" smtClean="0"/>
          </a:p>
          <a:p>
            <a:r>
              <a:rPr lang="en-US" dirty="0" smtClean="0"/>
              <a:t>Should </a:t>
            </a:r>
            <a:r>
              <a:rPr lang="en-US" dirty="0"/>
              <a:t>you</a:t>
            </a:r>
            <a:r>
              <a:rPr lang="en-US" dirty="0" smtClean="0"/>
              <a:t>:</a:t>
            </a:r>
          </a:p>
          <a:p>
            <a:endParaRPr lang="en-GB" dirty="0"/>
          </a:p>
          <a:p>
            <a:pPr marL="514350" indent="-514350">
              <a:buFont typeface="+mj-lt"/>
              <a:buAutoNum type="alphaLcPeriod"/>
            </a:pPr>
            <a:r>
              <a:rPr lang="en-US" b="1" dirty="0" smtClean="0"/>
              <a:t>Accept</a:t>
            </a:r>
            <a:r>
              <a:rPr lang="en-US" dirty="0" smtClean="0"/>
              <a:t> </a:t>
            </a:r>
            <a:r>
              <a:rPr lang="en-US" dirty="0"/>
              <a:t>his proposal because friendship and alliance with Spain will help you with the war against </a:t>
            </a:r>
            <a:r>
              <a:rPr lang="en-US" dirty="0" smtClean="0"/>
              <a:t>France?</a:t>
            </a:r>
            <a:endParaRPr lang="en-GB" dirty="0" smtClean="0"/>
          </a:p>
          <a:p>
            <a:pPr marL="514350" indent="-514350">
              <a:buFont typeface="+mj-lt"/>
              <a:buAutoNum type="alphaLcPeriod"/>
            </a:pPr>
            <a:r>
              <a:rPr lang="en-US" b="1" dirty="0"/>
              <a:t>R</a:t>
            </a:r>
            <a:r>
              <a:rPr lang="en-US" b="1" dirty="0" smtClean="0"/>
              <a:t>eject</a:t>
            </a:r>
            <a:r>
              <a:rPr lang="en-US" dirty="0" smtClean="0"/>
              <a:t> </a:t>
            </a:r>
            <a:r>
              <a:rPr lang="en-US" dirty="0"/>
              <a:t>his proposal politely?</a:t>
            </a:r>
            <a:endParaRPr lang="en-GB" dirty="0"/>
          </a:p>
        </p:txBody>
      </p:sp>
      <p:sp>
        <p:nvSpPr>
          <p:cNvPr id="4" name="Footer Placeholder 3"/>
          <p:cNvSpPr>
            <a:spLocks noGrp="1"/>
          </p:cNvSpPr>
          <p:nvPr>
            <p:ph type="ftr" sz="quarter" idx="11"/>
          </p:nvPr>
        </p:nvSpPr>
        <p:spPr/>
        <p:txBody>
          <a:bodyPr/>
          <a:lstStyle/>
          <a:p>
            <a:r>
              <a:rPr lang="en-GB" smtClean="0"/>
              <a:t>© Ian Dawson 2014 www.thinkinghistory.co.uk</a:t>
            </a:r>
            <a:endParaRPr lang="en-GB"/>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232CC"/>
                </a:solidFill>
                <a:latin typeface="Comic Sans MS" pitchFamily="66" charset="0"/>
              </a:rPr>
              <a:t>Early Choices: </a:t>
            </a:r>
            <a:r>
              <a:rPr lang="en-GB" altLang="en-US" sz="1600" b="1" dirty="0">
                <a:solidFill>
                  <a:srgbClr val="3232CC"/>
                </a:solidFill>
                <a:latin typeface="Comic Sans MS" pitchFamily="66" charset="0"/>
              </a:rPr>
              <a:t>1 </a:t>
            </a:r>
          </a:p>
        </p:txBody>
      </p:sp>
      <p:sp>
        <p:nvSpPr>
          <p:cNvPr id="6" name="Slide Number Placeholder 5"/>
          <p:cNvSpPr>
            <a:spLocks noGrp="1"/>
          </p:cNvSpPr>
          <p:nvPr>
            <p:ph type="sldNum" sz="quarter" idx="12"/>
          </p:nvPr>
        </p:nvSpPr>
        <p:spPr/>
        <p:txBody>
          <a:bodyPr/>
          <a:lstStyle/>
          <a:p>
            <a:fld id="{02EDCA06-7A27-4443-859D-1D99DFFC1D9A}" type="slidenum">
              <a:rPr lang="en-GB" smtClean="0"/>
              <a:t>6</a:t>
            </a:fld>
            <a:endParaRPr lang="en-GB"/>
          </a:p>
        </p:txBody>
      </p:sp>
    </p:spTree>
    <p:extLst>
      <p:ext uri="{BB962C8B-B14F-4D97-AF65-F5344CB8AC3E}">
        <p14:creationId xmlns:p14="http://schemas.microsoft.com/office/powerpoint/2010/main" val="36730577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 Religious Settlement</a:t>
            </a:r>
            <a:endParaRPr lang="en-GB" dirty="0"/>
          </a:p>
        </p:txBody>
      </p:sp>
      <p:sp>
        <p:nvSpPr>
          <p:cNvPr id="3" name="Content Placeholder 2"/>
          <p:cNvSpPr>
            <a:spLocks noGrp="1"/>
          </p:cNvSpPr>
          <p:nvPr>
            <p:ph idx="1"/>
          </p:nvPr>
        </p:nvSpPr>
        <p:spPr/>
        <p:txBody>
          <a:bodyPr>
            <a:normAutofit/>
          </a:bodyPr>
          <a:lstStyle/>
          <a:p>
            <a:r>
              <a:rPr lang="en-US" dirty="0" smtClean="0"/>
              <a:t>After </a:t>
            </a:r>
            <a:r>
              <a:rPr lang="en-US" dirty="0"/>
              <a:t>the religious changes of the last 25 years you have to decide the nature of the religion to be followed during your reign. </a:t>
            </a:r>
            <a:endParaRPr lang="en-US" dirty="0" smtClean="0"/>
          </a:p>
          <a:p>
            <a:endParaRPr lang="en-US" dirty="0" smtClean="0"/>
          </a:p>
          <a:p>
            <a:r>
              <a:rPr lang="en-US" dirty="0" smtClean="0"/>
              <a:t>What should you do?</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7</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Early Choices: 2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32784796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Religious Settlement: Options</a:t>
            </a:r>
            <a:endParaRPr lang="en-GB" dirty="0"/>
          </a:p>
        </p:txBody>
      </p:sp>
      <p:sp>
        <p:nvSpPr>
          <p:cNvPr id="3" name="Content Placeholder 2"/>
          <p:cNvSpPr>
            <a:spLocks noGrp="1"/>
          </p:cNvSpPr>
          <p:nvPr>
            <p:ph idx="1"/>
          </p:nvPr>
        </p:nvSpPr>
        <p:spPr/>
        <p:txBody>
          <a:bodyPr>
            <a:normAutofit lnSpcReduction="10000"/>
          </a:bodyPr>
          <a:lstStyle/>
          <a:p>
            <a:r>
              <a:rPr lang="en-US" dirty="0" smtClean="0"/>
              <a:t>Should </a:t>
            </a:r>
            <a:r>
              <a:rPr lang="en-US" dirty="0"/>
              <a:t>you:</a:t>
            </a:r>
            <a:endParaRPr lang="en-GB" dirty="0"/>
          </a:p>
          <a:p>
            <a:pPr marL="514350" indent="-514350">
              <a:buFont typeface="+mj-lt"/>
              <a:buAutoNum type="alphaLcPeriod"/>
            </a:pPr>
            <a:r>
              <a:rPr lang="en-US" b="1" dirty="0"/>
              <a:t>postpone</a:t>
            </a:r>
            <a:r>
              <a:rPr lang="en-US" dirty="0"/>
              <a:t> a decision indefinitely to avoid offending any one group?</a:t>
            </a:r>
            <a:endParaRPr lang="en-GB" dirty="0"/>
          </a:p>
          <a:p>
            <a:pPr marL="514350" indent="-514350">
              <a:buFont typeface="+mj-lt"/>
              <a:buAutoNum type="alphaLcPeriod"/>
            </a:pPr>
            <a:r>
              <a:rPr lang="en-US" b="1" dirty="0"/>
              <a:t>retain a Catholic church </a:t>
            </a:r>
            <a:r>
              <a:rPr lang="en-US" dirty="0"/>
              <a:t>and doctrine?</a:t>
            </a:r>
            <a:endParaRPr lang="en-GB" dirty="0"/>
          </a:p>
          <a:p>
            <a:pPr marL="514350" indent="-514350">
              <a:buFont typeface="+mj-lt"/>
              <a:buAutoNum type="alphaLcPeriod"/>
            </a:pPr>
            <a:r>
              <a:rPr lang="en-US" dirty="0"/>
              <a:t>end Catholic doctrine and </a:t>
            </a:r>
            <a:r>
              <a:rPr lang="en-US" b="1" dirty="0"/>
              <a:t>return to a moderate Protestantism</a:t>
            </a:r>
            <a:r>
              <a:rPr lang="en-US" dirty="0"/>
              <a:t>, similar to that followed under Henry VIII?</a:t>
            </a:r>
            <a:endParaRPr lang="en-GB" dirty="0"/>
          </a:p>
          <a:p>
            <a:pPr marL="514350" indent="-514350">
              <a:buFont typeface="+mj-lt"/>
              <a:buAutoNum type="alphaLcPeriod"/>
            </a:pPr>
            <a:r>
              <a:rPr lang="en-US" dirty="0"/>
              <a:t>respond to the appeals of </a:t>
            </a:r>
            <a:r>
              <a:rPr lang="en-US" dirty="0" smtClean="0"/>
              <a:t>returning </a:t>
            </a:r>
            <a:r>
              <a:rPr lang="en-US" dirty="0"/>
              <a:t>Protestant exiles and </a:t>
            </a:r>
            <a:r>
              <a:rPr lang="en-US" b="1" dirty="0"/>
              <a:t>establish a radical Protestant church</a:t>
            </a:r>
            <a:r>
              <a:rPr lang="en-US" dirty="0"/>
              <a:t> similar to that under Edward VI?</a:t>
            </a:r>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8</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chemeClr val="bg1"/>
          </a:solidFill>
          <a:ln>
            <a:noFill/>
          </a:ln>
          <a:effectLs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232CC"/>
                </a:solidFill>
                <a:latin typeface="Comic Sans MS" pitchFamily="66" charset="0"/>
              </a:rPr>
              <a:t>Early Choices: </a:t>
            </a:r>
            <a:r>
              <a:rPr lang="en-GB" altLang="en-US" sz="1600" b="1" dirty="0">
                <a:solidFill>
                  <a:srgbClr val="3232CC"/>
                </a:solidFill>
                <a:latin typeface="Comic Sans MS" pitchFamily="66" charset="0"/>
              </a:rPr>
              <a:t>2</a:t>
            </a:r>
            <a:r>
              <a:rPr lang="en-GB" altLang="en-US" sz="1600" b="1" dirty="0" smtClean="0">
                <a:solidFill>
                  <a:srgbClr val="3232CC"/>
                </a:solidFill>
                <a:latin typeface="Comic Sans MS" pitchFamily="66" charset="0"/>
              </a:rPr>
              <a:t> </a:t>
            </a:r>
            <a:endParaRPr lang="en-GB" altLang="en-US" sz="1600" b="1" dirty="0">
              <a:solidFill>
                <a:srgbClr val="3232CC"/>
              </a:solidFill>
              <a:latin typeface="Comic Sans MS" pitchFamily="66" charset="0"/>
            </a:endParaRPr>
          </a:p>
        </p:txBody>
      </p:sp>
    </p:spTree>
    <p:extLst>
      <p:ext uri="{BB962C8B-B14F-4D97-AF65-F5344CB8AC3E}">
        <p14:creationId xmlns:p14="http://schemas.microsoft.com/office/powerpoint/2010/main" val="31199818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Marriage, 1560</a:t>
            </a:r>
            <a:endParaRPr lang="en-GB" dirty="0"/>
          </a:p>
        </p:txBody>
      </p:sp>
      <p:sp>
        <p:nvSpPr>
          <p:cNvPr id="3" name="Content Placeholder 2"/>
          <p:cNvSpPr>
            <a:spLocks noGrp="1"/>
          </p:cNvSpPr>
          <p:nvPr>
            <p:ph idx="1"/>
          </p:nvPr>
        </p:nvSpPr>
        <p:spPr/>
        <p:txBody>
          <a:bodyPr>
            <a:normAutofit/>
          </a:bodyPr>
          <a:lstStyle/>
          <a:p>
            <a:r>
              <a:rPr lang="en-US" dirty="0"/>
              <a:t>You have developed a great affection for Robert Dudley, son of the Duke of Northumberland. His wife died recently, having fallen down stairs. She had been ill for some time. </a:t>
            </a:r>
            <a:endParaRPr lang="en-US" dirty="0" smtClean="0"/>
          </a:p>
          <a:p>
            <a:endParaRPr lang="en-US" dirty="0"/>
          </a:p>
          <a:p>
            <a:r>
              <a:rPr lang="en-US" dirty="0" smtClean="0"/>
              <a:t>What should you do?</a:t>
            </a:r>
            <a:endParaRPr lang="en-GB" dirty="0"/>
          </a:p>
          <a:p>
            <a:endParaRPr lang="en-US" dirty="0" smtClean="0"/>
          </a:p>
        </p:txBody>
      </p:sp>
      <p:sp>
        <p:nvSpPr>
          <p:cNvPr id="4" name="Footer Placeholder 3"/>
          <p:cNvSpPr>
            <a:spLocks noGrp="1"/>
          </p:cNvSpPr>
          <p:nvPr>
            <p:ph type="ftr" sz="quarter" idx="11"/>
          </p:nvPr>
        </p:nvSpPr>
        <p:spPr/>
        <p:txBody>
          <a:bodyPr/>
          <a:lstStyle/>
          <a:p>
            <a:r>
              <a:rPr lang="en-GB" smtClean="0">
                <a:solidFill>
                  <a:prstClr val="white">
                    <a:lumMod val="50000"/>
                  </a:prstClr>
                </a:solidFill>
              </a:rPr>
              <a:t>© Ian Dawson 2014 www.thinkinghistory.co.uk</a:t>
            </a:r>
            <a:endParaRPr lang="en-GB">
              <a:solidFill>
                <a:prstClr val="white">
                  <a:lumMod val="50000"/>
                </a:prstClr>
              </a:solidFill>
            </a:endParaRPr>
          </a:p>
        </p:txBody>
      </p:sp>
      <p:sp>
        <p:nvSpPr>
          <p:cNvPr id="6" name="Slide Number Placeholder 5"/>
          <p:cNvSpPr>
            <a:spLocks noGrp="1"/>
          </p:cNvSpPr>
          <p:nvPr>
            <p:ph type="sldNum" sz="quarter" idx="12"/>
          </p:nvPr>
        </p:nvSpPr>
        <p:spPr/>
        <p:txBody>
          <a:bodyPr/>
          <a:lstStyle/>
          <a:p>
            <a:fld id="{02EDCA06-7A27-4443-859D-1D99DFFC1D9A}" type="slidenum">
              <a:rPr lang="en-GB" smtClean="0">
                <a:solidFill>
                  <a:prstClr val="black">
                    <a:tint val="75000"/>
                  </a:prstClr>
                </a:solidFill>
              </a:rPr>
              <a:pPr/>
              <a:t>9</a:t>
            </a:fld>
            <a:endParaRPr lang="en-GB">
              <a:solidFill>
                <a:prstClr val="black">
                  <a:tint val="75000"/>
                </a:prstClr>
              </a:solidFill>
            </a:endParaRPr>
          </a:p>
        </p:txBody>
      </p:sp>
      <p:sp>
        <p:nvSpPr>
          <p:cNvPr id="5" name="Text Box 4"/>
          <p:cNvSpPr txBox="1">
            <a:spLocks noChangeArrowheads="1"/>
          </p:cNvSpPr>
          <p:nvPr/>
        </p:nvSpPr>
        <p:spPr bwMode="auto">
          <a:xfrm rot="19380000">
            <a:off x="19456" y="469112"/>
            <a:ext cx="1568450" cy="471488"/>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0"/>
              </a:spcBef>
              <a:defRPr sz="2200">
                <a:solidFill>
                  <a:schemeClr val="tx1"/>
                </a:solidFill>
                <a:latin typeface="Calibri" pitchFamily="34" charset="0"/>
              </a:defRPr>
            </a:lvl1pPr>
            <a:lvl2pPr marL="742950" indent="-285750">
              <a:buChar char="•"/>
              <a:defRPr sz="2000">
                <a:solidFill>
                  <a:schemeClr val="tx1"/>
                </a:solidFill>
                <a:latin typeface="Calibri" pitchFamily="34" charset="0"/>
              </a:defRPr>
            </a:lvl2pPr>
            <a:lvl3pPr marL="1143000" indent="-228600">
              <a:buChar char="•"/>
              <a:defRPr sz="1600">
                <a:solidFill>
                  <a:schemeClr val="tx1"/>
                </a:solidFill>
                <a:latin typeface="Calibri" pitchFamily="34" charset="0"/>
              </a:defRPr>
            </a:lvl3pPr>
            <a:lvl4pPr marL="1600200" indent="-228600">
              <a:buChar char="–"/>
              <a:defRPr sz="1600">
                <a:solidFill>
                  <a:schemeClr val="tx1"/>
                </a:solidFill>
                <a:latin typeface="Calibri" pitchFamily="34" charset="0"/>
              </a:defRPr>
            </a:lvl4pPr>
            <a:lvl5pPr marL="2057400" indent="-228600">
              <a:buChar char="»"/>
              <a:defRPr sz="1200">
                <a:solidFill>
                  <a:schemeClr val="tx1"/>
                </a:solidFill>
                <a:latin typeface="Calibri" pitchFamily="34" charset="0"/>
              </a:defRPr>
            </a:lvl5pPr>
            <a:lvl6pPr marL="2514600" indent="-228600" eaLnBrk="0" fontAlgn="base" hangingPunct="0">
              <a:spcBef>
                <a:spcPct val="20000"/>
              </a:spcBef>
              <a:spcAft>
                <a:spcPct val="0"/>
              </a:spcAft>
              <a:buChar char="»"/>
              <a:defRPr sz="1200">
                <a:solidFill>
                  <a:schemeClr val="tx1"/>
                </a:solidFill>
                <a:latin typeface="Calibri" pitchFamily="34" charset="0"/>
              </a:defRPr>
            </a:lvl6pPr>
            <a:lvl7pPr marL="2971800" indent="-228600" eaLnBrk="0" fontAlgn="base" hangingPunct="0">
              <a:spcBef>
                <a:spcPct val="20000"/>
              </a:spcBef>
              <a:spcAft>
                <a:spcPct val="0"/>
              </a:spcAft>
              <a:buChar char="»"/>
              <a:defRPr sz="1200">
                <a:solidFill>
                  <a:schemeClr val="tx1"/>
                </a:solidFill>
                <a:latin typeface="Calibri" pitchFamily="34" charset="0"/>
              </a:defRPr>
            </a:lvl7pPr>
            <a:lvl8pPr marL="3429000" indent="-228600" eaLnBrk="0" fontAlgn="base" hangingPunct="0">
              <a:spcBef>
                <a:spcPct val="20000"/>
              </a:spcBef>
              <a:spcAft>
                <a:spcPct val="0"/>
              </a:spcAft>
              <a:buChar char="»"/>
              <a:defRPr sz="1200">
                <a:solidFill>
                  <a:schemeClr val="tx1"/>
                </a:solidFill>
                <a:latin typeface="Calibri" pitchFamily="34" charset="0"/>
              </a:defRPr>
            </a:lvl8pPr>
            <a:lvl9pPr marL="3886200" indent="-228600" eaLnBrk="0" fontAlgn="base" hangingPunct="0">
              <a:spcBef>
                <a:spcPct val="20000"/>
              </a:spcBef>
              <a:spcAft>
                <a:spcPct val="0"/>
              </a:spcAft>
              <a:buChar char="»"/>
              <a:defRPr sz="1200">
                <a:solidFill>
                  <a:schemeClr val="tx1"/>
                </a:solidFill>
                <a:latin typeface="Calibri" pitchFamily="34" charset="0"/>
              </a:defRPr>
            </a:lvl9pPr>
          </a:lstStyle>
          <a:p>
            <a:pPr algn="ctr"/>
            <a:r>
              <a:rPr lang="en-GB" altLang="en-US" sz="1600" b="1" dirty="0" smtClean="0">
                <a:solidFill>
                  <a:srgbClr val="3333CC"/>
                </a:solidFill>
                <a:latin typeface="Comic Sans MS" pitchFamily="66" charset="0"/>
              </a:rPr>
              <a:t>Early Choices: 3 </a:t>
            </a:r>
            <a:endParaRPr lang="en-GB" altLang="en-US" sz="1600" b="1" dirty="0">
              <a:solidFill>
                <a:srgbClr val="3333CC"/>
              </a:solidFill>
              <a:latin typeface="Comic Sans MS" pitchFamily="66" charset="0"/>
            </a:endParaRPr>
          </a:p>
        </p:txBody>
      </p:sp>
    </p:spTree>
    <p:extLst>
      <p:ext uri="{BB962C8B-B14F-4D97-AF65-F5344CB8AC3E}">
        <p14:creationId xmlns:p14="http://schemas.microsoft.com/office/powerpoint/2010/main" val="32635203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399</TotalTime>
  <Words>3377</Words>
  <Application>Microsoft Office PowerPoint</Application>
  <PresentationFormat>On-screen Show (4:3)</PresentationFormat>
  <Paragraphs>581</Paragraphs>
  <Slides>57</Slides>
  <Notes>2</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Office Theme</vt:lpstr>
      <vt:lpstr>Elizabeth I: A Decision Making Game</vt:lpstr>
      <vt:lpstr>Elizabeth I’s Survival Game</vt:lpstr>
      <vt:lpstr>Your Task</vt:lpstr>
      <vt:lpstr>EARLY CHOICES </vt:lpstr>
      <vt:lpstr>A Marriage Proposal</vt:lpstr>
      <vt:lpstr>Marriage Proposal: Options</vt:lpstr>
      <vt:lpstr>A Religious Settlement</vt:lpstr>
      <vt:lpstr>Religious Settlement: Options</vt:lpstr>
      <vt:lpstr>Marriage, 1560</vt:lpstr>
      <vt:lpstr>Marriage, 1560: Options</vt:lpstr>
      <vt:lpstr>Parliament, 1566</vt:lpstr>
      <vt:lpstr>Parliament, 1566: Options</vt:lpstr>
      <vt:lpstr>Marriage Proposal: Outcomes</vt:lpstr>
      <vt:lpstr>Religious Settlement: Outcomes</vt:lpstr>
      <vt:lpstr>Marriage, 1560: Outcomes</vt:lpstr>
      <vt:lpstr>Parliament, 1566: Outcomes</vt:lpstr>
      <vt:lpstr>NEW THREATS </vt:lpstr>
      <vt:lpstr>Mary, Queen of Scots, 1558</vt:lpstr>
      <vt:lpstr>Mary, QoS, 1568: Options</vt:lpstr>
      <vt:lpstr>War with Spain? 1568</vt:lpstr>
      <vt:lpstr>War with Spain? 1568: Options</vt:lpstr>
      <vt:lpstr>The Duke of Norfolk, 1569</vt:lpstr>
      <vt:lpstr>Norfolk, 1569: Options</vt:lpstr>
      <vt:lpstr>Marriage, 1572</vt:lpstr>
      <vt:lpstr>Marriage, 1572: Options</vt:lpstr>
      <vt:lpstr>Mary, QoS, 1568: Outcomes</vt:lpstr>
      <vt:lpstr>War with Spain? 1568: Outcomes</vt:lpstr>
      <vt:lpstr>Norfolk, 1569: Outcomes</vt:lpstr>
      <vt:lpstr>Marriage, 1572: Outcomes</vt:lpstr>
      <vt:lpstr>THE ARMADA YEARS </vt:lpstr>
      <vt:lpstr>Aid to the Netherlands, 1582</vt:lpstr>
      <vt:lpstr>Netherlands Aid, 1582: Options</vt:lpstr>
      <vt:lpstr>Aid to the Netherlands, 1585</vt:lpstr>
      <vt:lpstr>Netherlands Aid, 1585: Options</vt:lpstr>
      <vt:lpstr>Mary, Queen of Scots, 1586</vt:lpstr>
      <vt:lpstr>Mary, QoS, 1586: Options</vt:lpstr>
      <vt:lpstr>Reacting to the Armada, 1588</vt:lpstr>
      <vt:lpstr>Armada, 1588: Options</vt:lpstr>
      <vt:lpstr>Netherlands Aid, 1582: Outcomes</vt:lpstr>
      <vt:lpstr>Netherlands Aid, 1585: Outcomes</vt:lpstr>
      <vt:lpstr>Mary, QoS, 1586: Outcomes</vt:lpstr>
      <vt:lpstr>Armada, 1588: Outcomes</vt:lpstr>
      <vt:lpstr>YEARS OF DECLINE? </vt:lpstr>
      <vt:lpstr>Wentworth and Parliamentary Privilege, 1593</vt:lpstr>
      <vt:lpstr>Wentworth &amp; Privilege, 1593: Options</vt:lpstr>
      <vt:lpstr>Your Portrait</vt:lpstr>
      <vt:lpstr>Your Portrait: Options</vt:lpstr>
      <vt:lpstr>Starvation, 1597-8</vt:lpstr>
      <vt:lpstr>Starvation, 1597-8: Options</vt:lpstr>
      <vt:lpstr>The Earl of Essex, 1601</vt:lpstr>
      <vt:lpstr>Essex, 1601: Options</vt:lpstr>
      <vt:lpstr>Wentworth &amp; Privilege, 1593: Outcomes</vt:lpstr>
      <vt:lpstr>Your Portrait: Outcomes</vt:lpstr>
      <vt:lpstr>Starvation, 1597-8: Outcomes</vt:lpstr>
      <vt:lpstr>Essex, 1601: Outcomes</vt:lpstr>
      <vt:lpstr>Conclusions</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Elizabeth Survival Game</dc:title>
  <dc:creator>User;www.thinkinghistory.co.uk</dc:creator>
  <cp:lastModifiedBy>User</cp:lastModifiedBy>
  <cp:revision>122</cp:revision>
  <cp:lastPrinted>2014-08-26T16:09:50Z</cp:lastPrinted>
  <dcterms:created xsi:type="dcterms:W3CDTF">2014-08-11T08:26:46Z</dcterms:created>
  <dcterms:modified xsi:type="dcterms:W3CDTF">2014-08-26T16:57:58Z</dcterms:modified>
</cp:coreProperties>
</file>