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 id="2147483672" r:id="rId3"/>
    <p:sldMasterId id="2147483684" r:id="rId4"/>
    <p:sldMasterId id="2147483696" r:id="rId5"/>
    <p:sldMasterId id="2147483708" r:id="rId6"/>
    <p:sldMasterId id="2147483720" r:id="rId7"/>
  </p:sldMasterIdLst>
  <p:notesMasterIdLst>
    <p:notesMasterId r:id="rId65"/>
  </p:notesMasterIdLst>
  <p:handoutMasterIdLst>
    <p:handoutMasterId r:id="rId66"/>
  </p:handoutMasterIdLst>
  <p:sldIdLst>
    <p:sldId id="256" r:id="rId8"/>
    <p:sldId id="257" r:id="rId9"/>
    <p:sldId id="258" r:id="rId10"/>
    <p:sldId id="260" r:id="rId11"/>
    <p:sldId id="259" r:id="rId12"/>
    <p:sldId id="261" r:id="rId13"/>
    <p:sldId id="263" r:id="rId14"/>
    <p:sldId id="264" r:id="rId15"/>
    <p:sldId id="266" r:id="rId16"/>
    <p:sldId id="267" r:id="rId17"/>
    <p:sldId id="271" r:id="rId18"/>
    <p:sldId id="272" r:id="rId19"/>
    <p:sldId id="262" r:id="rId20"/>
    <p:sldId id="265" r:id="rId21"/>
    <p:sldId id="268" r:id="rId22"/>
    <p:sldId id="273" r:id="rId23"/>
    <p:sldId id="274" r:id="rId24"/>
    <p:sldId id="275" r:id="rId25"/>
    <p:sldId id="276" r:id="rId26"/>
    <p:sldId id="278" r:id="rId27"/>
    <p:sldId id="279" r:id="rId28"/>
    <p:sldId id="281" r:id="rId29"/>
    <p:sldId id="282" r:id="rId30"/>
    <p:sldId id="284" r:id="rId31"/>
    <p:sldId id="285" r:id="rId32"/>
    <p:sldId id="277" r:id="rId33"/>
    <p:sldId id="280" r:id="rId34"/>
    <p:sldId id="283" r:id="rId35"/>
    <p:sldId id="286" r:id="rId36"/>
    <p:sldId id="287" r:id="rId37"/>
    <p:sldId id="288" r:id="rId38"/>
    <p:sldId id="289" r:id="rId39"/>
    <p:sldId id="291" r:id="rId40"/>
    <p:sldId id="292" r:id="rId41"/>
    <p:sldId id="294" r:id="rId42"/>
    <p:sldId id="295" r:id="rId43"/>
    <p:sldId id="297" r:id="rId44"/>
    <p:sldId id="298" r:id="rId45"/>
    <p:sldId id="290" r:id="rId46"/>
    <p:sldId id="293" r:id="rId47"/>
    <p:sldId id="296" r:id="rId48"/>
    <p:sldId id="299" r:id="rId49"/>
    <p:sldId id="300" r:id="rId50"/>
    <p:sldId id="301" r:id="rId51"/>
    <p:sldId id="302" r:id="rId52"/>
    <p:sldId id="304" r:id="rId53"/>
    <p:sldId id="305" r:id="rId54"/>
    <p:sldId id="307" r:id="rId55"/>
    <p:sldId id="308" r:id="rId56"/>
    <p:sldId id="310" r:id="rId57"/>
    <p:sldId id="311" r:id="rId58"/>
    <p:sldId id="303" r:id="rId59"/>
    <p:sldId id="306" r:id="rId60"/>
    <p:sldId id="309" r:id="rId61"/>
    <p:sldId id="312" r:id="rId62"/>
    <p:sldId id="269" r:id="rId63"/>
    <p:sldId id="270"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3232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15" autoAdjust="0"/>
    <p:restoredTop sz="94672" autoAdjust="0"/>
  </p:normalViewPr>
  <p:slideViewPr>
    <p:cSldViewPr showGuides="1">
      <p:cViewPr varScale="1">
        <p:scale>
          <a:sx n="102" d="100"/>
          <a:sy n="102" d="100"/>
        </p:scale>
        <p:origin x="-510" y="-90"/>
      </p:cViewPr>
      <p:guideLst>
        <p:guide orient="horz" pos="1026"/>
        <p:guide pos="657"/>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0788"/>
    </p:cViewPr>
  </p:sorterViewPr>
  <p:notesViewPr>
    <p:cSldViewPr showGuides="1">
      <p:cViewPr varScale="1">
        <p:scale>
          <a:sx n="81" d="100"/>
          <a:sy n="81" d="100"/>
        </p:scale>
        <p:origin x="-197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openxmlformats.org/officeDocument/2006/relationships/slide" Target="slides/slide56.xml"/><Relationship Id="rId68" Type="http://schemas.openxmlformats.org/officeDocument/2006/relationships/viewProps" Target="view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61" Type="http://schemas.openxmlformats.org/officeDocument/2006/relationships/slide" Target="slides/slide54.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theme" Target="theme/theme1.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presProps" Target="presProps.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21088" cy="457200"/>
          </a:xfrm>
          <a:prstGeom prst="rect">
            <a:avLst/>
          </a:prstGeom>
        </p:spPr>
        <p:txBody>
          <a:bodyPr vert="horz" lIns="91440" tIns="45720" rIns="91440" bIns="45720" rtlCol="0"/>
          <a:lstStyle>
            <a:lvl1pPr algn="l">
              <a:defRPr sz="1200"/>
            </a:lvl1pPr>
          </a:lstStyle>
          <a:p>
            <a:r>
              <a:rPr lang="en-GB" smtClean="0"/>
              <a:t>Henry VII Decision Making Game</a:t>
            </a: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DF90F26-6D83-4670-874E-7565D53F26AC}" type="datetimeFigureOut">
              <a:rPr lang="en-GB" smtClean="0"/>
              <a:t>12/08/2014</a:t>
            </a:fld>
            <a:endParaRPr lang="en-GB"/>
          </a:p>
        </p:txBody>
      </p:sp>
      <p:sp>
        <p:nvSpPr>
          <p:cNvPr id="4" name="Footer Placeholder 3"/>
          <p:cNvSpPr>
            <a:spLocks noGrp="1"/>
          </p:cNvSpPr>
          <p:nvPr>
            <p:ph type="ftr" sz="quarter" idx="2"/>
          </p:nvPr>
        </p:nvSpPr>
        <p:spPr>
          <a:xfrm>
            <a:off x="0" y="8685213"/>
            <a:ext cx="4365104" cy="457200"/>
          </a:xfrm>
          <a:prstGeom prst="rect">
            <a:avLst/>
          </a:prstGeom>
        </p:spPr>
        <p:txBody>
          <a:bodyPr vert="horz" lIns="91440" tIns="45720" rIns="91440" bIns="45720" rtlCol="0" anchor="b"/>
          <a:lstStyle>
            <a:lvl1pPr algn="l">
              <a:defRPr sz="1200"/>
            </a:lvl1pPr>
          </a:lstStyle>
          <a:p>
            <a:r>
              <a:rPr lang="en-GB" smtClean="0"/>
              <a:t>© Ian Dawson 2014 www.thinkinghistory.co.uk</a:t>
            </a: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90F8BC-58CE-4E8E-BCDA-E6954DDFBA8F}" type="slidenum">
              <a:rPr lang="en-GB" smtClean="0"/>
              <a:t>‹#›</a:t>
            </a:fld>
            <a:endParaRPr lang="en-GB"/>
          </a:p>
        </p:txBody>
      </p:sp>
    </p:spTree>
    <p:extLst>
      <p:ext uri="{BB962C8B-B14F-4D97-AF65-F5344CB8AC3E}">
        <p14:creationId xmlns:p14="http://schemas.microsoft.com/office/powerpoint/2010/main" val="154709531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smtClean="0"/>
              <a:t>Henry VII Decision Making Game</a:t>
            </a: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FBC544-E8D5-44B0-A684-35B4F19EFED2}" type="datetimeFigureOut">
              <a:rPr lang="en-GB" smtClean="0"/>
              <a:t>12/08/2014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smtClean="0"/>
              <a:t>© Ian Dawson 2014 www.thinkinghistory.co.uk</a:t>
            </a: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5598CE-9475-4CF1-86AD-D556E18C16F6}" type="slidenum">
              <a:rPr lang="en-GB" smtClean="0"/>
              <a:t>‹#›</a:t>
            </a:fld>
            <a:endParaRPr lang="en-GB"/>
          </a:p>
        </p:txBody>
      </p:sp>
    </p:spTree>
    <p:extLst>
      <p:ext uri="{BB962C8B-B14F-4D97-AF65-F5344CB8AC3E}">
        <p14:creationId xmlns:p14="http://schemas.microsoft.com/office/powerpoint/2010/main" val="279806675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F5598CE-9475-4CF1-86AD-D556E18C16F6}" type="slidenum">
              <a:rPr lang="en-GB" smtClean="0"/>
              <a:t>1</a:t>
            </a:fld>
            <a:endParaRPr lang="en-GB"/>
          </a:p>
        </p:txBody>
      </p:sp>
      <p:sp>
        <p:nvSpPr>
          <p:cNvPr id="5" name="Footer Placeholder 4"/>
          <p:cNvSpPr>
            <a:spLocks noGrp="1"/>
          </p:cNvSpPr>
          <p:nvPr>
            <p:ph type="ftr" sz="quarter" idx="11"/>
          </p:nvPr>
        </p:nvSpPr>
        <p:spPr/>
        <p:txBody>
          <a:bodyPr/>
          <a:lstStyle/>
          <a:p>
            <a:r>
              <a:rPr lang="en-GB" smtClean="0"/>
              <a:t>© Ian Dawson 2014 www.thinkinghistory.co.uk</a:t>
            </a:r>
            <a:endParaRPr lang="en-GB"/>
          </a:p>
        </p:txBody>
      </p:sp>
      <p:sp>
        <p:nvSpPr>
          <p:cNvPr id="6" name="Header Placeholder 5"/>
          <p:cNvSpPr>
            <a:spLocks noGrp="1"/>
          </p:cNvSpPr>
          <p:nvPr>
            <p:ph type="hdr" sz="quarter" idx="12"/>
          </p:nvPr>
        </p:nvSpPr>
        <p:spPr/>
        <p:txBody>
          <a:bodyPr/>
          <a:lstStyle/>
          <a:p>
            <a:r>
              <a:rPr lang="en-GB" smtClean="0"/>
              <a:t>Henry VII Decision Making Game</a:t>
            </a:r>
            <a:endParaRPr lang="en-GB"/>
          </a:p>
        </p:txBody>
      </p:sp>
      <p:sp>
        <p:nvSpPr>
          <p:cNvPr id="7" name="Date Placeholder 6"/>
          <p:cNvSpPr>
            <a:spLocks noGrp="1"/>
          </p:cNvSpPr>
          <p:nvPr>
            <p:ph type="dt" idx="13"/>
          </p:nvPr>
        </p:nvSpPr>
        <p:spPr/>
        <p:txBody>
          <a:bodyPr/>
          <a:lstStyle/>
          <a:p>
            <a:fld id="{AFBA240E-AAE0-4814-A98B-F2B24727AE24}" type="datetime1">
              <a:rPr lang="en-GB" smtClean="0"/>
              <a:t>12/08/2014</a:t>
            </a:fld>
            <a:endParaRPr lang="en-GB"/>
          </a:p>
        </p:txBody>
      </p:sp>
    </p:spTree>
    <p:extLst>
      <p:ext uri="{BB962C8B-B14F-4D97-AF65-F5344CB8AC3E}">
        <p14:creationId xmlns:p14="http://schemas.microsoft.com/office/powerpoint/2010/main" val="935405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A234DA2-C031-40E3-B5A3-EC2C552CE127}" type="datetime1">
              <a:rPr lang="en-GB" smtClean="0"/>
              <a:t>12/08/2014</a:t>
            </a:fld>
            <a:endParaRPr lang="en-GB"/>
          </a:p>
        </p:txBody>
      </p:sp>
      <p:sp>
        <p:nvSpPr>
          <p:cNvPr id="5" name="Footer Placeholder 4"/>
          <p:cNvSpPr>
            <a:spLocks noGrp="1"/>
          </p:cNvSpPr>
          <p:nvPr>
            <p:ph type="ftr" sz="quarter" idx="11"/>
          </p:nvPr>
        </p:nvSpPr>
        <p:spPr/>
        <p:txBody>
          <a:bodyPr/>
          <a:lstStyle/>
          <a:p>
            <a:r>
              <a:rPr lang="en-GB" smtClean="0"/>
              <a:t>© Ian Dawson 2014 www.thinkinghistory.co.uk</a:t>
            </a:r>
            <a:endParaRPr lang="en-GB"/>
          </a:p>
        </p:txBody>
      </p:sp>
      <p:sp>
        <p:nvSpPr>
          <p:cNvPr id="6" name="Slide Number Placeholder 5"/>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3576965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D5A973D-4CCD-4FAA-A881-6EAF95CACF7E}" type="datetime1">
              <a:rPr lang="en-GB" smtClean="0"/>
              <a:t>12/08/2014</a:t>
            </a:fld>
            <a:endParaRPr lang="en-GB"/>
          </a:p>
        </p:txBody>
      </p:sp>
      <p:sp>
        <p:nvSpPr>
          <p:cNvPr id="5" name="Footer Placeholder 4"/>
          <p:cNvSpPr>
            <a:spLocks noGrp="1"/>
          </p:cNvSpPr>
          <p:nvPr>
            <p:ph type="ftr" sz="quarter" idx="11"/>
          </p:nvPr>
        </p:nvSpPr>
        <p:spPr/>
        <p:txBody>
          <a:bodyPr/>
          <a:lstStyle/>
          <a:p>
            <a:r>
              <a:rPr lang="en-GB" smtClean="0"/>
              <a:t>© Ian Dawson 2014 www.thinkinghistory.co.uk</a:t>
            </a:r>
            <a:endParaRPr lang="en-GB"/>
          </a:p>
        </p:txBody>
      </p:sp>
      <p:sp>
        <p:nvSpPr>
          <p:cNvPr id="6" name="Slide Number Placeholder 5"/>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2336037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5249032-098B-4B07-82AE-D6D5DD38499C}" type="datetime1">
              <a:rPr lang="en-GB" smtClean="0"/>
              <a:t>12/08/2014</a:t>
            </a:fld>
            <a:endParaRPr lang="en-GB"/>
          </a:p>
        </p:txBody>
      </p:sp>
      <p:sp>
        <p:nvSpPr>
          <p:cNvPr id="5" name="Footer Placeholder 4"/>
          <p:cNvSpPr>
            <a:spLocks noGrp="1"/>
          </p:cNvSpPr>
          <p:nvPr>
            <p:ph type="ftr" sz="quarter" idx="11"/>
          </p:nvPr>
        </p:nvSpPr>
        <p:spPr/>
        <p:txBody>
          <a:bodyPr/>
          <a:lstStyle/>
          <a:p>
            <a:r>
              <a:rPr lang="en-GB" smtClean="0"/>
              <a:t>© Ian Dawson 2014 www.thinkinghistory.co.uk</a:t>
            </a:r>
            <a:endParaRPr lang="en-GB"/>
          </a:p>
        </p:txBody>
      </p:sp>
      <p:sp>
        <p:nvSpPr>
          <p:cNvPr id="6" name="Slide Number Placeholder 5"/>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10233891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A234DA2-C031-40E3-B5A3-EC2C552CE127}"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2896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74638"/>
            <a:ext cx="6782692" cy="1143000"/>
          </a:xfrm>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marL="0" indent="0">
              <a:buFont typeface="Wingdings" panose="05000000000000000000" pitchFamily="2" charset="2"/>
              <a:buNone/>
              <a:defRPr/>
            </a:lvl1pPr>
            <a:lvl2pPr marL="457200" indent="0">
              <a:buFontTx/>
              <a:buNone/>
              <a:defRPr sz="2400"/>
            </a:lvl2pPr>
            <a:lvl3pPr>
              <a:defRPr sz="2000"/>
            </a:lvl3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610A34-4800-427F-957F-EBB4D47D8604}"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lvl1pPr>
              <a:defRPr>
                <a:solidFill>
                  <a:schemeClr val="bg1">
                    <a:lumMod val="50000"/>
                  </a:schemeClr>
                </a:solidFill>
              </a:defRPr>
            </a:lvl1p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58695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7B84AF-53D7-4974-9270-FEAFEF7FB495}"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13012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7FB39AB-B52F-4F28-AC93-BB0F907062FC}"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589042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649F792-B038-480E-B581-A0AAE3BA7C0C}" type="datetime1">
              <a:rPr lang="en-GB" smtClean="0">
                <a:solidFill>
                  <a:prstClr val="black"/>
                </a:solidFill>
              </a:rPr>
              <a:pPr/>
              <a:t>12/08/2014</a:t>
            </a:fld>
            <a:endParaRPr lang="en-GB">
              <a:solidFill>
                <a:prstClr val="black"/>
              </a:solidFill>
            </a:endParaRPr>
          </a:p>
        </p:txBody>
      </p:sp>
      <p:sp>
        <p:nvSpPr>
          <p:cNvPr id="8" name="Footer Placeholder 7"/>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877648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E09FD338-4B27-4493-A62B-D46281E34947}" type="datetime1">
              <a:rPr lang="en-GB" smtClean="0">
                <a:solidFill>
                  <a:prstClr val="black"/>
                </a:solidFill>
              </a:rPr>
              <a:pPr/>
              <a:t>12/08/2014</a:t>
            </a:fld>
            <a:endParaRPr lang="en-GB">
              <a:solidFill>
                <a:prstClr val="black"/>
              </a:solidFill>
            </a:endParaRPr>
          </a:p>
        </p:txBody>
      </p:sp>
      <p:sp>
        <p:nvSpPr>
          <p:cNvPr id="4" name="Footer Placeholder 3"/>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763130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91AA5ED-C3AB-4740-8E01-695992741717}" type="datetime1">
              <a:rPr lang="en-GB" smtClean="0">
                <a:solidFill>
                  <a:prstClr val="black"/>
                </a:solidFill>
              </a:rPr>
              <a:pPr/>
              <a:t>12/08/2014</a:t>
            </a:fld>
            <a:endParaRPr lang="en-GB">
              <a:solidFill>
                <a:prstClr val="black"/>
              </a:solidFill>
            </a:endParaRPr>
          </a:p>
        </p:txBody>
      </p:sp>
      <p:sp>
        <p:nvSpPr>
          <p:cNvPr id="3" name="Footer Placeholder 2"/>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493095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0E418CE-C06A-412A-9503-6CC9EAE98D9B}"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89289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74638"/>
            <a:ext cx="6782692" cy="1143000"/>
          </a:xfrm>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marL="0" indent="0">
              <a:buFont typeface="Wingdings" panose="05000000000000000000" pitchFamily="2" charset="2"/>
              <a:buNone/>
              <a:defRPr/>
            </a:lvl1pPr>
            <a:lvl2pPr marL="457200" indent="0">
              <a:buFontTx/>
              <a:buNone/>
              <a:defRPr sz="2400"/>
            </a:lvl2pPr>
            <a:lvl3pPr>
              <a:defRPr sz="2000"/>
            </a:lvl3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610A34-4800-427F-957F-EBB4D47D8604}" type="datetime1">
              <a:rPr lang="en-GB" smtClean="0"/>
              <a:t>12/08/2014</a:t>
            </a:fld>
            <a:endParaRPr lang="en-GB"/>
          </a:p>
        </p:txBody>
      </p:sp>
      <p:sp>
        <p:nvSpPr>
          <p:cNvPr id="5" name="Footer Placeholder 4"/>
          <p:cNvSpPr>
            <a:spLocks noGrp="1"/>
          </p:cNvSpPr>
          <p:nvPr>
            <p:ph type="ftr" sz="quarter" idx="11"/>
          </p:nvPr>
        </p:nvSpPr>
        <p:spPr/>
        <p:txBody>
          <a:bodyPr/>
          <a:lstStyle>
            <a:lvl1pPr>
              <a:defRPr>
                <a:solidFill>
                  <a:schemeClr val="bg1">
                    <a:lumMod val="50000"/>
                  </a:schemeClr>
                </a:solidFill>
              </a:defRPr>
            </a:lvl1pPr>
          </a:lstStyle>
          <a:p>
            <a:r>
              <a:rPr lang="en-GB" smtClean="0"/>
              <a:t>© Ian Dawson 2014 www.thinkinghistory.co.uk</a:t>
            </a:r>
            <a:endParaRPr lang="en-GB"/>
          </a:p>
        </p:txBody>
      </p:sp>
      <p:sp>
        <p:nvSpPr>
          <p:cNvPr id="6" name="Slide Number Placeholder 5"/>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29176496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6678648-A07F-4503-B595-CD449BA88545}"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515366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D5A973D-4CCD-4FAA-A881-6EAF95CACF7E}"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19850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5249032-098B-4B07-82AE-D6D5DD38499C}"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551887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A234DA2-C031-40E3-B5A3-EC2C552CE127}"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759927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74638"/>
            <a:ext cx="6782692" cy="1143000"/>
          </a:xfrm>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marL="0" indent="0">
              <a:buFont typeface="Wingdings" panose="05000000000000000000" pitchFamily="2" charset="2"/>
              <a:buNone/>
              <a:defRPr/>
            </a:lvl1pPr>
            <a:lvl2pPr marL="457200" indent="0">
              <a:buFontTx/>
              <a:buNone/>
              <a:defRPr sz="2400"/>
            </a:lvl2pPr>
            <a:lvl3pPr>
              <a:defRPr sz="2000"/>
            </a:lvl3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610A34-4800-427F-957F-EBB4D47D8604}"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lvl1pPr>
              <a:defRPr>
                <a:solidFill>
                  <a:schemeClr val="bg1">
                    <a:lumMod val="50000"/>
                  </a:schemeClr>
                </a:solidFill>
              </a:defRPr>
            </a:lvl1p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416363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7B84AF-53D7-4974-9270-FEAFEF7FB495}"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117063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7FB39AB-B52F-4F28-AC93-BB0F907062FC}"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404024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649F792-B038-480E-B581-A0AAE3BA7C0C}" type="datetime1">
              <a:rPr lang="en-GB" smtClean="0">
                <a:solidFill>
                  <a:prstClr val="black"/>
                </a:solidFill>
              </a:rPr>
              <a:pPr/>
              <a:t>12/08/2014</a:t>
            </a:fld>
            <a:endParaRPr lang="en-GB">
              <a:solidFill>
                <a:prstClr val="black"/>
              </a:solidFill>
            </a:endParaRPr>
          </a:p>
        </p:txBody>
      </p:sp>
      <p:sp>
        <p:nvSpPr>
          <p:cNvPr id="8" name="Footer Placeholder 7"/>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22627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E09FD338-4B27-4493-A62B-D46281E34947}" type="datetime1">
              <a:rPr lang="en-GB" smtClean="0">
                <a:solidFill>
                  <a:prstClr val="black"/>
                </a:solidFill>
              </a:rPr>
              <a:pPr/>
              <a:t>12/08/2014</a:t>
            </a:fld>
            <a:endParaRPr lang="en-GB">
              <a:solidFill>
                <a:prstClr val="black"/>
              </a:solidFill>
            </a:endParaRPr>
          </a:p>
        </p:txBody>
      </p:sp>
      <p:sp>
        <p:nvSpPr>
          <p:cNvPr id="4" name="Footer Placeholder 3"/>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919201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91AA5ED-C3AB-4740-8E01-695992741717}" type="datetime1">
              <a:rPr lang="en-GB" smtClean="0">
                <a:solidFill>
                  <a:prstClr val="black"/>
                </a:solidFill>
              </a:rPr>
              <a:pPr/>
              <a:t>12/08/2014</a:t>
            </a:fld>
            <a:endParaRPr lang="en-GB">
              <a:solidFill>
                <a:prstClr val="black"/>
              </a:solidFill>
            </a:endParaRPr>
          </a:p>
        </p:txBody>
      </p:sp>
      <p:sp>
        <p:nvSpPr>
          <p:cNvPr id="3" name="Footer Placeholder 2"/>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1816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7B84AF-53D7-4974-9270-FEAFEF7FB495}" type="datetime1">
              <a:rPr lang="en-GB" smtClean="0"/>
              <a:t>12/08/2014</a:t>
            </a:fld>
            <a:endParaRPr lang="en-GB"/>
          </a:p>
        </p:txBody>
      </p:sp>
      <p:sp>
        <p:nvSpPr>
          <p:cNvPr id="5" name="Footer Placeholder 4"/>
          <p:cNvSpPr>
            <a:spLocks noGrp="1"/>
          </p:cNvSpPr>
          <p:nvPr>
            <p:ph type="ftr" sz="quarter" idx="11"/>
          </p:nvPr>
        </p:nvSpPr>
        <p:spPr/>
        <p:txBody>
          <a:bodyPr/>
          <a:lstStyle/>
          <a:p>
            <a:r>
              <a:rPr lang="en-GB" smtClean="0"/>
              <a:t>© Ian Dawson 2014 www.thinkinghistory.co.uk</a:t>
            </a:r>
            <a:endParaRPr lang="en-GB"/>
          </a:p>
        </p:txBody>
      </p:sp>
      <p:sp>
        <p:nvSpPr>
          <p:cNvPr id="6" name="Slide Number Placeholder 5"/>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142076795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0E418CE-C06A-412A-9503-6CC9EAE98D9B}"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832073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6678648-A07F-4503-B595-CD449BA88545}"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978624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D5A973D-4CCD-4FAA-A881-6EAF95CACF7E}"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422531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5249032-098B-4B07-82AE-D6D5DD38499C}"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005155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A234DA2-C031-40E3-B5A3-EC2C552CE127}"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4414316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74638"/>
            <a:ext cx="6782692" cy="1143000"/>
          </a:xfrm>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marL="0" indent="0">
              <a:buFont typeface="Wingdings" panose="05000000000000000000" pitchFamily="2" charset="2"/>
              <a:buNone/>
              <a:defRPr/>
            </a:lvl1pPr>
            <a:lvl2pPr marL="457200" indent="0">
              <a:buFontTx/>
              <a:buNone/>
              <a:defRPr sz="2400"/>
            </a:lvl2pPr>
            <a:lvl3pPr>
              <a:defRPr sz="2000"/>
            </a:lvl3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610A34-4800-427F-957F-EBB4D47D8604}"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lvl1pPr>
              <a:defRPr>
                <a:solidFill>
                  <a:schemeClr val="bg1">
                    <a:lumMod val="50000"/>
                  </a:schemeClr>
                </a:solidFill>
              </a:defRPr>
            </a:lvl1p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468823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7B84AF-53D7-4974-9270-FEAFEF7FB495}"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959630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7FB39AB-B52F-4F28-AC93-BB0F907062FC}"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49742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649F792-B038-480E-B581-A0AAE3BA7C0C}" type="datetime1">
              <a:rPr lang="en-GB" smtClean="0">
                <a:solidFill>
                  <a:prstClr val="black"/>
                </a:solidFill>
              </a:rPr>
              <a:pPr/>
              <a:t>12/08/2014</a:t>
            </a:fld>
            <a:endParaRPr lang="en-GB">
              <a:solidFill>
                <a:prstClr val="black"/>
              </a:solidFill>
            </a:endParaRPr>
          </a:p>
        </p:txBody>
      </p:sp>
      <p:sp>
        <p:nvSpPr>
          <p:cNvPr id="8" name="Footer Placeholder 7"/>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323567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E09FD338-4B27-4493-A62B-D46281E34947}" type="datetime1">
              <a:rPr lang="en-GB" smtClean="0">
                <a:solidFill>
                  <a:prstClr val="black"/>
                </a:solidFill>
              </a:rPr>
              <a:pPr/>
              <a:t>12/08/2014</a:t>
            </a:fld>
            <a:endParaRPr lang="en-GB">
              <a:solidFill>
                <a:prstClr val="black"/>
              </a:solidFill>
            </a:endParaRPr>
          </a:p>
        </p:txBody>
      </p:sp>
      <p:sp>
        <p:nvSpPr>
          <p:cNvPr id="4" name="Footer Placeholder 3"/>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50080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7FB39AB-B52F-4F28-AC93-BB0F907062FC}" type="datetime1">
              <a:rPr lang="en-GB" smtClean="0"/>
              <a:t>12/08/2014</a:t>
            </a:fld>
            <a:endParaRPr lang="en-GB"/>
          </a:p>
        </p:txBody>
      </p:sp>
      <p:sp>
        <p:nvSpPr>
          <p:cNvPr id="6" name="Footer Placeholder 5"/>
          <p:cNvSpPr>
            <a:spLocks noGrp="1"/>
          </p:cNvSpPr>
          <p:nvPr>
            <p:ph type="ftr" sz="quarter" idx="11"/>
          </p:nvPr>
        </p:nvSpPr>
        <p:spPr/>
        <p:txBody>
          <a:bodyPr/>
          <a:lstStyle/>
          <a:p>
            <a:r>
              <a:rPr lang="en-GB" smtClean="0"/>
              <a:t>© Ian Dawson 2014 www.thinkinghistory.co.uk</a:t>
            </a:r>
            <a:endParaRPr lang="en-GB"/>
          </a:p>
        </p:txBody>
      </p:sp>
      <p:sp>
        <p:nvSpPr>
          <p:cNvPr id="7" name="Slide Number Placeholder 6"/>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72708023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91AA5ED-C3AB-4740-8E01-695992741717}" type="datetime1">
              <a:rPr lang="en-GB" smtClean="0">
                <a:solidFill>
                  <a:prstClr val="black"/>
                </a:solidFill>
              </a:rPr>
              <a:pPr/>
              <a:t>12/08/2014</a:t>
            </a:fld>
            <a:endParaRPr lang="en-GB">
              <a:solidFill>
                <a:prstClr val="black"/>
              </a:solidFill>
            </a:endParaRPr>
          </a:p>
        </p:txBody>
      </p:sp>
      <p:sp>
        <p:nvSpPr>
          <p:cNvPr id="3" name="Footer Placeholder 2"/>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565156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0E418CE-C06A-412A-9503-6CC9EAE98D9B}"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683227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6678648-A07F-4503-B595-CD449BA88545}"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1742434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D5A973D-4CCD-4FAA-A881-6EAF95CACF7E}"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459740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5249032-098B-4B07-82AE-D6D5DD38499C}"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2017206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A234DA2-C031-40E3-B5A3-EC2C552CE127}"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8811346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74638"/>
            <a:ext cx="6782692" cy="1143000"/>
          </a:xfrm>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marL="0" indent="0">
              <a:buFont typeface="Wingdings" panose="05000000000000000000" pitchFamily="2" charset="2"/>
              <a:buNone/>
              <a:defRPr/>
            </a:lvl1pPr>
            <a:lvl2pPr marL="457200" indent="0">
              <a:buFontTx/>
              <a:buNone/>
              <a:defRPr sz="2400"/>
            </a:lvl2pPr>
            <a:lvl3pPr>
              <a:defRPr sz="2000"/>
            </a:lvl3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610A34-4800-427F-957F-EBB4D47D8604}"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lvl1pPr>
              <a:defRPr>
                <a:solidFill>
                  <a:schemeClr val="bg1">
                    <a:lumMod val="50000"/>
                  </a:schemeClr>
                </a:solidFill>
              </a:defRPr>
            </a:lvl1p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9968666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7B84AF-53D7-4974-9270-FEAFEF7FB495}"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9861901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7FB39AB-B52F-4F28-AC93-BB0F907062FC}"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8149136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649F792-B038-480E-B581-A0AAE3BA7C0C}" type="datetime1">
              <a:rPr lang="en-GB" smtClean="0">
                <a:solidFill>
                  <a:prstClr val="black"/>
                </a:solidFill>
              </a:rPr>
              <a:pPr/>
              <a:t>12/08/2014</a:t>
            </a:fld>
            <a:endParaRPr lang="en-GB">
              <a:solidFill>
                <a:prstClr val="black"/>
              </a:solidFill>
            </a:endParaRPr>
          </a:p>
        </p:txBody>
      </p:sp>
      <p:sp>
        <p:nvSpPr>
          <p:cNvPr id="8" name="Footer Placeholder 7"/>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19274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649F792-B038-480E-B581-A0AAE3BA7C0C}" type="datetime1">
              <a:rPr lang="en-GB" smtClean="0"/>
              <a:t>12/08/2014</a:t>
            </a:fld>
            <a:endParaRPr lang="en-GB"/>
          </a:p>
        </p:txBody>
      </p:sp>
      <p:sp>
        <p:nvSpPr>
          <p:cNvPr id="8" name="Footer Placeholder 7"/>
          <p:cNvSpPr>
            <a:spLocks noGrp="1"/>
          </p:cNvSpPr>
          <p:nvPr>
            <p:ph type="ftr" sz="quarter" idx="11"/>
          </p:nvPr>
        </p:nvSpPr>
        <p:spPr/>
        <p:txBody>
          <a:bodyPr/>
          <a:lstStyle/>
          <a:p>
            <a:r>
              <a:rPr lang="en-GB" smtClean="0"/>
              <a:t>© Ian Dawson 2014 www.thinkinghistory.co.uk</a:t>
            </a:r>
            <a:endParaRPr lang="en-GB"/>
          </a:p>
        </p:txBody>
      </p:sp>
      <p:sp>
        <p:nvSpPr>
          <p:cNvPr id="9" name="Slide Number Placeholder 8"/>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328296670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E09FD338-4B27-4493-A62B-D46281E34947}" type="datetime1">
              <a:rPr lang="en-GB" smtClean="0">
                <a:solidFill>
                  <a:prstClr val="black"/>
                </a:solidFill>
              </a:rPr>
              <a:pPr/>
              <a:t>12/08/2014</a:t>
            </a:fld>
            <a:endParaRPr lang="en-GB">
              <a:solidFill>
                <a:prstClr val="black"/>
              </a:solidFill>
            </a:endParaRPr>
          </a:p>
        </p:txBody>
      </p:sp>
      <p:sp>
        <p:nvSpPr>
          <p:cNvPr id="4" name="Footer Placeholder 3"/>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2407000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91AA5ED-C3AB-4740-8E01-695992741717}" type="datetime1">
              <a:rPr lang="en-GB" smtClean="0">
                <a:solidFill>
                  <a:prstClr val="black"/>
                </a:solidFill>
              </a:rPr>
              <a:pPr/>
              <a:t>12/08/2014</a:t>
            </a:fld>
            <a:endParaRPr lang="en-GB">
              <a:solidFill>
                <a:prstClr val="black"/>
              </a:solidFill>
            </a:endParaRPr>
          </a:p>
        </p:txBody>
      </p:sp>
      <p:sp>
        <p:nvSpPr>
          <p:cNvPr id="3" name="Footer Placeholder 2"/>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2800671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0E418CE-C06A-412A-9503-6CC9EAE98D9B}"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6821708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6678648-A07F-4503-B595-CD449BA88545}"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9802180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D5A973D-4CCD-4FAA-A881-6EAF95CACF7E}"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7777816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5249032-098B-4B07-82AE-D6D5DD38499C}"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732042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A234DA2-C031-40E3-B5A3-EC2C552CE127}"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814188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74638"/>
            <a:ext cx="6782692" cy="1143000"/>
          </a:xfrm>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marL="0" indent="0">
              <a:buFont typeface="Wingdings" panose="05000000000000000000" pitchFamily="2" charset="2"/>
              <a:buNone/>
              <a:defRPr/>
            </a:lvl1pPr>
            <a:lvl2pPr marL="457200" indent="0">
              <a:buFontTx/>
              <a:buNone/>
              <a:defRPr sz="2400"/>
            </a:lvl2pPr>
            <a:lvl3pPr>
              <a:defRPr sz="2000"/>
            </a:lvl3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610A34-4800-427F-957F-EBB4D47D8604}"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lvl1pPr>
              <a:defRPr>
                <a:solidFill>
                  <a:schemeClr val="bg1">
                    <a:lumMod val="50000"/>
                  </a:schemeClr>
                </a:solidFill>
              </a:defRPr>
            </a:lvl1p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2213303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7B84AF-53D7-4974-9270-FEAFEF7FB495}"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0529592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7FB39AB-B52F-4F28-AC93-BB0F907062FC}"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29595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E09FD338-4B27-4493-A62B-D46281E34947}" type="datetime1">
              <a:rPr lang="en-GB" smtClean="0"/>
              <a:t>12/08/2014</a:t>
            </a:fld>
            <a:endParaRPr lang="en-GB"/>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321105418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649F792-B038-480E-B581-A0AAE3BA7C0C}" type="datetime1">
              <a:rPr lang="en-GB" smtClean="0">
                <a:solidFill>
                  <a:prstClr val="black"/>
                </a:solidFill>
              </a:rPr>
              <a:pPr/>
              <a:t>12/08/2014</a:t>
            </a:fld>
            <a:endParaRPr lang="en-GB">
              <a:solidFill>
                <a:prstClr val="black"/>
              </a:solidFill>
            </a:endParaRPr>
          </a:p>
        </p:txBody>
      </p:sp>
      <p:sp>
        <p:nvSpPr>
          <p:cNvPr id="8" name="Footer Placeholder 7"/>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5724007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E09FD338-4B27-4493-A62B-D46281E34947}" type="datetime1">
              <a:rPr lang="en-GB" smtClean="0">
                <a:solidFill>
                  <a:prstClr val="black"/>
                </a:solidFill>
              </a:rPr>
              <a:pPr/>
              <a:t>12/08/2014</a:t>
            </a:fld>
            <a:endParaRPr lang="en-GB">
              <a:solidFill>
                <a:prstClr val="black"/>
              </a:solidFill>
            </a:endParaRPr>
          </a:p>
        </p:txBody>
      </p:sp>
      <p:sp>
        <p:nvSpPr>
          <p:cNvPr id="4" name="Footer Placeholder 3"/>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6256729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91AA5ED-C3AB-4740-8E01-695992741717}" type="datetime1">
              <a:rPr lang="en-GB" smtClean="0">
                <a:solidFill>
                  <a:prstClr val="black"/>
                </a:solidFill>
              </a:rPr>
              <a:pPr/>
              <a:t>12/08/2014</a:t>
            </a:fld>
            <a:endParaRPr lang="en-GB">
              <a:solidFill>
                <a:prstClr val="black"/>
              </a:solidFill>
            </a:endParaRPr>
          </a:p>
        </p:txBody>
      </p:sp>
      <p:sp>
        <p:nvSpPr>
          <p:cNvPr id="3" name="Footer Placeholder 2"/>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4376022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0E418CE-C06A-412A-9503-6CC9EAE98D9B}"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2356056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6678648-A07F-4503-B595-CD449BA88545}"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6956219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D5A973D-4CCD-4FAA-A881-6EAF95CACF7E}"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1264884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5249032-098B-4B07-82AE-D6D5DD38499C}"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3196608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A234DA2-C031-40E3-B5A3-EC2C552CE127}"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4438981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74638"/>
            <a:ext cx="6782692" cy="1143000"/>
          </a:xfrm>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marL="0" indent="0">
              <a:buFont typeface="Wingdings" panose="05000000000000000000" pitchFamily="2" charset="2"/>
              <a:buNone/>
              <a:defRPr/>
            </a:lvl1pPr>
            <a:lvl2pPr marL="457200" indent="0">
              <a:buFontTx/>
              <a:buNone/>
              <a:defRPr sz="2400"/>
            </a:lvl2pPr>
            <a:lvl3pPr>
              <a:defRPr sz="2000"/>
            </a:lvl3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610A34-4800-427F-957F-EBB4D47D8604}"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lvl1pPr>
              <a:defRPr>
                <a:solidFill>
                  <a:schemeClr val="bg1">
                    <a:lumMod val="50000"/>
                  </a:schemeClr>
                </a:solidFill>
              </a:defRPr>
            </a:lvl1p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7357870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7B84AF-53D7-4974-9270-FEAFEF7FB495}"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59003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91AA5ED-C3AB-4740-8E01-695992741717}" type="datetime1">
              <a:rPr lang="en-GB" smtClean="0"/>
              <a:t>12/08/2014</a:t>
            </a:fld>
            <a:endParaRPr lang="en-GB"/>
          </a:p>
        </p:txBody>
      </p:sp>
      <p:sp>
        <p:nvSpPr>
          <p:cNvPr id="3" name="Footer Placeholder 2"/>
          <p:cNvSpPr>
            <a:spLocks noGrp="1"/>
          </p:cNvSpPr>
          <p:nvPr>
            <p:ph type="ftr" sz="quarter" idx="11"/>
          </p:nvPr>
        </p:nvSpPr>
        <p:spPr/>
        <p:txBody>
          <a:bodyPr/>
          <a:lstStyle/>
          <a:p>
            <a:r>
              <a:rPr lang="en-GB" smtClean="0"/>
              <a:t>© Ian Dawson 2014 www.thinkinghistory.co.uk</a:t>
            </a:r>
            <a:endParaRPr lang="en-GB"/>
          </a:p>
        </p:txBody>
      </p:sp>
      <p:sp>
        <p:nvSpPr>
          <p:cNvPr id="4" name="Slide Number Placeholder 3"/>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3370827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7FB39AB-B52F-4F28-AC93-BB0F907062FC}"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65791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649F792-B038-480E-B581-A0AAE3BA7C0C}" type="datetime1">
              <a:rPr lang="en-GB" smtClean="0">
                <a:solidFill>
                  <a:prstClr val="black"/>
                </a:solidFill>
              </a:rPr>
              <a:pPr/>
              <a:t>12/08/2014</a:t>
            </a:fld>
            <a:endParaRPr lang="en-GB">
              <a:solidFill>
                <a:prstClr val="black"/>
              </a:solidFill>
            </a:endParaRPr>
          </a:p>
        </p:txBody>
      </p:sp>
      <p:sp>
        <p:nvSpPr>
          <p:cNvPr id="8" name="Footer Placeholder 7"/>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9124365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E09FD338-4B27-4493-A62B-D46281E34947}" type="datetime1">
              <a:rPr lang="en-GB" smtClean="0">
                <a:solidFill>
                  <a:prstClr val="black"/>
                </a:solidFill>
              </a:rPr>
              <a:pPr/>
              <a:t>12/08/2014</a:t>
            </a:fld>
            <a:endParaRPr lang="en-GB">
              <a:solidFill>
                <a:prstClr val="black"/>
              </a:solidFill>
            </a:endParaRPr>
          </a:p>
        </p:txBody>
      </p:sp>
      <p:sp>
        <p:nvSpPr>
          <p:cNvPr id="4" name="Footer Placeholder 3"/>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7073176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91AA5ED-C3AB-4740-8E01-695992741717}" type="datetime1">
              <a:rPr lang="en-GB" smtClean="0">
                <a:solidFill>
                  <a:prstClr val="black"/>
                </a:solidFill>
              </a:rPr>
              <a:pPr/>
              <a:t>12/08/2014</a:t>
            </a:fld>
            <a:endParaRPr lang="en-GB">
              <a:solidFill>
                <a:prstClr val="black"/>
              </a:solidFill>
            </a:endParaRPr>
          </a:p>
        </p:txBody>
      </p:sp>
      <p:sp>
        <p:nvSpPr>
          <p:cNvPr id="3" name="Footer Placeholder 2"/>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1921172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0E418CE-C06A-412A-9503-6CC9EAE98D9B}"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1995350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6678648-A07F-4503-B595-CD449BA88545}" type="datetime1">
              <a:rPr lang="en-GB" smtClean="0">
                <a:solidFill>
                  <a:prstClr val="black"/>
                </a:solidFill>
              </a:rPr>
              <a:pPr/>
              <a:t>12/08/2014</a:t>
            </a:fld>
            <a:endParaRPr lang="en-GB">
              <a:solidFill>
                <a:prstClr val="black"/>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4029832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D5A973D-4CCD-4FAA-A881-6EAF95CACF7E}"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7996288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5249032-098B-4B07-82AE-D6D5DD38499C}" type="datetime1">
              <a:rPr lang="en-GB" smtClean="0">
                <a:solidFill>
                  <a:prstClr val="black"/>
                </a:solidFill>
              </a:rPr>
              <a:pPr/>
              <a:t>12/08/2014</a:t>
            </a:fld>
            <a:endParaRPr lang="en-GB">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49911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0E418CE-C06A-412A-9503-6CC9EAE98D9B}" type="datetime1">
              <a:rPr lang="en-GB" smtClean="0"/>
              <a:t>12/08/2014</a:t>
            </a:fld>
            <a:endParaRPr lang="en-GB"/>
          </a:p>
        </p:txBody>
      </p:sp>
      <p:sp>
        <p:nvSpPr>
          <p:cNvPr id="6" name="Footer Placeholder 5"/>
          <p:cNvSpPr>
            <a:spLocks noGrp="1"/>
          </p:cNvSpPr>
          <p:nvPr>
            <p:ph type="ftr" sz="quarter" idx="11"/>
          </p:nvPr>
        </p:nvSpPr>
        <p:spPr/>
        <p:txBody>
          <a:bodyPr/>
          <a:lstStyle/>
          <a:p>
            <a:r>
              <a:rPr lang="en-GB" smtClean="0"/>
              <a:t>© Ian Dawson 2014 www.thinkinghistory.co.uk</a:t>
            </a:r>
            <a:endParaRPr lang="en-GB"/>
          </a:p>
        </p:txBody>
      </p:sp>
      <p:sp>
        <p:nvSpPr>
          <p:cNvPr id="7" name="Slide Number Placeholder 6"/>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1541408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6678648-A07F-4503-B595-CD449BA88545}" type="datetime1">
              <a:rPr lang="en-GB" smtClean="0"/>
              <a:t>12/08/2014</a:t>
            </a:fld>
            <a:endParaRPr lang="en-GB"/>
          </a:p>
        </p:txBody>
      </p:sp>
      <p:sp>
        <p:nvSpPr>
          <p:cNvPr id="6" name="Footer Placeholder 5"/>
          <p:cNvSpPr>
            <a:spLocks noGrp="1"/>
          </p:cNvSpPr>
          <p:nvPr>
            <p:ph type="ftr" sz="quarter" idx="11"/>
          </p:nvPr>
        </p:nvSpPr>
        <p:spPr/>
        <p:txBody>
          <a:bodyPr/>
          <a:lstStyle/>
          <a:p>
            <a:r>
              <a:rPr lang="en-GB" smtClean="0"/>
              <a:t>© Ian Dawson 2014 www.thinkinghistory.co.uk</a:t>
            </a:r>
            <a:endParaRPr lang="en-GB"/>
          </a:p>
        </p:txBody>
      </p:sp>
      <p:sp>
        <p:nvSpPr>
          <p:cNvPr id="7" name="Slide Number Placeholder 6"/>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3014823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36848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1042988" y="1600200"/>
            <a:ext cx="7643812"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2509745" y="6356350"/>
            <a:ext cx="4124095"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GB" smtClean="0"/>
              <a:t>© Ian Dawson 2014 www.thinkinghistory.co.uk</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02EDCA06-7A27-4443-859D-1D99DFFC1D9A}" type="slidenum">
              <a:rPr lang="en-GB" smtClean="0"/>
              <a:pPr/>
              <a:t>‹#›</a:t>
            </a:fld>
            <a:endParaRPr lang="en-GB"/>
          </a:p>
        </p:txBody>
      </p:sp>
      <p:pic>
        <p:nvPicPr>
          <p:cNvPr id="1027" name="Picture 3" descr="F:\Thinking Work\Thinking Work Pictures\Resources (Images)\P6 - Tudors\Henry VII\H7 Bust B&amp;W - Copy.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825680" y="287303"/>
            <a:ext cx="1066800" cy="105346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552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ct val="20000"/>
        </a:spcBef>
        <a:buFontTx/>
        <a:buNone/>
        <a:defRPr sz="2800" kern="1200">
          <a:solidFill>
            <a:schemeClr val="tx1"/>
          </a:solidFill>
          <a:latin typeface="+mn-lt"/>
          <a:ea typeface="+mn-ea"/>
          <a:cs typeface="+mn-cs"/>
        </a:defRPr>
      </a:lvl1pPr>
      <a:lvl2pPr marL="457200" indent="0" algn="l" defTabSz="914400" rtl="0" eaLnBrk="1" latinLnBrk="0" hangingPunct="1">
        <a:spcBef>
          <a:spcPct val="20000"/>
        </a:spcBef>
        <a:buFontTx/>
        <a:buNone/>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36848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1042988" y="1600200"/>
            <a:ext cx="7643812"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2509745" y="6356350"/>
            <a:ext cx="4124095"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pic>
        <p:nvPicPr>
          <p:cNvPr id="1027" name="Picture 3" descr="F:\Thinking Work\Thinking Work Pictures\Resources (Images)\P6 - Tudors\Henry VII\H7 Bust B&amp;W - Copy.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825680" y="287303"/>
            <a:ext cx="1066800" cy="105346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13796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ct val="20000"/>
        </a:spcBef>
        <a:buFontTx/>
        <a:buNone/>
        <a:defRPr sz="2800" kern="1200">
          <a:solidFill>
            <a:schemeClr val="tx1"/>
          </a:solidFill>
          <a:latin typeface="+mn-lt"/>
          <a:ea typeface="+mn-ea"/>
          <a:cs typeface="+mn-cs"/>
        </a:defRPr>
      </a:lvl1pPr>
      <a:lvl2pPr marL="457200" indent="0" algn="l" defTabSz="914400" rtl="0" eaLnBrk="1" latinLnBrk="0" hangingPunct="1">
        <a:spcBef>
          <a:spcPct val="20000"/>
        </a:spcBef>
        <a:buFontTx/>
        <a:buNone/>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36848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1042988" y="1600200"/>
            <a:ext cx="7643812"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2509745" y="6356350"/>
            <a:ext cx="4124095"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pic>
        <p:nvPicPr>
          <p:cNvPr id="1027" name="Picture 3" descr="F:\Thinking Work\Thinking Work Pictures\Resources (Images)\P6 - Tudors\Henry VII\H7 Bust B&amp;W - Copy.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825680" y="287303"/>
            <a:ext cx="1066800" cy="105346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89122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ct val="20000"/>
        </a:spcBef>
        <a:buFontTx/>
        <a:buNone/>
        <a:defRPr sz="2800" kern="1200">
          <a:solidFill>
            <a:schemeClr val="tx1"/>
          </a:solidFill>
          <a:latin typeface="+mn-lt"/>
          <a:ea typeface="+mn-ea"/>
          <a:cs typeface="+mn-cs"/>
        </a:defRPr>
      </a:lvl1pPr>
      <a:lvl2pPr marL="457200" indent="0" algn="l" defTabSz="914400" rtl="0" eaLnBrk="1" latinLnBrk="0" hangingPunct="1">
        <a:spcBef>
          <a:spcPct val="20000"/>
        </a:spcBef>
        <a:buFontTx/>
        <a:buNone/>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36848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1042988" y="1600200"/>
            <a:ext cx="7643812"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2509745" y="6356350"/>
            <a:ext cx="4124095"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pic>
        <p:nvPicPr>
          <p:cNvPr id="1027" name="Picture 3" descr="F:\Thinking Work\Thinking Work Pictures\Resources (Images)\P6 - Tudors\Henry VII\H7 Bust B&amp;W - Copy.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825680" y="287303"/>
            <a:ext cx="1066800" cy="105346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81935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ct val="20000"/>
        </a:spcBef>
        <a:buFontTx/>
        <a:buNone/>
        <a:defRPr sz="2800" kern="1200">
          <a:solidFill>
            <a:schemeClr val="tx1"/>
          </a:solidFill>
          <a:latin typeface="+mn-lt"/>
          <a:ea typeface="+mn-ea"/>
          <a:cs typeface="+mn-cs"/>
        </a:defRPr>
      </a:lvl1pPr>
      <a:lvl2pPr marL="457200" indent="0" algn="l" defTabSz="914400" rtl="0" eaLnBrk="1" latinLnBrk="0" hangingPunct="1">
        <a:spcBef>
          <a:spcPct val="20000"/>
        </a:spcBef>
        <a:buFontTx/>
        <a:buNone/>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36848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1042988" y="1600200"/>
            <a:ext cx="7643812"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2509745" y="6356350"/>
            <a:ext cx="4124095"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pic>
        <p:nvPicPr>
          <p:cNvPr id="1027" name="Picture 3" descr="F:\Thinking Work\Thinking Work Pictures\Resources (Images)\P6 - Tudors\Henry VII\H7 Bust B&amp;W - Copy.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825680" y="287303"/>
            <a:ext cx="1066800" cy="105346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624539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ct val="20000"/>
        </a:spcBef>
        <a:buFontTx/>
        <a:buNone/>
        <a:defRPr sz="2800" kern="1200">
          <a:solidFill>
            <a:schemeClr val="tx1"/>
          </a:solidFill>
          <a:latin typeface="+mn-lt"/>
          <a:ea typeface="+mn-ea"/>
          <a:cs typeface="+mn-cs"/>
        </a:defRPr>
      </a:lvl1pPr>
      <a:lvl2pPr marL="457200" indent="0" algn="l" defTabSz="914400" rtl="0" eaLnBrk="1" latinLnBrk="0" hangingPunct="1">
        <a:spcBef>
          <a:spcPct val="20000"/>
        </a:spcBef>
        <a:buFontTx/>
        <a:buNone/>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36848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1042988" y="1600200"/>
            <a:ext cx="7643812"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2509745" y="6356350"/>
            <a:ext cx="4124095"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pic>
        <p:nvPicPr>
          <p:cNvPr id="1027" name="Picture 3" descr="F:\Thinking Work\Thinking Work Pictures\Resources (Images)\P6 - Tudors\Henry VII\H7 Bust B&amp;W - Copy.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825680" y="287303"/>
            <a:ext cx="1066800" cy="105346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588210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ct val="20000"/>
        </a:spcBef>
        <a:buFontTx/>
        <a:buNone/>
        <a:defRPr sz="2800" kern="1200">
          <a:solidFill>
            <a:schemeClr val="tx1"/>
          </a:solidFill>
          <a:latin typeface="+mn-lt"/>
          <a:ea typeface="+mn-ea"/>
          <a:cs typeface="+mn-cs"/>
        </a:defRPr>
      </a:lvl1pPr>
      <a:lvl2pPr marL="457200" indent="0" algn="l" defTabSz="914400" rtl="0" eaLnBrk="1" latinLnBrk="0" hangingPunct="1">
        <a:spcBef>
          <a:spcPct val="20000"/>
        </a:spcBef>
        <a:buFontTx/>
        <a:buNone/>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36848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1042988" y="1600200"/>
            <a:ext cx="7643812"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2509745" y="6356350"/>
            <a:ext cx="4124095"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02EDCA06-7A27-4443-859D-1D99DFFC1D9A}" type="slidenum">
              <a:rPr lang="en-GB" smtClean="0">
                <a:solidFill>
                  <a:prstClr val="black">
                    <a:tint val="75000"/>
                  </a:prstClr>
                </a:solidFill>
              </a:rPr>
              <a:pPr/>
              <a:t>‹#›</a:t>
            </a:fld>
            <a:endParaRPr lang="en-GB">
              <a:solidFill>
                <a:prstClr val="black">
                  <a:tint val="75000"/>
                </a:prstClr>
              </a:solidFill>
            </a:endParaRPr>
          </a:p>
        </p:txBody>
      </p:sp>
      <p:pic>
        <p:nvPicPr>
          <p:cNvPr id="1027" name="Picture 3" descr="F:\Thinking Work\Thinking Work Pictures\Resources (Images)\P6 - Tudors\Henry VII\H7 Bust B&amp;W - Copy.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825680" y="287303"/>
            <a:ext cx="1066800" cy="105346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222852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ct val="20000"/>
        </a:spcBef>
        <a:buFontTx/>
        <a:buNone/>
        <a:defRPr sz="2800" kern="1200">
          <a:solidFill>
            <a:schemeClr val="tx1"/>
          </a:solidFill>
          <a:latin typeface="+mn-lt"/>
          <a:ea typeface="+mn-ea"/>
          <a:cs typeface="+mn-cs"/>
        </a:defRPr>
      </a:lvl1pPr>
      <a:lvl2pPr marL="457200" indent="0" algn="l" defTabSz="914400" rtl="0" eaLnBrk="1" latinLnBrk="0" hangingPunct="1">
        <a:spcBef>
          <a:spcPct val="20000"/>
        </a:spcBef>
        <a:buFontTx/>
        <a:buNone/>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Henry VII:</a:t>
            </a:r>
            <a:br>
              <a:rPr lang="en-GB" dirty="0" smtClean="0"/>
            </a:br>
            <a:r>
              <a:rPr lang="en-GB" dirty="0"/>
              <a:t>A</a:t>
            </a:r>
            <a:r>
              <a:rPr lang="en-GB" dirty="0" smtClean="0"/>
              <a:t> Decision Making Game</a:t>
            </a:r>
            <a:endParaRPr lang="en-GB" dirty="0"/>
          </a:p>
        </p:txBody>
      </p:sp>
      <p:sp>
        <p:nvSpPr>
          <p:cNvPr id="3" name="Subtitle 2"/>
          <p:cNvSpPr>
            <a:spLocks noGrp="1"/>
          </p:cNvSpPr>
          <p:nvPr>
            <p:ph type="subTitle" idx="1"/>
          </p:nvPr>
        </p:nvSpPr>
        <p:spPr/>
        <p:txBody>
          <a:bodyPr/>
          <a:lstStyle/>
          <a:p>
            <a:r>
              <a:rPr lang="en-GB" dirty="0" smtClean="0"/>
              <a:t>Ian Dawson</a:t>
            </a:r>
          </a:p>
          <a:p>
            <a:r>
              <a:rPr lang="en-GB" dirty="0" smtClean="0"/>
              <a:t>www.thinkinghistory.co.uk</a:t>
            </a:r>
            <a:endParaRPr lang="en-GB" dirty="0"/>
          </a:p>
        </p:txBody>
      </p:sp>
    </p:spTree>
    <p:extLst>
      <p:ext uri="{BB962C8B-B14F-4D97-AF65-F5344CB8AC3E}">
        <p14:creationId xmlns:p14="http://schemas.microsoft.com/office/powerpoint/2010/main" val="8707111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GB" smtClean="0"/>
              <a:t>Foreign Policy: Options</a:t>
            </a:r>
            <a:endParaRPr lang="en-GB" dirty="0"/>
          </a:p>
        </p:txBody>
      </p:sp>
      <p:sp>
        <p:nvSpPr>
          <p:cNvPr id="3" name="Content Placeholder 2"/>
          <p:cNvSpPr>
            <a:spLocks noGrp="1"/>
          </p:cNvSpPr>
          <p:nvPr>
            <p:ph idx="1"/>
          </p:nvPr>
        </p:nvSpPr>
        <p:spPr/>
        <p:txBody>
          <a:bodyPr/>
          <a:lstStyle/>
          <a:p>
            <a:pPr marL="514350" indent="-514350">
              <a:buFont typeface="+mj-lt"/>
              <a:buAutoNum type="alphaLcPeriod"/>
            </a:pPr>
            <a:r>
              <a:rPr lang="en-GB" altLang="en-US" b="1" dirty="0" smtClean="0"/>
              <a:t>Claim the French throne </a:t>
            </a:r>
            <a:r>
              <a:rPr lang="en-GB" altLang="en-US" dirty="0" smtClean="0"/>
              <a:t>and plan an invasion,  uniting the nobility behind you</a:t>
            </a:r>
          </a:p>
          <a:p>
            <a:pPr marL="514350" indent="-514350">
              <a:buFont typeface="+mj-lt"/>
              <a:buAutoNum type="alphaLcPeriod"/>
            </a:pPr>
            <a:endParaRPr lang="en-GB" altLang="en-US" dirty="0" smtClean="0"/>
          </a:p>
          <a:p>
            <a:pPr marL="514350" indent="-514350">
              <a:buFont typeface="+mj-lt"/>
              <a:buAutoNum type="alphaLcPeriod"/>
            </a:pPr>
            <a:r>
              <a:rPr lang="en-GB" altLang="en-US" b="1" dirty="0" smtClean="0"/>
              <a:t>Sign a short-term truce</a:t>
            </a:r>
            <a:r>
              <a:rPr lang="en-GB" altLang="en-US" dirty="0" smtClean="0"/>
              <a:t>, omitting any reference to your claim to France</a:t>
            </a:r>
          </a:p>
          <a:p>
            <a:pPr marL="514350" indent="-514350">
              <a:buFont typeface="+mj-lt"/>
              <a:buAutoNum type="alphaLcPeriod"/>
            </a:pPr>
            <a:endParaRPr lang="en-GB" altLang="en-US" dirty="0" smtClean="0"/>
          </a:p>
          <a:p>
            <a:pPr marL="514350" indent="-514350">
              <a:buFont typeface="+mj-lt"/>
              <a:buAutoNum type="alphaLcPeriod"/>
            </a:pPr>
            <a:r>
              <a:rPr lang="en-GB" altLang="en-US" b="1" dirty="0" smtClean="0"/>
              <a:t>Sign a peace treaty</a:t>
            </a:r>
            <a:r>
              <a:rPr lang="en-GB" altLang="en-US" dirty="0" smtClean="0"/>
              <a:t>, give up your claim to France in return for a French promise to support you against any rebels.</a:t>
            </a:r>
            <a:endParaRPr lang="en-GB" altLang="en-US"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pPr/>
              <a:t>10</a:t>
            </a:fld>
            <a:endParaRPr lang="en-GB"/>
          </a:p>
        </p:txBody>
      </p:sp>
      <p:sp>
        <p:nvSpPr>
          <p:cNvPr id="10"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232CC"/>
                </a:solidFill>
                <a:latin typeface="Comic Sans MS" pitchFamily="66" charset="0"/>
              </a:rPr>
              <a:t>First Decisions</a:t>
            </a:r>
            <a:r>
              <a:rPr lang="en-GB" altLang="en-US" sz="1600" b="1" dirty="0">
                <a:solidFill>
                  <a:srgbClr val="3232CC"/>
                </a:solidFill>
                <a:latin typeface="Comic Sans MS" pitchFamily="66" charset="0"/>
              </a:rPr>
              <a:t>: 3</a:t>
            </a:r>
            <a:r>
              <a:rPr lang="en-GB" altLang="en-US" sz="1600" b="1" dirty="0" smtClean="0">
                <a:solidFill>
                  <a:srgbClr val="3232CC"/>
                </a:solidFill>
                <a:latin typeface="Comic Sans MS" pitchFamily="66" charset="0"/>
              </a:rPr>
              <a:t> </a:t>
            </a:r>
            <a:endParaRPr lang="en-GB" altLang="en-US" sz="1600" b="1" dirty="0">
              <a:solidFill>
                <a:srgbClr val="3232CC"/>
              </a:solidFill>
              <a:latin typeface="Comic Sans MS" pitchFamily="66" charset="0"/>
            </a:endParaRPr>
          </a:p>
        </p:txBody>
      </p:sp>
    </p:spTree>
    <p:extLst>
      <p:ext uri="{BB962C8B-B14F-4D97-AF65-F5344CB8AC3E}">
        <p14:creationId xmlns:p14="http://schemas.microsoft.com/office/powerpoint/2010/main" val="16638595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n-GB" dirty="0" smtClean="0"/>
              <a:t>Earls </a:t>
            </a:r>
            <a:r>
              <a:rPr lang="en-GB" dirty="0"/>
              <a:t>of Warwick and Lincoln </a:t>
            </a:r>
          </a:p>
        </p:txBody>
      </p:sp>
      <p:sp>
        <p:nvSpPr>
          <p:cNvPr id="3" name="Content Placeholder 2"/>
          <p:cNvSpPr>
            <a:spLocks noGrp="1"/>
          </p:cNvSpPr>
          <p:nvPr>
            <p:ph idx="1"/>
          </p:nvPr>
        </p:nvSpPr>
        <p:spPr/>
        <p:txBody>
          <a:bodyPr/>
          <a:lstStyle/>
          <a:p>
            <a:r>
              <a:rPr lang="en-GB" dirty="0" smtClean="0"/>
              <a:t>How will you deal with the Earls of Warwick and Lincoln?</a:t>
            </a:r>
          </a:p>
          <a:p>
            <a:pPr lvl="2"/>
            <a:endParaRPr lang="en-GB" dirty="0" smtClean="0"/>
          </a:p>
          <a:p>
            <a:r>
              <a:rPr lang="en-GB" dirty="0" smtClean="0"/>
              <a:t>Both </a:t>
            </a:r>
            <a:r>
              <a:rPr lang="en-GB" dirty="0"/>
              <a:t>are nephews of Edward IV and Richard III. </a:t>
            </a:r>
          </a:p>
          <a:p>
            <a:endParaRPr lang="en-GB" dirty="0" smtClean="0"/>
          </a:p>
          <a:p>
            <a:r>
              <a:rPr lang="en-GB" dirty="0" smtClean="0"/>
              <a:t>Warwick </a:t>
            </a:r>
            <a:r>
              <a:rPr lang="en-GB" dirty="0"/>
              <a:t>has the better claim to the throne but is still a child. </a:t>
            </a:r>
            <a:r>
              <a:rPr lang="en-GB" dirty="0" smtClean="0"/>
              <a:t>Lincoln </a:t>
            </a:r>
            <a:r>
              <a:rPr lang="en-GB" dirty="0"/>
              <a:t>is in his 20s. </a:t>
            </a:r>
          </a:p>
          <a:p>
            <a:pPr lvl="2"/>
            <a:endParaRPr lang="en-GB" dirty="0" smtClean="0"/>
          </a:p>
          <a:p>
            <a:r>
              <a:rPr lang="en-GB"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pPr/>
              <a:t>11</a:t>
            </a:fld>
            <a:endParaRPr lang="en-GB"/>
          </a:p>
        </p:txBody>
      </p:sp>
      <p:sp>
        <p:nvSpPr>
          <p:cNvPr id="10"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0070C0"/>
                </a:solidFill>
                <a:latin typeface="Comic Sans MS" pitchFamily="66" charset="0"/>
              </a:rPr>
              <a:t>First Decisions</a:t>
            </a:r>
            <a:r>
              <a:rPr lang="en-GB" altLang="en-US" sz="1600" b="1" dirty="0">
                <a:solidFill>
                  <a:srgbClr val="0070C0"/>
                </a:solidFill>
                <a:latin typeface="Comic Sans MS" pitchFamily="66" charset="0"/>
              </a:rPr>
              <a:t>: </a:t>
            </a:r>
            <a:r>
              <a:rPr lang="en-GB" altLang="en-US" sz="1600" b="1" dirty="0" smtClean="0">
                <a:solidFill>
                  <a:srgbClr val="0070C0"/>
                </a:solidFill>
                <a:latin typeface="Comic Sans MS" pitchFamily="66" charset="0"/>
              </a:rPr>
              <a:t>4 </a:t>
            </a:r>
            <a:endParaRPr lang="en-GB" altLang="en-US" sz="1600" b="1" dirty="0">
              <a:solidFill>
                <a:srgbClr val="0070C0"/>
              </a:solidFill>
              <a:latin typeface="Comic Sans MS" pitchFamily="66" charset="0"/>
            </a:endParaRPr>
          </a:p>
        </p:txBody>
      </p:sp>
    </p:spTree>
    <p:extLst>
      <p:ext uri="{BB962C8B-B14F-4D97-AF65-F5344CB8AC3E}">
        <p14:creationId xmlns:p14="http://schemas.microsoft.com/office/powerpoint/2010/main" val="775750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GB" dirty="0" smtClean="0"/>
              <a:t>Warwick &amp;Lincoln: Options</a:t>
            </a:r>
            <a:endParaRPr lang="en-GB" dirty="0"/>
          </a:p>
        </p:txBody>
      </p:sp>
      <p:sp>
        <p:nvSpPr>
          <p:cNvPr id="3" name="Content Placeholder 2"/>
          <p:cNvSpPr>
            <a:spLocks noGrp="1"/>
          </p:cNvSpPr>
          <p:nvPr>
            <p:ph idx="1"/>
          </p:nvPr>
        </p:nvSpPr>
        <p:spPr/>
        <p:txBody>
          <a:bodyPr/>
          <a:lstStyle/>
          <a:p>
            <a:pPr marL="514350" indent="-514350">
              <a:buFont typeface="+mj-lt"/>
              <a:buAutoNum type="alphaLcPeriod"/>
            </a:pPr>
            <a:r>
              <a:rPr lang="en-GB" dirty="0"/>
              <a:t>I</a:t>
            </a:r>
            <a:r>
              <a:rPr lang="en-GB" dirty="0" smtClean="0"/>
              <a:t>mprison </a:t>
            </a:r>
            <a:r>
              <a:rPr lang="en-GB" dirty="0"/>
              <a:t>both to prevent them becoming involved in rebellions</a:t>
            </a:r>
            <a:r>
              <a:rPr lang="en-GB" dirty="0" smtClean="0"/>
              <a:t>?</a:t>
            </a:r>
          </a:p>
          <a:p>
            <a:pPr marL="514350" indent="-514350">
              <a:buFont typeface="+mj-lt"/>
              <a:buAutoNum type="alphaLcPeriod"/>
            </a:pPr>
            <a:endParaRPr lang="en-GB" dirty="0"/>
          </a:p>
          <a:p>
            <a:pPr marL="514350" indent="-514350">
              <a:buFont typeface="+mj-lt"/>
              <a:buAutoNum type="alphaLcPeriod"/>
            </a:pPr>
            <a:r>
              <a:rPr lang="en-GB" dirty="0"/>
              <a:t>I</a:t>
            </a:r>
            <a:r>
              <a:rPr lang="en-GB" dirty="0" smtClean="0"/>
              <a:t>mprison </a:t>
            </a:r>
            <a:r>
              <a:rPr lang="en-GB" dirty="0"/>
              <a:t>Warwick but allow Lincoln to join the council to show that he is supporting you</a:t>
            </a:r>
            <a:r>
              <a:rPr lang="en-GB" dirty="0" smtClean="0"/>
              <a:t>?</a:t>
            </a:r>
          </a:p>
          <a:p>
            <a:pPr marL="514350" indent="-514350">
              <a:buFont typeface="+mj-lt"/>
              <a:buAutoNum type="alphaLcPeriod"/>
            </a:pPr>
            <a:endParaRPr lang="en-GB" dirty="0"/>
          </a:p>
          <a:p>
            <a:pPr marL="514350" indent="-514350">
              <a:buFont typeface="+mj-lt"/>
              <a:buAutoNum type="alphaLcPeriod"/>
            </a:pPr>
            <a:r>
              <a:rPr lang="en-GB" dirty="0"/>
              <a:t>F</a:t>
            </a:r>
            <a:r>
              <a:rPr lang="en-GB" dirty="0" smtClean="0"/>
              <a:t>ree </a:t>
            </a:r>
            <a:r>
              <a:rPr lang="en-GB" dirty="0"/>
              <a:t>both but keep watch for their involvement in plots?</a:t>
            </a:r>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pPr/>
              <a:t>12</a:t>
            </a:fld>
            <a:endParaRPr lang="en-GB"/>
          </a:p>
        </p:txBody>
      </p:sp>
      <p:sp>
        <p:nvSpPr>
          <p:cNvPr id="10"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First Decisions</a:t>
            </a:r>
            <a:r>
              <a:rPr lang="en-GB" altLang="en-US" sz="1600" b="1" dirty="0">
                <a:solidFill>
                  <a:srgbClr val="3333CC"/>
                </a:solidFill>
                <a:latin typeface="Comic Sans MS" pitchFamily="66" charset="0"/>
              </a:rPr>
              <a:t>: </a:t>
            </a:r>
            <a:r>
              <a:rPr lang="en-GB" altLang="en-US" sz="1600" b="1" dirty="0" smtClean="0">
                <a:solidFill>
                  <a:srgbClr val="3333CC"/>
                </a:solidFill>
                <a:latin typeface="Comic Sans MS" pitchFamily="66" charset="0"/>
              </a:rPr>
              <a:t>4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41796452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Marriage: Outcomes</a:t>
            </a:r>
            <a:endParaRPr lang="en-GB" dirty="0"/>
          </a:p>
        </p:txBody>
      </p:sp>
      <p:sp>
        <p:nvSpPr>
          <p:cNvPr id="3" name="Content Placeholder 2"/>
          <p:cNvSpPr>
            <a:spLocks noGrp="1"/>
          </p:cNvSpPr>
          <p:nvPr>
            <p:ph idx="1"/>
          </p:nvPr>
        </p:nvSpPr>
        <p:spPr/>
        <p:txBody>
          <a:bodyPr>
            <a:normAutofit fontScale="92500" lnSpcReduction="10000"/>
          </a:bodyPr>
          <a:lstStyle/>
          <a:p>
            <a:r>
              <a:rPr lang="en-US" altLang="en-US" dirty="0" smtClean="0"/>
              <a:t>This was Henry's decision, </a:t>
            </a:r>
            <a:r>
              <a:rPr lang="en-US" altLang="en-US" dirty="0" err="1" smtClean="0"/>
              <a:t>honouring</a:t>
            </a:r>
            <a:r>
              <a:rPr lang="en-US" altLang="en-US" dirty="0" smtClean="0"/>
              <a:t> his earlier promise. This was the best way of preventing rebellions. </a:t>
            </a:r>
            <a:r>
              <a:rPr lang="en-US" altLang="en-US" b="1" dirty="0" smtClean="0"/>
              <a:t>Crowns unchanged.</a:t>
            </a:r>
          </a:p>
          <a:p>
            <a:endParaRPr lang="en-US" altLang="en-US" dirty="0" smtClean="0"/>
          </a:p>
          <a:p>
            <a:r>
              <a:rPr lang="en-US" altLang="en-US" dirty="0" smtClean="0"/>
              <a:t>Potentially helpful but it means going back on a promise and you might be portrayed as a French puppet. </a:t>
            </a:r>
            <a:r>
              <a:rPr lang="en-US" altLang="en-US" b="1" dirty="0" smtClean="0"/>
              <a:t>Lose 1 crown.</a:t>
            </a:r>
          </a:p>
          <a:p>
            <a:endParaRPr lang="en-US" altLang="en-US" dirty="0" smtClean="0"/>
          </a:p>
          <a:p>
            <a:r>
              <a:rPr lang="en-US" altLang="en-US" dirty="0" smtClean="0"/>
              <a:t>No practical benefit. It means going back on a promise and you might be portrayed as a Spanish puppet. </a:t>
            </a:r>
            <a:r>
              <a:rPr lang="en-US" altLang="en-US" b="1" dirty="0" smtClean="0"/>
              <a:t>Lose 2 crowns.</a:t>
            </a:r>
            <a:endParaRPr lang="en-GB" altLang="en-US" b="1" dirty="0" smtClean="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First Decisions</a:t>
            </a:r>
            <a:r>
              <a:rPr lang="en-GB" altLang="en-US" sz="1600" b="1" dirty="0">
                <a:solidFill>
                  <a:srgbClr val="3333CC"/>
                </a:solidFill>
                <a:latin typeface="Comic Sans MS" pitchFamily="66" charset="0"/>
              </a:rPr>
              <a:t>: 1 </a:t>
            </a:r>
          </a:p>
        </p:txBody>
      </p:sp>
      <p:sp>
        <p:nvSpPr>
          <p:cNvPr id="6" name="Text Box 10"/>
          <p:cNvSpPr txBox="1">
            <a:spLocks noChangeArrowheads="1"/>
          </p:cNvSpPr>
          <p:nvPr/>
        </p:nvSpPr>
        <p:spPr bwMode="auto">
          <a:xfrm rot="19380000">
            <a:off x="9950" y="1558697"/>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a:latin typeface="Comic Sans MS" pitchFamily="66" charset="0"/>
              </a:rPr>
              <a:t>Elizabeth</a:t>
            </a:r>
            <a:endParaRPr lang="en-US" altLang="en-US" sz="2000" b="1" dirty="0">
              <a:latin typeface="Comic Sans MS" pitchFamily="66" charset="0"/>
            </a:endParaRPr>
          </a:p>
        </p:txBody>
      </p:sp>
      <p:sp>
        <p:nvSpPr>
          <p:cNvPr id="7" name="Text Box 11"/>
          <p:cNvSpPr txBox="1">
            <a:spLocks noChangeArrowheads="1"/>
          </p:cNvSpPr>
          <p:nvPr/>
        </p:nvSpPr>
        <p:spPr bwMode="auto">
          <a:xfrm rot="19380000">
            <a:off x="9951" y="3142873"/>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a:latin typeface="Comic Sans MS" pitchFamily="66" charset="0"/>
              </a:rPr>
              <a:t>French</a:t>
            </a:r>
            <a:endParaRPr lang="en-US" altLang="en-US" sz="2000" b="1" dirty="0">
              <a:latin typeface="Comic Sans MS" pitchFamily="66" charset="0"/>
            </a:endParaRPr>
          </a:p>
        </p:txBody>
      </p:sp>
      <p:sp>
        <p:nvSpPr>
          <p:cNvPr id="8" name="Text Box 12"/>
          <p:cNvSpPr txBox="1">
            <a:spLocks noChangeArrowheads="1"/>
          </p:cNvSpPr>
          <p:nvPr/>
        </p:nvSpPr>
        <p:spPr bwMode="auto">
          <a:xfrm rot="19380000">
            <a:off x="10800" y="4727049"/>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a:latin typeface="Comic Sans MS" pitchFamily="66" charset="0"/>
              </a:rPr>
              <a:t>Spanish</a:t>
            </a:r>
            <a:endParaRPr lang="en-US" altLang="en-US" sz="2000" b="1" dirty="0">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t>13</a:t>
            </a:fld>
            <a:endParaRPr lang="en-GB"/>
          </a:p>
        </p:txBody>
      </p:sp>
    </p:spTree>
    <p:extLst>
      <p:ext uri="{BB962C8B-B14F-4D97-AF65-F5344CB8AC3E}">
        <p14:creationId xmlns:p14="http://schemas.microsoft.com/office/powerpoint/2010/main" val="9369595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Councillors: Outcomes</a:t>
            </a:r>
            <a:endParaRPr lang="en-GB" dirty="0"/>
          </a:p>
        </p:txBody>
      </p:sp>
      <p:sp>
        <p:nvSpPr>
          <p:cNvPr id="3" name="Content Placeholder 2"/>
          <p:cNvSpPr>
            <a:spLocks noGrp="1"/>
          </p:cNvSpPr>
          <p:nvPr>
            <p:ph idx="1"/>
          </p:nvPr>
        </p:nvSpPr>
        <p:spPr/>
        <p:txBody>
          <a:bodyPr>
            <a:normAutofit fontScale="92500" lnSpcReduction="10000"/>
          </a:bodyPr>
          <a:lstStyle/>
          <a:p>
            <a:r>
              <a:rPr lang="en-US" altLang="en-US" dirty="0"/>
              <a:t>You need experienced men for your administration to work efficiently. This option leaves you short of experienced officials. </a:t>
            </a:r>
            <a:r>
              <a:rPr lang="en-US" altLang="en-US" b="1" dirty="0"/>
              <a:t>Lose 1 </a:t>
            </a:r>
            <a:r>
              <a:rPr lang="en-US" altLang="en-US" b="1" dirty="0" smtClean="0"/>
              <a:t>crown.</a:t>
            </a:r>
            <a:endParaRPr lang="en-US" altLang="en-US" b="1" dirty="0"/>
          </a:p>
          <a:p>
            <a:endParaRPr lang="en-US" altLang="en-US" dirty="0"/>
          </a:p>
          <a:p>
            <a:r>
              <a:rPr lang="en-US" altLang="en-US" dirty="0"/>
              <a:t>This was Henry's choice and is the best option. You keep the experienced advisers while removing the discontented. </a:t>
            </a:r>
            <a:r>
              <a:rPr lang="en-US" altLang="en-US" b="1" dirty="0"/>
              <a:t>Crowns </a:t>
            </a:r>
            <a:r>
              <a:rPr lang="en-US" altLang="en-US" b="1" dirty="0" smtClean="0"/>
              <a:t>unchanged.</a:t>
            </a:r>
            <a:endParaRPr lang="en-US" altLang="en-US" b="1" dirty="0"/>
          </a:p>
          <a:p>
            <a:endParaRPr lang="en-US" altLang="en-US" dirty="0"/>
          </a:p>
          <a:p>
            <a:r>
              <a:rPr lang="en-US" altLang="en-US" dirty="0"/>
              <a:t>Bad choice. You need experienced men for your administration to work efficiently. And you've given away money </a:t>
            </a:r>
            <a:r>
              <a:rPr lang="en-US" altLang="en-US" dirty="0" smtClean="0"/>
              <a:t>and </a:t>
            </a:r>
            <a:r>
              <a:rPr lang="en-US" altLang="en-US" dirty="0"/>
              <a:t>land you need. </a:t>
            </a:r>
            <a:r>
              <a:rPr lang="en-US" altLang="en-US" b="1" dirty="0"/>
              <a:t>Lose 2 </a:t>
            </a:r>
            <a:r>
              <a:rPr lang="en-US" altLang="en-US" b="1" dirty="0" smtClean="0"/>
              <a:t>crowns.</a:t>
            </a:r>
            <a:endParaRPr lang="en-GB" altLang="en-US" b="1"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232CC"/>
                </a:solidFill>
                <a:latin typeface="Comic Sans MS" pitchFamily="66" charset="0"/>
              </a:rPr>
              <a:t>First Decisions</a:t>
            </a:r>
            <a:r>
              <a:rPr lang="en-GB" altLang="en-US" sz="1600" b="1" dirty="0">
                <a:solidFill>
                  <a:srgbClr val="3232CC"/>
                </a:solidFill>
                <a:latin typeface="Comic Sans MS" pitchFamily="66" charset="0"/>
              </a:rPr>
              <a:t>: </a:t>
            </a:r>
            <a:r>
              <a:rPr lang="en-GB" altLang="en-US" sz="1600" b="1" dirty="0" smtClean="0">
                <a:solidFill>
                  <a:srgbClr val="3232CC"/>
                </a:solidFill>
                <a:latin typeface="Comic Sans MS" pitchFamily="66" charset="0"/>
              </a:rPr>
              <a:t>2 </a:t>
            </a:r>
            <a:endParaRPr lang="en-GB" altLang="en-US" sz="1600" b="1" dirty="0">
              <a:solidFill>
                <a:srgbClr val="3232CC"/>
              </a:solidFill>
              <a:latin typeface="Comic Sans MS" pitchFamily="66" charset="0"/>
            </a:endParaRPr>
          </a:p>
        </p:txBody>
      </p:sp>
      <p:sp>
        <p:nvSpPr>
          <p:cNvPr id="6" name="Text Box 10"/>
          <p:cNvSpPr txBox="1">
            <a:spLocks noChangeArrowheads="1"/>
          </p:cNvSpPr>
          <p:nvPr/>
        </p:nvSpPr>
        <p:spPr bwMode="auto">
          <a:xfrm rot="19380000">
            <a:off x="-14880" y="1482871"/>
            <a:ext cx="1686480"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Clean sweep</a:t>
            </a:r>
            <a:endParaRPr lang="en-US" altLang="en-US" sz="2000" b="1" dirty="0">
              <a:latin typeface="Comic Sans MS" pitchFamily="66" charset="0"/>
            </a:endParaRPr>
          </a:p>
        </p:txBody>
      </p:sp>
      <p:sp>
        <p:nvSpPr>
          <p:cNvPr id="7" name="Text Box 11"/>
          <p:cNvSpPr txBox="1">
            <a:spLocks noChangeArrowheads="1"/>
          </p:cNvSpPr>
          <p:nvPr/>
        </p:nvSpPr>
        <p:spPr bwMode="auto">
          <a:xfrm rot="19380000">
            <a:off x="9951" y="3142873"/>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Half way</a:t>
            </a:r>
            <a:endParaRPr lang="en-US" altLang="en-US" sz="2000" b="1" dirty="0">
              <a:latin typeface="Comic Sans MS" pitchFamily="66" charset="0"/>
            </a:endParaRPr>
          </a:p>
        </p:txBody>
      </p:sp>
      <p:sp>
        <p:nvSpPr>
          <p:cNvPr id="8" name="Text Box 12"/>
          <p:cNvSpPr txBox="1">
            <a:spLocks noChangeArrowheads="1"/>
          </p:cNvSpPr>
          <p:nvPr/>
        </p:nvSpPr>
        <p:spPr bwMode="auto">
          <a:xfrm rot="19380000">
            <a:off x="10800" y="4727049"/>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Give away</a:t>
            </a:r>
            <a:endParaRPr lang="en-US" altLang="en-US" sz="2000" b="1" dirty="0">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t>14</a:t>
            </a:fld>
            <a:endParaRPr lang="en-GB"/>
          </a:p>
        </p:txBody>
      </p:sp>
    </p:spTree>
    <p:extLst>
      <p:ext uri="{BB962C8B-B14F-4D97-AF65-F5344CB8AC3E}">
        <p14:creationId xmlns:p14="http://schemas.microsoft.com/office/powerpoint/2010/main" val="11710599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Foreign Policy: Outcomes</a:t>
            </a:r>
            <a:endParaRPr lang="en-GB" dirty="0"/>
          </a:p>
        </p:txBody>
      </p:sp>
      <p:sp>
        <p:nvSpPr>
          <p:cNvPr id="3" name="Content Placeholder 2"/>
          <p:cNvSpPr>
            <a:spLocks noGrp="1"/>
          </p:cNvSpPr>
          <p:nvPr>
            <p:ph idx="1"/>
          </p:nvPr>
        </p:nvSpPr>
        <p:spPr/>
        <p:txBody>
          <a:bodyPr>
            <a:normAutofit fontScale="85000" lnSpcReduction="20000"/>
          </a:bodyPr>
          <a:lstStyle/>
          <a:p>
            <a:pPr>
              <a:lnSpc>
                <a:spcPct val="120000"/>
              </a:lnSpc>
            </a:pPr>
            <a:r>
              <a:rPr lang="en-US" altLang="en-US" dirty="0" smtClean="0"/>
              <a:t>Attractive option but very expensive – taxes for war will not win friends. France might also support </a:t>
            </a:r>
            <a:r>
              <a:rPr lang="en-US" altLang="en-US" dirty="0" err="1" smtClean="0"/>
              <a:t>Yorkist</a:t>
            </a:r>
            <a:r>
              <a:rPr lang="en-US" altLang="en-US" dirty="0" smtClean="0"/>
              <a:t> claimants against you. </a:t>
            </a:r>
            <a:r>
              <a:rPr lang="en-US" altLang="en-US" b="1" dirty="0" smtClean="0"/>
              <a:t>Lose 1 crown.</a:t>
            </a:r>
          </a:p>
          <a:p>
            <a:pPr>
              <a:lnSpc>
                <a:spcPct val="120000"/>
              </a:lnSpc>
            </a:pPr>
            <a:endParaRPr lang="en-US" altLang="en-US" dirty="0" smtClean="0"/>
          </a:p>
          <a:p>
            <a:pPr>
              <a:lnSpc>
                <a:spcPct val="120000"/>
              </a:lnSpc>
            </a:pPr>
            <a:r>
              <a:rPr lang="en-US" altLang="en-US" dirty="0" smtClean="0"/>
              <a:t>Sensible option, using the link established in 1485 but not appearing to bow down to France. Avoids creating French enmity. This was Henry's action. </a:t>
            </a:r>
            <a:r>
              <a:rPr lang="en-US" altLang="en-US" b="1" dirty="0" smtClean="0"/>
              <a:t>Crowns unchanged.</a:t>
            </a:r>
          </a:p>
          <a:p>
            <a:pPr>
              <a:lnSpc>
                <a:spcPct val="120000"/>
              </a:lnSpc>
            </a:pPr>
            <a:endParaRPr lang="en-US" altLang="en-US" dirty="0" smtClean="0"/>
          </a:p>
          <a:p>
            <a:pPr>
              <a:lnSpc>
                <a:spcPct val="120000"/>
              </a:lnSpc>
            </a:pPr>
            <a:r>
              <a:rPr lang="en-US" altLang="en-US" dirty="0" smtClean="0"/>
              <a:t>A disastrous choice, encouraging French aggression against you and providing excellent propaganda for your enemies. </a:t>
            </a:r>
            <a:r>
              <a:rPr lang="en-US" altLang="en-US" b="1" dirty="0" smtClean="0"/>
              <a:t>Lose 3 crowns.</a:t>
            </a:r>
            <a:endParaRPr lang="en-GB" altLang="en-US" b="1"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9" name="Slide Number Placeholder 8"/>
          <p:cNvSpPr>
            <a:spLocks noGrp="1"/>
          </p:cNvSpPr>
          <p:nvPr>
            <p:ph type="sldNum" sz="quarter" idx="12"/>
          </p:nvPr>
        </p:nvSpPr>
        <p:spPr/>
        <p:txBody>
          <a:bodyPr/>
          <a:lstStyle/>
          <a:p>
            <a:fld id="{02EDCA06-7A27-4443-859D-1D99DFFC1D9A}" type="slidenum">
              <a:rPr lang="en-GB" smtClean="0"/>
              <a:pPr/>
              <a:t>15</a:t>
            </a:fld>
            <a:endParaRPr lang="en-GB"/>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232CC"/>
                </a:solidFill>
                <a:latin typeface="Comic Sans MS" pitchFamily="66" charset="0"/>
              </a:rPr>
              <a:t>First Decisions</a:t>
            </a:r>
            <a:r>
              <a:rPr lang="en-GB" altLang="en-US" sz="1600" b="1" dirty="0">
                <a:solidFill>
                  <a:srgbClr val="3232CC"/>
                </a:solidFill>
                <a:latin typeface="Comic Sans MS" pitchFamily="66" charset="0"/>
              </a:rPr>
              <a:t>: 3</a:t>
            </a:r>
            <a:r>
              <a:rPr lang="en-GB" altLang="en-US" sz="1600" b="1" dirty="0" smtClean="0">
                <a:solidFill>
                  <a:srgbClr val="3232CC"/>
                </a:solidFill>
                <a:latin typeface="Comic Sans MS" pitchFamily="66" charset="0"/>
              </a:rPr>
              <a:t> </a:t>
            </a:r>
            <a:endParaRPr lang="en-GB" altLang="en-US" sz="1600" b="1" dirty="0">
              <a:solidFill>
                <a:srgbClr val="3232CC"/>
              </a:solidFill>
              <a:latin typeface="Comic Sans MS" pitchFamily="66" charset="0"/>
            </a:endParaRPr>
          </a:p>
        </p:txBody>
      </p:sp>
      <p:sp>
        <p:nvSpPr>
          <p:cNvPr id="6" name="Text Box 10"/>
          <p:cNvSpPr txBox="1">
            <a:spLocks noChangeArrowheads="1"/>
          </p:cNvSpPr>
          <p:nvPr/>
        </p:nvSpPr>
        <p:spPr bwMode="auto">
          <a:xfrm rot="19380000">
            <a:off x="-27431" y="1516078"/>
            <a:ext cx="1811132"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Claim throne</a:t>
            </a:r>
            <a:endParaRPr lang="en-US" altLang="en-US" sz="2000" b="1" dirty="0">
              <a:latin typeface="Comic Sans MS" pitchFamily="66" charset="0"/>
            </a:endParaRPr>
          </a:p>
        </p:txBody>
      </p:sp>
      <p:sp>
        <p:nvSpPr>
          <p:cNvPr id="7" name="Text Box 11"/>
          <p:cNvSpPr txBox="1">
            <a:spLocks noChangeArrowheads="1"/>
          </p:cNvSpPr>
          <p:nvPr/>
        </p:nvSpPr>
        <p:spPr bwMode="auto">
          <a:xfrm rot="19380000">
            <a:off x="9951" y="3142873"/>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Truce</a:t>
            </a:r>
            <a:endParaRPr lang="en-US" altLang="en-US" sz="2000" b="1" dirty="0">
              <a:latin typeface="Comic Sans MS" pitchFamily="66" charset="0"/>
            </a:endParaRPr>
          </a:p>
        </p:txBody>
      </p:sp>
      <p:sp>
        <p:nvSpPr>
          <p:cNvPr id="8" name="Text Box 12"/>
          <p:cNvSpPr txBox="1">
            <a:spLocks noChangeArrowheads="1"/>
          </p:cNvSpPr>
          <p:nvPr/>
        </p:nvSpPr>
        <p:spPr bwMode="auto">
          <a:xfrm rot="19380000">
            <a:off x="10800" y="4807391"/>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Give up claim</a:t>
            </a:r>
            <a:endParaRPr lang="en-US" altLang="en-US" sz="2000" b="1" dirty="0">
              <a:latin typeface="Comic Sans MS" pitchFamily="66" charset="0"/>
            </a:endParaRPr>
          </a:p>
        </p:txBody>
      </p:sp>
    </p:spTree>
    <p:extLst>
      <p:ext uri="{BB962C8B-B14F-4D97-AF65-F5344CB8AC3E}">
        <p14:creationId xmlns:p14="http://schemas.microsoft.com/office/powerpoint/2010/main" val="35152695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Warwick &amp; Lincoln: Outcomes</a:t>
            </a:r>
            <a:endParaRPr lang="en-GB" dirty="0"/>
          </a:p>
        </p:txBody>
      </p:sp>
      <p:sp>
        <p:nvSpPr>
          <p:cNvPr id="3" name="Content Placeholder 2"/>
          <p:cNvSpPr>
            <a:spLocks noGrp="1"/>
          </p:cNvSpPr>
          <p:nvPr>
            <p:ph idx="1"/>
          </p:nvPr>
        </p:nvSpPr>
        <p:spPr/>
        <p:txBody>
          <a:bodyPr>
            <a:normAutofit fontScale="92500"/>
          </a:bodyPr>
          <a:lstStyle/>
          <a:p>
            <a:r>
              <a:rPr lang="en-GB" dirty="0"/>
              <a:t>A harsh but sensible option, having the fewest </a:t>
            </a:r>
            <a:r>
              <a:rPr lang="en-GB" dirty="0" smtClean="0"/>
              <a:t>dangers.</a:t>
            </a:r>
          </a:p>
          <a:p>
            <a:r>
              <a:rPr lang="en-US" altLang="en-US" b="1" dirty="0"/>
              <a:t>Crowns </a:t>
            </a:r>
            <a:r>
              <a:rPr lang="en-US" altLang="en-US" b="1" dirty="0" smtClean="0"/>
              <a:t>unchanged.</a:t>
            </a:r>
            <a:endParaRPr lang="en-US" altLang="en-US" b="1" dirty="0"/>
          </a:p>
          <a:p>
            <a:endParaRPr lang="en-GB" dirty="0"/>
          </a:p>
          <a:p>
            <a:r>
              <a:rPr lang="en-GB" dirty="0" smtClean="0"/>
              <a:t>Henry's </a:t>
            </a:r>
            <a:r>
              <a:rPr lang="en-GB" dirty="0"/>
              <a:t>choice, very logical but a risk in relation to Lincoln. In 1487 Lincoln joined a rebellion. </a:t>
            </a:r>
            <a:r>
              <a:rPr lang="en-GB" b="1" dirty="0" smtClean="0"/>
              <a:t>Lose</a:t>
            </a:r>
            <a:r>
              <a:rPr lang="en-GB" b="1" dirty="0"/>
              <a:t> </a:t>
            </a:r>
            <a:r>
              <a:rPr lang="en-GB" b="1" dirty="0" smtClean="0"/>
              <a:t>1 crown</a:t>
            </a:r>
            <a:r>
              <a:rPr lang="en-GB" dirty="0" smtClean="0"/>
              <a:t>.</a:t>
            </a:r>
          </a:p>
          <a:p>
            <a:endParaRPr lang="en-GB" dirty="0"/>
          </a:p>
          <a:p>
            <a:r>
              <a:rPr lang="en-GB" dirty="0" smtClean="0"/>
              <a:t>Dangerous </a:t>
            </a:r>
            <a:r>
              <a:rPr lang="en-GB" dirty="0"/>
              <a:t>option — Warwick might be the figurehead for a rebellion. Even someone pretending to be Warwick was a danger in 1487. </a:t>
            </a:r>
            <a:r>
              <a:rPr lang="en-GB" b="1" dirty="0"/>
              <a:t>Lose 2 crowns</a:t>
            </a:r>
            <a:r>
              <a:rPr lang="en-GB" dirty="0"/>
              <a:t>.</a:t>
            </a:r>
          </a:p>
          <a:p>
            <a:pPr>
              <a:lnSpc>
                <a:spcPct val="120000"/>
              </a:lnSpc>
            </a:pPr>
            <a:endParaRPr lang="en-GB" altLang="en-US"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9" name="Slide Number Placeholder 8"/>
          <p:cNvSpPr>
            <a:spLocks noGrp="1"/>
          </p:cNvSpPr>
          <p:nvPr>
            <p:ph type="sldNum" sz="quarter" idx="12"/>
          </p:nvPr>
        </p:nvSpPr>
        <p:spPr/>
        <p:txBody>
          <a:bodyPr/>
          <a:lstStyle/>
          <a:p>
            <a:fld id="{02EDCA06-7A27-4443-859D-1D99DFFC1D9A}" type="slidenum">
              <a:rPr lang="en-GB" smtClean="0"/>
              <a:pPr/>
              <a:t>16</a:t>
            </a:fld>
            <a:endParaRPr lang="en-GB"/>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First Decisions</a:t>
            </a:r>
            <a:r>
              <a:rPr lang="en-GB" altLang="en-US" sz="1600" b="1" dirty="0">
                <a:solidFill>
                  <a:srgbClr val="3333CC"/>
                </a:solidFill>
                <a:latin typeface="Comic Sans MS" pitchFamily="66" charset="0"/>
              </a:rPr>
              <a:t>: </a:t>
            </a:r>
            <a:r>
              <a:rPr lang="en-GB" altLang="en-US" sz="1600" b="1" dirty="0" smtClean="0">
                <a:solidFill>
                  <a:srgbClr val="3333CC"/>
                </a:solidFill>
                <a:latin typeface="Comic Sans MS" pitchFamily="66" charset="0"/>
              </a:rPr>
              <a:t>4 </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14880" y="1553587"/>
            <a:ext cx="1686480"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Prison both</a:t>
            </a:r>
            <a:endParaRPr lang="en-US" altLang="en-US" sz="2000" b="1" dirty="0">
              <a:latin typeface="Comic Sans MS" pitchFamily="66" charset="0"/>
            </a:endParaRPr>
          </a:p>
        </p:txBody>
      </p:sp>
      <p:sp>
        <p:nvSpPr>
          <p:cNvPr id="7" name="Text Box 11"/>
          <p:cNvSpPr txBox="1">
            <a:spLocks noChangeArrowheads="1"/>
          </p:cNvSpPr>
          <p:nvPr/>
        </p:nvSpPr>
        <p:spPr bwMode="auto">
          <a:xfrm rot="19380000">
            <a:off x="9101" y="2929436"/>
            <a:ext cx="1448296"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Prison </a:t>
            </a:r>
            <a:r>
              <a:rPr lang="en-GB" altLang="en-US" sz="2000" b="1" dirty="0" err="1" smtClean="0">
                <a:latin typeface="Comic Sans MS" pitchFamily="66" charset="0"/>
              </a:rPr>
              <a:t>W’ick</a:t>
            </a:r>
            <a:endParaRPr lang="en-US" altLang="en-US" sz="2000" b="1" dirty="0">
              <a:latin typeface="Comic Sans MS" pitchFamily="66" charset="0"/>
            </a:endParaRPr>
          </a:p>
        </p:txBody>
      </p:sp>
      <p:sp>
        <p:nvSpPr>
          <p:cNvPr id="8" name="Text Box 12"/>
          <p:cNvSpPr txBox="1">
            <a:spLocks noChangeArrowheads="1"/>
          </p:cNvSpPr>
          <p:nvPr/>
        </p:nvSpPr>
        <p:spPr bwMode="auto">
          <a:xfrm rot="19380000">
            <a:off x="10800" y="4799057"/>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Free both</a:t>
            </a:r>
            <a:endParaRPr lang="en-US" altLang="en-US" sz="2000" b="1" dirty="0">
              <a:latin typeface="Comic Sans MS" pitchFamily="66" charset="0"/>
            </a:endParaRPr>
          </a:p>
        </p:txBody>
      </p:sp>
    </p:spTree>
    <p:extLst>
      <p:ext uri="{BB962C8B-B14F-4D97-AF65-F5344CB8AC3E}">
        <p14:creationId xmlns:p14="http://schemas.microsoft.com/office/powerpoint/2010/main" val="35850490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THE EARLY YEARS	</a:t>
            </a:r>
            <a:endParaRPr lang="en-GB" dirty="0"/>
          </a:p>
        </p:txBody>
      </p:sp>
      <p:sp>
        <p:nvSpPr>
          <p:cNvPr id="6" name="Text Placeholder 5"/>
          <p:cNvSpPr>
            <a:spLocks noGrp="1"/>
          </p:cNvSpPr>
          <p:nvPr>
            <p:ph type="body" idx="1"/>
          </p:nvPr>
        </p:nvSpPr>
        <p:spPr/>
        <p:txBody>
          <a:bodyPr/>
          <a:lstStyle/>
          <a:p>
            <a:r>
              <a:rPr lang="en-GB" dirty="0" smtClean="0"/>
              <a:t>1485 - 1487</a:t>
            </a:r>
            <a:endParaRPr lang="en-GB"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2" name="Slide Number Placeholder 1"/>
          <p:cNvSpPr>
            <a:spLocks noGrp="1"/>
          </p:cNvSpPr>
          <p:nvPr>
            <p:ph type="sldNum" sz="quarter" idx="12"/>
          </p:nvPr>
        </p:nvSpPr>
        <p:spPr/>
        <p:txBody>
          <a:bodyPr/>
          <a:lstStyle/>
          <a:p>
            <a:fld id="{02EDCA06-7A27-4443-859D-1D99DFFC1D9A}" type="slidenum">
              <a:rPr lang="en-GB" smtClean="0"/>
              <a:t>17</a:t>
            </a:fld>
            <a:endParaRPr lang="en-GB"/>
          </a:p>
        </p:txBody>
      </p:sp>
    </p:spTree>
    <p:extLst>
      <p:ext uri="{BB962C8B-B14F-4D97-AF65-F5344CB8AC3E}">
        <p14:creationId xmlns:p14="http://schemas.microsoft.com/office/powerpoint/2010/main" val="30773766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Controlling the North</a:t>
            </a:r>
            <a:endParaRPr lang="en-GB" dirty="0"/>
          </a:p>
        </p:txBody>
      </p:sp>
      <p:sp>
        <p:nvSpPr>
          <p:cNvPr id="3" name="Content Placeholder 2"/>
          <p:cNvSpPr>
            <a:spLocks noGrp="1"/>
          </p:cNvSpPr>
          <p:nvPr>
            <p:ph idx="1"/>
          </p:nvPr>
        </p:nvSpPr>
        <p:spPr/>
        <p:txBody>
          <a:bodyPr>
            <a:normAutofit/>
          </a:bodyPr>
          <a:lstStyle/>
          <a:p>
            <a:r>
              <a:rPr lang="en-GB" dirty="0"/>
              <a:t>Richard Ill had been popular in the north, especially in the city of York. </a:t>
            </a:r>
            <a:endParaRPr lang="en-GB" dirty="0" smtClean="0"/>
          </a:p>
          <a:p>
            <a:endParaRPr lang="en-GB" dirty="0" smtClean="0"/>
          </a:p>
          <a:p>
            <a:r>
              <a:rPr lang="en-GB" dirty="0" smtClean="0"/>
              <a:t>Many </a:t>
            </a:r>
            <a:r>
              <a:rPr lang="en-GB" dirty="0"/>
              <a:t>northern lords and gentry had been well-rewarded by Richard and might join a </a:t>
            </a:r>
            <a:r>
              <a:rPr lang="en-GB" dirty="0" smtClean="0"/>
              <a:t>rebellion.</a:t>
            </a:r>
          </a:p>
          <a:p>
            <a:endParaRPr lang="en-GB" dirty="0" smtClean="0"/>
          </a:p>
          <a:p>
            <a:r>
              <a:rPr lang="en-GB" dirty="0" smtClean="0"/>
              <a:t>What will you do to control the north?</a:t>
            </a:r>
            <a:endParaRPr lang="en-GB"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Years: 1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t>18</a:t>
            </a:fld>
            <a:endParaRPr lang="en-GB"/>
          </a:p>
        </p:txBody>
      </p:sp>
    </p:spTree>
    <p:extLst>
      <p:ext uri="{BB962C8B-B14F-4D97-AF65-F5344CB8AC3E}">
        <p14:creationId xmlns:p14="http://schemas.microsoft.com/office/powerpoint/2010/main" val="38750637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North: Options</a:t>
            </a:r>
            <a:endParaRPr lang="en-GB" dirty="0"/>
          </a:p>
        </p:txBody>
      </p:sp>
      <p:sp>
        <p:nvSpPr>
          <p:cNvPr id="3" name="Content Placeholder 2"/>
          <p:cNvSpPr>
            <a:spLocks noGrp="1"/>
          </p:cNvSpPr>
          <p:nvPr>
            <p:ph idx="1"/>
          </p:nvPr>
        </p:nvSpPr>
        <p:spPr/>
        <p:txBody>
          <a:bodyPr>
            <a:normAutofit fontScale="92500"/>
          </a:bodyPr>
          <a:lstStyle/>
          <a:p>
            <a:pPr marL="514350" indent="-514350">
              <a:buFont typeface="+mj-lt"/>
              <a:buAutoNum type="alphaLcPeriod"/>
            </a:pPr>
            <a:r>
              <a:rPr lang="en-GB" b="1" dirty="0"/>
              <a:t>V</a:t>
            </a:r>
            <a:r>
              <a:rPr lang="en-GB" b="1" dirty="0" smtClean="0"/>
              <a:t>isit </a:t>
            </a:r>
            <a:r>
              <a:rPr lang="en-GB" b="1" dirty="0"/>
              <a:t>York quickly </a:t>
            </a:r>
            <a:r>
              <a:rPr lang="en-GB" dirty="0"/>
              <a:t>to establish your presence as King and ensure that local lords know that they will be held responsible for any trouble</a:t>
            </a:r>
            <a:r>
              <a:rPr lang="en-GB" dirty="0" smtClean="0"/>
              <a:t>?</a:t>
            </a:r>
          </a:p>
          <a:p>
            <a:pPr marL="514350" indent="-514350">
              <a:buFont typeface="+mj-lt"/>
              <a:buAutoNum type="alphaLcPeriod"/>
            </a:pPr>
            <a:endParaRPr lang="en-GB" dirty="0"/>
          </a:p>
          <a:p>
            <a:pPr marL="514350" indent="-514350">
              <a:buFont typeface="+mj-lt"/>
              <a:buAutoNum type="alphaLcPeriod"/>
            </a:pPr>
            <a:r>
              <a:rPr lang="en-GB" b="1" dirty="0"/>
              <a:t>S</a:t>
            </a:r>
            <a:r>
              <a:rPr lang="en-GB" b="1" dirty="0" smtClean="0"/>
              <a:t>tay </a:t>
            </a:r>
            <a:r>
              <a:rPr lang="en-GB" b="1" dirty="0"/>
              <a:t>safe in the south</a:t>
            </a:r>
            <a:r>
              <a:rPr lang="en-GB" dirty="0"/>
              <a:t>, leaving the government of the north to the local lords as this will not provoke them to rebellion</a:t>
            </a:r>
            <a:r>
              <a:rPr lang="en-GB" dirty="0" smtClean="0"/>
              <a:t>?</a:t>
            </a:r>
          </a:p>
          <a:p>
            <a:pPr marL="514350" indent="-514350">
              <a:buFont typeface="+mj-lt"/>
              <a:buAutoNum type="alphaLcPeriod"/>
            </a:pPr>
            <a:endParaRPr lang="en-GB" dirty="0"/>
          </a:p>
          <a:p>
            <a:pPr marL="514350" indent="-514350">
              <a:buFont typeface="+mj-lt"/>
              <a:buAutoNum type="alphaLcPeriod"/>
            </a:pPr>
            <a:r>
              <a:rPr lang="en-GB" dirty="0"/>
              <a:t>A</a:t>
            </a:r>
            <a:r>
              <a:rPr lang="en-GB" dirty="0" smtClean="0"/>
              <a:t>ppoint </a:t>
            </a:r>
            <a:r>
              <a:rPr lang="en-GB" dirty="0"/>
              <a:t>a </a:t>
            </a:r>
            <a:r>
              <a:rPr lang="en-GB" b="1" dirty="0"/>
              <a:t>southern lord as governor </a:t>
            </a:r>
            <a:r>
              <a:rPr lang="en-GB" dirty="0"/>
              <a:t>of the north, with orders to deal savagely with any trouble?</a:t>
            </a:r>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Years: 1</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t>19</a:t>
            </a:fld>
            <a:endParaRPr lang="en-GB"/>
          </a:p>
        </p:txBody>
      </p:sp>
    </p:spTree>
    <p:extLst>
      <p:ext uri="{BB962C8B-B14F-4D97-AF65-F5344CB8AC3E}">
        <p14:creationId xmlns:p14="http://schemas.microsoft.com/office/powerpoint/2010/main" val="6091224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Henry VII’s Survival Game</a:t>
            </a:r>
            <a:endParaRPr lang="en-GB" dirty="0"/>
          </a:p>
        </p:txBody>
      </p:sp>
      <p:sp>
        <p:nvSpPr>
          <p:cNvPr id="3" name="Content Placeholder 2"/>
          <p:cNvSpPr>
            <a:spLocks noGrp="1"/>
          </p:cNvSpPr>
          <p:nvPr>
            <p:ph idx="1"/>
          </p:nvPr>
        </p:nvSpPr>
        <p:spPr/>
        <p:txBody>
          <a:bodyPr>
            <a:normAutofit/>
          </a:bodyPr>
          <a:lstStyle/>
          <a:p>
            <a:r>
              <a:rPr lang="en-GB" altLang="en-US" dirty="0" smtClean="0"/>
              <a:t>You can use the Survival Game in two ways:</a:t>
            </a:r>
          </a:p>
          <a:p>
            <a:endParaRPr lang="en-GB" altLang="en-US" dirty="0"/>
          </a:p>
          <a:p>
            <a:r>
              <a:rPr lang="en-GB" altLang="en-US" dirty="0" smtClean="0"/>
              <a:t>1. As an introduction to the events and issues of Henry VII’s reign. Completing this game will give you an outline of the main events and this will help you start reading with more confidence.</a:t>
            </a:r>
          </a:p>
          <a:p>
            <a:endParaRPr lang="en-GB" altLang="en-US" dirty="0"/>
          </a:p>
          <a:p>
            <a:r>
              <a:rPr lang="en-GB" altLang="en-US" dirty="0" smtClean="0"/>
              <a:t>2. For revision – to revise the key issues and events of Henry VII’s reign. </a:t>
            </a:r>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8" name="Slide Number Placeholder 7"/>
          <p:cNvSpPr>
            <a:spLocks noGrp="1"/>
          </p:cNvSpPr>
          <p:nvPr>
            <p:ph type="sldNum" sz="quarter" idx="12"/>
          </p:nvPr>
        </p:nvSpPr>
        <p:spPr/>
        <p:txBody>
          <a:bodyPr/>
          <a:lstStyle/>
          <a:p>
            <a:fld id="{02EDCA06-7A27-4443-859D-1D99DFFC1D9A}" type="slidenum">
              <a:rPr lang="en-GB" smtClean="0"/>
              <a:pPr/>
              <a:t>2</a:t>
            </a:fld>
            <a:endParaRPr lang="en-GB"/>
          </a:p>
        </p:txBody>
      </p:sp>
    </p:spTree>
    <p:extLst>
      <p:ext uri="{BB962C8B-B14F-4D97-AF65-F5344CB8AC3E}">
        <p14:creationId xmlns:p14="http://schemas.microsoft.com/office/powerpoint/2010/main" val="32002043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Rebellion, 1487</a:t>
            </a:r>
            <a:endParaRPr lang="en-GB" dirty="0"/>
          </a:p>
        </p:txBody>
      </p:sp>
      <p:sp>
        <p:nvSpPr>
          <p:cNvPr id="3" name="Content Placeholder 2"/>
          <p:cNvSpPr>
            <a:spLocks noGrp="1"/>
          </p:cNvSpPr>
          <p:nvPr>
            <p:ph idx="1"/>
          </p:nvPr>
        </p:nvSpPr>
        <p:spPr/>
        <p:txBody>
          <a:bodyPr>
            <a:normAutofit/>
          </a:bodyPr>
          <a:lstStyle/>
          <a:p>
            <a:r>
              <a:rPr lang="en-GB" dirty="0"/>
              <a:t>In Ireland a boy has been crowned King of </a:t>
            </a:r>
            <a:r>
              <a:rPr lang="en-GB" dirty="0" smtClean="0"/>
              <a:t>England.</a:t>
            </a:r>
          </a:p>
          <a:p>
            <a:endParaRPr lang="en-GB" dirty="0"/>
          </a:p>
          <a:p>
            <a:r>
              <a:rPr lang="en-GB" dirty="0" smtClean="0"/>
              <a:t>His </a:t>
            </a:r>
            <a:r>
              <a:rPr lang="en-GB" dirty="0"/>
              <a:t>supporters say he is one of Edward IV's nephews. </a:t>
            </a:r>
            <a:endParaRPr lang="en-GB" dirty="0" smtClean="0"/>
          </a:p>
          <a:p>
            <a:endParaRPr lang="en-GB" dirty="0"/>
          </a:p>
          <a:p>
            <a:r>
              <a:rPr lang="en-GB" dirty="0" smtClean="0"/>
              <a:t>They </a:t>
            </a:r>
            <a:r>
              <a:rPr lang="en-GB" dirty="0"/>
              <a:t>plan to invade England with a mercenary army and take the throne. </a:t>
            </a:r>
            <a:endParaRPr lang="en-GB" dirty="0" smtClean="0"/>
          </a:p>
          <a:p>
            <a:endParaRPr lang="en-GB" dirty="0" smtClean="0"/>
          </a:p>
          <a:p>
            <a:r>
              <a:rPr lang="en-GB" dirty="0" smtClean="0"/>
              <a:t>What will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Years: 2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20</a:t>
            </a:fld>
            <a:endParaRPr lang="en-GB">
              <a:solidFill>
                <a:prstClr val="black">
                  <a:tint val="75000"/>
                </a:prstClr>
              </a:solidFill>
            </a:endParaRPr>
          </a:p>
        </p:txBody>
      </p:sp>
    </p:spTree>
    <p:extLst>
      <p:ext uri="{BB962C8B-B14F-4D97-AF65-F5344CB8AC3E}">
        <p14:creationId xmlns:p14="http://schemas.microsoft.com/office/powerpoint/2010/main" val="6835964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Rebellion, </a:t>
            </a:r>
            <a:r>
              <a:rPr lang="en-GB" dirty="0" smtClean="0"/>
              <a:t>1487: Options</a:t>
            </a:r>
            <a:endParaRPr lang="en-GB" dirty="0"/>
          </a:p>
        </p:txBody>
      </p:sp>
      <p:sp>
        <p:nvSpPr>
          <p:cNvPr id="3" name="Content Placeholder 2"/>
          <p:cNvSpPr>
            <a:spLocks noGrp="1"/>
          </p:cNvSpPr>
          <p:nvPr>
            <p:ph idx="1"/>
          </p:nvPr>
        </p:nvSpPr>
        <p:spPr/>
        <p:txBody>
          <a:bodyPr>
            <a:normAutofit lnSpcReduction="10000"/>
          </a:bodyPr>
          <a:lstStyle/>
          <a:p>
            <a:pPr marL="514350" indent="-514350">
              <a:buFont typeface="+mj-lt"/>
              <a:buAutoNum type="alphaLcPeriod"/>
            </a:pPr>
            <a:r>
              <a:rPr lang="en-GB" b="1" dirty="0"/>
              <a:t>I</a:t>
            </a:r>
            <a:r>
              <a:rPr lang="en-GB" b="1" dirty="0" smtClean="0"/>
              <a:t>mprison </a:t>
            </a:r>
            <a:r>
              <a:rPr lang="en-GB" b="1" dirty="0"/>
              <a:t>potential </a:t>
            </a:r>
            <a:r>
              <a:rPr lang="en-GB" b="1" dirty="0" err="1"/>
              <a:t>Yorkist</a:t>
            </a:r>
            <a:r>
              <a:rPr lang="en-GB" b="1" dirty="0"/>
              <a:t> supporters</a:t>
            </a:r>
            <a:r>
              <a:rPr lang="en-GB" dirty="0"/>
              <a:t>, such as Lincoln, to prevent the rebellion winning influential support</a:t>
            </a:r>
            <a:r>
              <a:rPr lang="en-GB" dirty="0" smtClean="0"/>
              <a:t>?</a:t>
            </a:r>
          </a:p>
          <a:p>
            <a:pPr marL="514350" indent="-514350">
              <a:buFont typeface="+mj-lt"/>
              <a:buAutoNum type="alphaLcPeriod"/>
            </a:pPr>
            <a:endParaRPr lang="en-GB" dirty="0"/>
          </a:p>
          <a:p>
            <a:pPr marL="514350" indent="-514350">
              <a:buFont typeface="+mj-lt"/>
              <a:buAutoNum type="alphaLcPeriod"/>
            </a:pPr>
            <a:r>
              <a:rPr lang="en-GB" b="1" dirty="0" smtClean="0"/>
              <a:t>March </a:t>
            </a:r>
            <a:r>
              <a:rPr lang="en-GB" b="1" dirty="0"/>
              <a:t>immediately to the north-west</a:t>
            </a:r>
            <a:r>
              <a:rPr lang="en-GB" dirty="0"/>
              <a:t>, the most likely landing area, summoning your lords to raise troops and meet you there?</a:t>
            </a:r>
          </a:p>
          <a:p>
            <a:pPr marL="514350" indent="-514350">
              <a:buFont typeface="+mj-lt"/>
              <a:buAutoNum type="alphaLcPeriod"/>
            </a:pPr>
            <a:endParaRPr lang="en-GB" dirty="0" smtClean="0"/>
          </a:p>
          <a:p>
            <a:pPr marL="514350" indent="-514350">
              <a:buFont typeface="+mj-lt"/>
              <a:buAutoNum type="alphaLcPeriod"/>
            </a:pPr>
            <a:r>
              <a:rPr lang="en-GB" b="1" dirty="0"/>
              <a:t>A</a:t>
            </a:r>
            <a:r>
              <a:rPr lang="en-GB" b="1" dirty="0" smtClean="0"/>
              <a:t>wait </a:t>
            </a:r>
            <a:r>
              <a:rPr lang="en-GB" b="1" dirty="0"/>
              <a:t>more detailed news </a:t>
            </a:r>
            <a:r>
              <a:rPr lang="en-GB" dirty="0"/>
              <a:t>while ordering your lords to muster their men in the Midlands?</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Years: 2</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21</a:t>
            </a:fld>
            <a:endParaRPr lang="en-GB">
              <a:solidFill>
                <a:prstClr val="black">
                  <a:tint val="75000"/>
                </a:prstClr>
              </a:solidFill>
            </a:endParaRPr>
          </a:p>
        </p:txBody>
      </p:sp>
    </p:spTree>
    <p:extLst>
      <p:ext uri="{BB962C8B-B14F-4D97-AF65-F5344CB8AC3E}">
        <p14:creationId xmlns:p14="http://schemas.microsoft.com/office/powerpoint/2010/main" val="1911601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France and Brittany</a:t>
            </a:r>
            <a:endParaRPr lang="en-GB" dirty="0"/>
          </a:p>
        </p:txBody>
      </p:sp>
      <p:sp>
        <p:nvSpPr>
          <p:cNvPr id="3" name="Content Placeholder 2"/>
          <p:cNvSpPr>
            <a:spLocks noGrp="1"/>
          </p:cNvSpPr>
          <p:nvPr>
            <p:ph idx="1"/>
          </p:nvPr>
        </p:nvSpPr>
        <p:spPr/>
        <p:txBody>
          <a:bodyPr>
            <a:normAutofit/>
          </a:bodyPr>
          <a:lstStyle/>
          <a:p>
            <a:r>
              <a:rPr lang="en-GB" dirty="0"/>
              <a:t>French forces have invaded the independent duchy of Brittany. </a:t>
            </a:r>
            <a:endParaRPr lang="en-GB" dirty="0" smtClean="0"/>
          </a:p>
          <a:p>
            <a:endParaRPr lang="en-GB" dirty="0" smtClean="0"/>
          </a:p>
          <a:p>
            <a:r>
              <a:rPr lang="en-GB" dirty="0" smtClean="0"/>
              <a:t>French </a:t>
            </a:r>
            <a:r>
              <a:rPr lang="en-GB" dirty="0"/>
              <a:t>control would give them the whole coastline facing England. </a:t>
            </a:r>
            <a:endParaRPr lang="en-GB" dirty="0" smtClean="0"/>
          </a:p>
          <a:p>
            <a:endParaRPr lang="en-GB" dirty="0" smtClean="0"/>
          </a:p>
          <a:p>
            <a:r>
              <a:rPr lang="en-GB" dirty="0" smtClean="0"/>
              <a:t>What will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Years: 3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22</a:t>
            </a:fld>
            <a:endParaRPr lang="en-GB">
              <a:solidFill>
                <a:prstClr val="black">
                  <a:tint val="75000"/>
                </a:prstClr>
              </a:solidFill>
            </a:endParaRPr>
          </a:p>
        </p:txBody>
      </p:sp>
    </p:spTree>
    <p:extLst>
      <p:ext uri="{BB962C8B-B14F-4D97-AF65-F5344CB8AC3E}">
        <p14:creationId xmlns:p14="http://schemas.microsoft.com/office/powerpoint/2010/main" val="6280760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France and </a:t>
            </a:r>
            <a:r>
              <a:rPr lang="en-GB" dirty="0" smtClean="0"/>
              <a:t>Brittany: Options</a:t>
            </a:r>
            <a:endParaRPr lang="en-GB" dirty="0"/>
          </a:p>
        </p:txBody>
      </p:sp>
      <p:sp>
        <p:nvSpPr>
          <p:cNvPr id="3" name="Content Placeholder 2"/>
          <p:cNvSpPr>
            <a:spLocks noGrp="1"/>
          </p:cNvSpPr>
          <p:nvPr>
            <p:ph idx="1"/>
          </p:nvPr>
        </p:nvSpPr>
        <p:spPr/>
        <p:txBody>
          <a:bodyPr>
            <a:normAutofit fontScale="92500"/>
          </a:bodyPr>
          <a:lstStyle/>
          <a:p>
            <a:pPr marL="514350" indent="-514350">
              <a:buFont typeface="+mj-lt"/>
              <a:buAutoNum type="alphaLcPeriod"/>
            </a:pPr>
            <a:r>
              <a:rPr lang="en-GB" b="1" dirty="0"/>
              <a:t>I</a:t>
            </a:r>
            <a:r>
              <a:rPr lang="en-GB" b="1" dirty="0" smtClean="0"/>
              <a:t>gnore </a:t>
            </a:r>
            <a:r>
              <a:rPr lang="en-GB" b="1" dirty="0"/>
              <a:t>the French </a:t>
            </a:r>
            <a:r>
              <a:rPr lang="en-GB" dirty="0"/>
              <a:t>moves because it is too dangerous to act while England is still unsettled after the </a:t>
            </a:r>
            <a:r>
              <a:rPr lang="en-GB" dirty="0" smtClean="0"/>
              <a:t>rebellion?</a:t>
            </a:r>
          </a:p>
          <a:p>
            <a:pPr marL="514350" indent="-514350">
              <a:buFont typeface="+mj-lt"/>
              <a:buAutoNum type="alphaLcPeriod"/>
            </a:pPr>
            <a:endParaRPr lang="en-GB" dirty="0"/>
          </a:p>
          <a:p>
            <a:pPr marL="514350" indent="-514350">
              <a:buFont typeface="+mj-lt"/>
              <a:buAutoNum type="alphaLcPeriod"/>
            </a:pPr>
            <a:r>
              <a:rPr lang="en-GB" dirty="0" smtClean="0"/>
              <a:t>Use </a:t>
            </a:r>
            <a:r>
              <a:rPr lang="en-GB" dirty="0"/>
              <a:t>the army that put down the rebellion to </a:t>
            </a:r>
            <a:r>
              <a:rPr lang="en-GB" b="1" dirty="0" smtClean="0"/>
              <a:t>invade Brittany</a:t>
            </a:r>
            <a:r>
              <a:rPr lang="en-GB" dirty="0" smtClean="0"/>
              <a:t> </a:t>
            </a:r>
            <a:r>
              <a:rPr lang="en-GB" dirty="0"/>
              <a:t>to protect its </a:t>
            </a:r>
            <a:r>
              <a:rPr lang="en-GB" dirty="0" smtClean="0"/>
              <a:t>independence?</a:t>
            </a:r>
          </a:p>
          <a:p>
            <a:pPr marL="514350" indent="-514350">
              <a:buFont typeface="+mj-lt"/>
              <a:buAutoNum type="alphaLcPeriod"/>
            </a:pPr>
            <a:endParaRPr lang="en-GB" dirty="0"/>
          </a:p>
          <a:p>
            <a:pPr marL="514350" indent="-514350">
              <a:buFont typeface="+mj-lt"/>
              <a:buAutoNum type="alphaLcPeriod"/>
            </a:pPr>
            <a:r>
              <a:rPr lang="en-GB" b="1" dirty="0" smtClean="0"/>
              <a:t>Seek </a:t>
            </a:r>
            <a:r>
              <a:rPr lang="en-GB" b="1" dirty="0"/>
              <a:t>European allies </a:t>
            </a:r>
            <a:r>
              <a:rPr lang="en-GB" dirty="0"/>
              <a:t>to pressure France into withdrawing from Brittany and encourage English volunteers to fight 'unofficially' in Brittany?</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Years: 3</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23</a:t>
            </a:fld>
            <a:endParaRPr lang="en-GB">
              <a:solidFill>
                <a:prstClr val="black">
                  <a:tint val="75000"/>
                </a:prstClr>
              </a:solidFill>
            </a:endParaRPr>
          </a:p>
        </p:txBody>
      </p:sp>
    </p:spTree>
    <p:extLst>
      <p:ext uri="{BB962C8B-B14F-4D97-AF65-F5344CB8AC3E}">
        <p14:creationId xmlns:p14="http://schemas.microsoft.com/office/powerpoint/2010/main" val="36594622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Earl of Surrey</a:t>
            </a:r>
            <a:endParaRPr lang="en-GB" dirty="0"/>
          </a:p>
        </p:txBody>
      </p:sp>
      <p:sp>
        <p:nvSpPr>
          <p:cNvPr id="3" name="Content Placeholder 2"/>
          <p:cNvSpPr>
            <a:spLocks noGrp="1"/>
          </p:cNvSpPr>
          <p:nvPr>
            <p:ph idx="1"/>
          </p:nvPr>
        </p:nvSpPr>
        <p:spPr/>
        <p:txBody>
          <a:bodyPr>
            <a:normAutofit/>
          </a:bodyPr>
          <a:lstStyle/>
          <a:p>
            <a:r>
              <a:rPr lang="en-GB" dirty="0"/>
              <a:t>Thomas Howard, Earl of Surrey, fought for Richard at Bosworth. </a:t>
            </a:r>
            <a:endParaRPr lang="en-GB" dirty="0" smtClean="0"/>
          </a:p>
          <a:p>
            <a:endParaRPr lang="en-GB" dirty="0"/>
          </a:p>
          <a:p>
            <a:r>
              <a:rPr lang="en-GB" dirty="0" smtClean="0"/>
              <a:t>He </a:t>
            </a:r>
            <a:r>
              <a:rPr lang="en-GB" dirty="0"/>
              <a:t>was imprisoned but refused the chance to escape and join the 1487 rebellion. </a:t>
            </a:r>
            <a:endParaRPr lang="en-GB" dirty="0" smtClean="0"/>
          </a:p>
          <a:p>
            <a:endParaRPr lang="en-GB" dirty="0"/>
          </a:p>
          <a:p>
            <a:r>
              <a:rPr lang="en-GB" dirty="0" smtClean="0"/>
              <a:t>He </a:t>
            </a:r>
            <a:r>
              <a:rPr lang="en-GB" dirty="0"/>
              <a:t>is a capable and experienced nobleman. </a:t>
            </a:r>
            <a:endParaRPr lang="en-GB" dirty="0" smtClean="0"/>
          </a:p>
          <a:p>
            <a:endParaRPr lang="en-GB" dirty="0" smtClean="0"/>
          </a:p>
          <a:p>
            <a:r>
              <a:rPr lang="en-GB" dirty="0" smtClean="0"/>
              <a:t>What will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Years: 4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24</a:t>
            </a:fld>
            <a:endParaRPr lang="en-GB">
              <a:solidFill>
                <a:prstClr val="black">
                  <a:tint val="75000"/>
                </a:prstClr>
              </a:solidFill>
            </a:endParaRPr>
          </a:p>
        </p:txBody>
      </p:sp>
    </p:spTree>
    <p:extLst>
      <p:ext uri="{BB962C8B-B14F-4D97-AF65-F5344CB8AC3E}">
        <p14:creationId xmlns:p14="http://schemas.microsoft.com/office/powerpoint/2010/main" val="21851058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Earl of Surrey</a:t>
            </a:r>
            <a:r>
              <a:rPr lang="en-GB" dirty="0" smtClean="0"/>
              <a:t>: Options</a:t>
            </a:r>
            <a:endParaRPr lang="en-GB" dirty="0"/>
          </a:p>
        </p:txBody>
      </p:sp>
      <p:sp>
        <p:nvSpPr>
          <p:cNvPr id="3" name="Content Placeholder 2"/>
          <p:cNvSpPr>
            <a:spLocks noGrp="1"/>
          </p:cNvSpPr>
          <p:nvPr>
            <p:ph idx="1"/>
          </p:nvPr>
        </p:nvSpPr>
        <p:spPr/>
        <p:txBody>
          <a:bodyPr>
            <a:normAutofit fontScale="92500"/>
          </a:bodyPr>
          <a:lstStyle/>
          <a:p>
            <a:pPr marL="514350" indent="-514350">
              <a:buFont typeface="+mj-lt"/>
              <a:buAutoNum type="alphaLcPeriod"/>
            </a:pPr>
            <a:r>
              <a:rPr lang="en-GB" b="1" dirty="0"/>
              <a:t>K</a:t>
            </a:r>
            <a:r>
              <a:rPr lang="en-GB" b="1" dirty="0" smtClean="0"/>
              <a:t>eep </a:t>
            </a:r>
            <a:r>
              <a:rPr lang="en-GB" b="1" dirty="0"/>
              <a:t>him in prison </a:t>
            </a:r>
            <a:r>
              <a:rPr lang="en-GB" dirty="0"/>
              <a:t>to show your harshness to opponents and potential rebels?</a:t>
            </a:r>
          </a:p>
          <a:p>
            <a:pPr marL="514350" indent="-514350">
              <a:buFont typeface="+mj-lt"/>
              <a:buAutoNum type="alphaLcPeriod"/>
            </a:pPr>
            <a:endParaRPr lang="en-GB" dirty="0" smtClean="0"/>
          </a:p>
          <a:p>
            <a:pPr marL="514350" indent="-514350">
              <a:buFont typeface="+mj-lt"/>
              <a:buAutoNum type="alphaLcPeriod"/>
            </a:pPr>
            <a:r>
              <a:rPr lang="en-GB" b="1" dirty="0" smtClean="0"/>
              <a:t>Release </a:t>
            </a:r>
            <a:r>
              <a:rPr lang="en-GB" b="1" dirty="0"/>
              <a:t>him </a:t>
            </a:r>
            <a:r>
              <a:rPr lang="en-GB" dirty="0"/>
              <a:t>and make him responsible for keeping peace in the north, where he has no lands and supporters and therefore no power of his own?</a:t>
            </a:r>
          </a:p>
          <a:p>
            <a:pPr marL="514350" indent="-514350">
              <a:buFont typeface="+mj-lt"/>
              <a:buAutoNum type="alphaLcPeriod"/>
            </a:pPr>
            <a:endParaRPr lang="en-GB" dirty="0" smtClean="0"/>
          </a:p>
          <a:p>
            <a:pPr marL="514350" indent="-514350">
              <a:buFont typeface="+mj-lt"/>
              <a:buAutoNum type="alphaLcPeriod"/>
            </a:pPr>
            <a:r>
              <a:rPr lang="en-GB" b="1" dirty="0" smtClean="0"/>
              <a:t>Restore </a:t>
            </a:r>
            <a:r>
              <a:rPr lang="en-GB" b="1" dirty="0"/>
              <a:t>him </a:t>
            </a:r>
            <a:r>
              <a:rPr lang="en-GB" dirty="0"/>
              <a:t>to his family lands in East Anglia where his influence should ensure law and order?</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Years: 4</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25</a:t>
            </a:fld>
            <a:endParaRPr lang="en-GB">
              <a:solidFill>
                <a:prstClr val="black">
                  <a:tint val="75000"/>
                </a:prstClr>
              </a:solidFill>
            </a:endParaRPr>
          </a:p>
        </p:txBody>
      </p:sp>
    </p:spTree>
    <p:extLst>
      <p:ext uri="{BB962C8B-B14F-4D97-AF65-F5344CB8AC3E}">
        <p14:creationId xmlns:p14="http://schemas.microsoft.com/office/powerpoint/2010/main" val="13177791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North: Outcomes</a:t>
            </a:r>
            <a:endParaRPr lang="en-GB" dirty="0"/>
          </a:p>
        </p:txBody>
      </p:sp>
      <p:sp>
        <p:nvSpPr>
          <p:cNvPr id="3" name="Content Placeholder 2"/>
          <p:cNvSpPr>
            <a:spLocks noGrp="1"/>
          </p:cNvSpPr>
          <p:nvPr>
            <p:ph idx="1"/>
          </p:nvPr>
        </p:nvSpPr>
        <p:spPr/>
        <p:txBody>
          <a:bodyPr>
            <a:normAutofit fontScale="85000" lnSpcReduction="20000"/>
          </a:bodyPr>
          <a:lstStyle/>
          <a:p>
            <a:r>
              <a:rPr lang="en-GB" dirty="0"/>
              <a:t>Henry's choice although it came close to disaster when </a:t>
            </a:r>
            <a:r>
              <a:rPr lang="en-GB" dirty="0" err="1"/>
              <a:t>Ricardians</a:t>
            </a:r>
            <a:r>
              <a:rPr lang="en-GB" dirty="0"/>
              <a:t> tried to attack him in York. At least he was demonstrating his power and position as </a:t>
            </a:r>
            <a:r>
              <a:rPr lang="en-GB" dirty="0" smtClean="0"/>
              <a:t>king. </a:t>
            </a:r>
            <a:r>
              <a:rPr lang="en-US" altLang="en-US" b="1" dirty="0"/>
              <a:t>Crowns </a:t>
            </a:r>
            <a:r>
              <a:rPr lang="en-US" altLang="en-US" b="1" dirty="0" smtClean="0"/>
              <a:t>unchanged.</a:t>
            </a:r>
            <a:endParaRPr lang="en-GB" dirty="0" smtClean="0"/>
          </a:p>
          <a:p>
            <a:endParaRPr lang="en-GB" dirty="0"/>
          </a:p>
          <a:p>
            <a:r>
              <a:rPr lang="en-GB" dirty="0" smtClean="0"/>
              <a:t>Abdication </a:t>
            </a:r>
            <a:r>
              <a:rPr lang="en-GB" dirty="0"/>
              <a:t>by another name! People want a strong king, not another Henry VI who left everything to others. </a:t>
            </a:r>
            <a:r>
              <a:rPr lang="en-GB" b="1" dirty="0"/>
              <a:t>Lose 3 </a:t>
            </a:r>
            <a:r>
              <a:rPr lang="en-GB" b="1" dirty="0" smtClean="0"/>
              <a:t>crowns</a:t>
            </a:r>
            <a:r>
              <a:rPr lang="en-GB" dirty="0" smtClean="0"/>
              <a:t>.</a:t>
            </a:r>
          </a:p>
          <a:p>
            <a:endParaRPr lang="en-GB" dirty="0"/>
          </a:p>
          <a:p>
            <a:r>
              <a:rPr lang="en-GB" dirty="0" smtClean="0"/>
              <a:t>Half </a:t>
            </a:r>
            <a:r>
              <a:rPr lang="en-GB" dirty="0"/>
              <a:t>a good scheme. Several years later Henry did appoint Surrey to head the Council of the North but an over-harsh response would have stirred the revolt you want to avoid. </a:t>
            </a:r>
            <a:r>
              <a:rPr lang="en-GB" b="1" dirty="0"/>
              <a:t>Lose 1 crown</a:t>
            </a:r>
            <a:r>
              <a:rPr lang="en-GB" dirty="0"/>
              <a:t>.</a:t>
            </a:r>
          </a:p>
          <a:p>
            <a:endParaRPr lang="en-GB" altLang="en-US" b="1" dirty="0" smtClean="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Early Years: 1</a:t>
            </a:r>
          </a:p>
        </p:txBody>
      </p:sp>
      <p:sp>
        <p:nvSpPr>
          <p:cNvPr id="6" name="Text Box 10"/>
          <p:cNvSpPr txBox="1">
            <a:spLocks noChangeArrowheads="1"/>
          </p:cNvSpPr>
          <p:nvPr/>
        </p:nvSpPr>
        <p:spPr bwMode="auto">
          <a:xfrm rot="19380000">
            <a:off x="9950" y="1558697"/>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Visit York</a:t>
            </a:r>
            <a:endParaRPr lang="en-US" altLang="en-US" sz="2000" b="1" dirty="0">
              <a:latin typeface="Comic Sans MS" pitchFamily="66" charset="0"/>
            </a:endParaRPr>
          </a:p>
        </p:txBody>
      </p:sp>
      <p:sp>
        <p:nvSpPr>
          <p:cNvPr id="7" name="Text Box 11"/>
          <p:cNvSpPr txBox="1">
            <a:spLocks noChangeArrowheads="1"/>
          </p:cNvSpPr>
          <p:nvPr/>
        </p:nvSpPr>
        <p:spPr bwMode="auto">
          <a:xfrm rot="19380000">
            <a:off x="-14879" y="3209771"/>
            <a:ext cx="1686480"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Stay south</a:t>
            </a:r>
            <a:endParaRPr lang="en-US" altLang="en-US" sz="2000" b="1" dirty="0">
              <a:latin typeface="Comic Sans MS" pitchFamily="66" charset="0"/>
            </a:endParaRPr>
          </a:p>
        </p:txBody>
      </p:sp>
      <p:sp>
        <p:nvSpPr>
          <p:cNvPr id="8" name="Text Box 12"/>
          <p:cNvSpPr txBox="1">
            <a:spLocks noChangeArrowheads="1"/>
          </p:cNvSpPr>
          <p:nvPr/>
        </p:nvSpPr>
        <p:spPr bwMode="auto">
          <a:xfrm rot="19380000">
            <a:off x="10800" y="4507650"/>
            <a:ext cx="1239474"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South </a:t>
            </a:r>
            <a:r>
              <a:rPr lang="en-GB" altLang="en-US" sz="2000" b="1" dirty="0" err="1" smtClean="0">
                <a:latin typeface="Comic Sans MS" pitchFamily="66" charset="0"/>
              </a:rPr>
              <a:t>Gov’nor</a:t>
            </a:r>
            <a:endParaRPr lang="en-US" altLang="en-US" sz="2000" b="1" dirty="0">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t>26</a:t>
            </a:fld>
            <a:endParaRPr lang="en-GB"/>
          </a:p>
        </p:txBody>
      </p:sp>
    </p:spTree>
    <p:extLst>
      <p:ext uri="{BB962C8B-B14F-4D97-AF65-F5344CB8AC3E}">
        <p14:creationId xmlns:p14="http://schemas.microsoft.com/office/powerpoint/2010/main" val="41112564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Rebellion, </a:t>
            </a:r>
            <a:r>
              <a:rPr lang="en-GB" dirty="0" smtClean="0"/>
              <a:t>1487: Outcomes</a:t>
            </a:r>
            <a:endParaRPr lang="en-GB" dirty="0"/>
          </a:p>
        </p:txBody>
      </p:sp>
      <p:sp>
        <p:nvSpPr>
          <p:cNvPr id="3" name="Content Placeholder 2"/>
          <p:cNvSpPr>
            <a:spLocks noGrp="1"/>
          </p:cNvSpPr>
          <p:nvPr>
            <p:ph idx="1"/>
          </p:nvPr>
        </p:nvSpPr>
        <p:spPr/>
        <p:txBody>
          <a:bodyPr>
            <a:normAutofit fontScale="92500" lnSpcReduction="10000"/>
          </a:bodyPr>
          <a:lstStyle/>
          <a:p>
            <a:r>
              <a:rPr lang="en-GB" dirty="0"/>
              <a:t>Good plan. Henry wasn't quick enough and Lincoln fled to head the rebellion. Weeks of worry followed. Henry's victory at the Battle of Stoke was easier than </a:t>
            </a:r>
            <a:r>
              <a:rPr lang="en-GB" dirty="0" smtClean="0"/>
              <a:t>expected. </a:t>
            </a:r>
            <a:r>
              <a:rPr lang="en-US" altLang="en-US" b="1" dirty="0"/>
              <a:t>Crowns </a:t>
            </a:r>
            <a:r>
              <a:rPr lang="en-US" altLang="en-US" b="1" dirty="0" smtClean="0"/>
              <a:t>unchanged.</a:t>
            </a:r>
            <a:endParaRPr lang="en-GB" dirty="0" smtClean="0"/>
          </a:p>
          <a:p>
            <a:endParaRPr lang="en-GB" dirty="0"/>
          </a:p>
          <a:p>
            <a:r>
              <a:rPr lang="en-GB" dirty="0" smtClean="0"/>
              <a:t>What </a:t>
            </a:r>
            <a:r>
              <a:rPr lang="en-GB" dirty="0"/>
              <a:t>if they don't join you or move to join the rebels? You would be isolated and lacking support. </a:t>
            </a:r>
            <a:r>
              <a:rPr lang="en-GB" b="1" dirty="0" smtClean="0"/>
              <a:t>Lose 2</a:t>
            </a:r>
            <a:r>
              <a:rPr lang="en-GB" b="1" dirty="0"/>
              <a:t> </a:t>
            </a:r>
            <a:r>
              <a:rPr lang="en-GB" b="1" dirty="0" smtClean="0"/>
              <a:t>crowns</a:t>
            </a:r>
            <a:r>
              <a:rPr lang="en-GB" dirty="0" smtClean="0"/>
              <a:t>.</a:t>
            </a:r>
          </a:p>
          <a:p>
            <a:endParaRPr lang="en-GB" dirty="0"/>
          </a:p>
          <a:p>
            <a:r>
              <a:rPr lang="en-GB" dirty="0" smtClean="0"/>
              <a:t>Another </a:t>
            </a:r>
            <a:r>
              <a:rPr lang="en-GB" dirty="0"/>
              <a:t>sensible move. Henry did </a:t>
            </a:r>
            <a:r>
              <a:rPr lang="en-GB" dirty="0" smtClean="0"/>
              <a:t>this – a </a:t>
            </a:r>
            <a:r>
              <a:rPr lang="en-GB" dirty="0"/>
              <a:t>pity he didn't link this to </a:t>
            </a:r>
            <a:r>
              <a:rPr lang="en-GB" dirty="0" smtClean="0"/>
              <a:t>the first option! </a:t>
            </a:r>
            <a:r>
              <a:rPr lang="en-US" altLang="en-US" b="1" dirty="0"/>
              <a:t>Crowns </a:t>
            </a:r>
            <a:r>
              <a:rPr lang="en-US" altLang="en-US" b="1" dirty="0" smtClean="0"/>
              <a:t>unchanged.</a:t>
            </a:r>
            <a:endParaRPr lang="en-GB" dirty="0"/>
          </a:p>
          <a:p>
            <a:endParaRPr lang="en-GB" altLang="en-US" b="1"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Early Years: </a:t>
            </a:r>
            <a:r>
              <a:rPr lang="en-GB" altLang="en-US" sz="1600" b="1" dirty="0" smtClean="0">
                <a:solidFill>
                  <a:srgbClr val="3333CC"/>
                </a:solidFill>
                <a:latin typeface="Comic Sans MS" pitchFamily="66" charset="0"/>
              </a:rPr>
              <a:t>2</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558697"/>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Imprison</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502913"/>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March</a:t>
            </a:r>
            <a:endParaRPr lang="en-US" altLang="en-US" sz="2000" b="1" dirty="0">
              <a:solidFill>
                <a:prstClr val="black"/>
              </a:solidFill>
              <a:latin typeface="Comic Sans MS" pitchFamily="66" charset="0"/>
            </a:endParaRPr>
          </a:p>
        </p:txBody>
      </p:sp>
      <p:sp>
        <p:nvSpPr>
          <p:cNvPr id="8" name="Text Box 12"/>
          <p:cNvSpPr txBox="1">
            <a:spLocks noChangeArrowheads="1"/>
          </p:cNvSpPr>
          <p:nvPr/>
        </p:nvSpPr>
        <p:spPr bwMode="auto">
          <a:xfrm rot="19380000">
            <a:off x="10800" y="5015081"/>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Wait</a:t>
            </a:r>
            <a:endParaRPr lang="en-US" altLang="en-US" sz="2000" b="1" dirty="0">
              <a:solidFill>
                <a:prstClr val="black"/>
              </a:solidFill>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27</a:t>
            </a:fld>
            <a:endParaRPr lang="en-GB">
              <a:solidFill>
                <a:prstClr val="black">
                  <a:tint val="75000"/>
                </a:prstClr>
              </a:solidFill>
            </a:endParaRPr>
          </a:p>
        </p:txBody>
      </p:sp>
    </p:spTree>
    <p:extLst>
      <p:ext uri="{BB962C8B-B14F-4D97-AF65-F5344CB8AC3E}">
        <p14:creationId xmlns:p14="http://schemas.microsoft.com/office/powerpoint/2010/main" val="12296652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France and </a:t>
            </a:r>
            <a:r>
              <a:rPr lang="en-GB" dirty="0" smtClean="0"/>
              <a:t>Brittany: Outcomes</a:t>
            </a:r>
            <a:endParaRPr lang="en-GB" dirty="0"/>
          </a:p>
        </p:txBody>
      </p:sp>
      <p:sp>
        <p:nvSpPr>
          <p:cNvPr id="3" name="Content Placeholder 2"/>
          <p:cNvSpPr>
            <a:spLocks noGrp="1"/>
          </p:cNvSpPr>
          <p:nvPr>
            <p:ph idx="1"/>
          </p:nvPr>
        </p:nvSpPr>
        <p:spPr/>
        <p:txBody>
          <a:bodyPr>
            <a:normAutofit fontScale="92500"/>
          </a:bodyPr>
          <a:lstStyle/>
          <a:p>
            <a:r>
              <a:rPr lang="en-GB" dirty="0"/>
              <a:t>A signal to the King of France that he can do whatever he wishes. Not the action of a king! </a:t>
            </a:r>
            <a:r>
              <a:rPr lang="en-GB" b="1" dirty="0"/>
              <a:t>Lose 1 </a:t>
            </a:r>
            <a:r>
              <a:rPr lang="en-GB" b="1" dirty="0" smtClean="0"/>
              <a:t>crown</a:t>
            </a:r>
            <a:r>
              <a:rPr lang="en-GB" dirty="0" smtClean="0"/>
              <a:t>.</a:t>
            </a:r>
          </a:p>
          <a:p>
            <a:endParaRPr lang="en-GB" dirty="0"/>
          </a:p>
          <a:p>
            <a:r>
              <a:rPr lang="en-GB" dirty="0" smtClean="0"/>
              <a:t>Leaving </a:t>
            </a:r>
            <a:r>
              <a:rPr lang="en-GB" dirty="0"/>
              <a:t>the country is a dangerous gamble, even if you can raise the taxes and cope with the ensuing hostility. Too much on top of the rebellion. </a:t>
            </a:r>
            <a:r>
              <a:rPr lang="en-GB" b="1" dirty="0"/>
              <a:t>Lose 1 </a:t>
            </a:r>
            <a:r>
              <a:rPr lang="en-GB" b="1" dirty="0" smtClean="0"/>
              <a:t>crown</a:t>
            </a:r>
            <a:r>
              <a:rPr lang="en-GB" dirty="0" smtClean="0"/>
              <a:t>.</a:t>
            </a:r>
          </a:p>
          <a:p>
            <a:endParaRPr lang="en-GB" dirty="0"/>
          </a:p>
          <a:p>
            <a:r>
              <a:rPr lang="en-GB" dirty="0" smtClean="0"/>
              <a:t>A </a:t>
            </a:r>
            <a:r>
              <a:rPr lang="en-GB" dirty="0"/>
              <a:t>reaction without risking immediate over-commitment. Henry's choice</a:t>
            </a:r>
            <a:r>
              <a:rPr lang="en-GB" dirty="0" smtClean="0"/>
              <a:t>. </a:t>
            </a:r>
            <a:r>
              <a:rPr lang="en-US" altLang="en-US" b="1" dirty="0"/>
              <a:t>Crowns </a:t>
            </a:r>
            <a:r>
              <a:rPr lang="en-US" altLang="en-US" b="1" dirty="0" smtClean="0"/>
              <a:t>unchanged.</a:t>
            </a:r>
            <a:endParaRPr lang="en-GB" dirty="0"/>
          </a:p>
          <a:p>
            <a:endParaRPr lang="en-GB" altLang="en-US" b="1"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Early Years: 3</a:t>
            </a:r>
          </a:p>
        </p:txBody>
      </p:sp>
      <p:sp>
        <p:nvSpPr>
          <p:cNvPr id="6" name="Text Box 10"/>
          <p:cNvSpPr txBox="1">
            <a:spLocks noChangeArrowheads="1"/>
          </p:cNvSpPr>
          <p:nvPr/>
        </p:nvSpPr>
        <p:spPr bwMode="auto">
          <a:xfrm rot="19380000">
            <a:off x="9950" y="1558697"/>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Ignore</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2958212"/>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Invade</a:t>
            </a:r>
            <a:endParaRPr lang="en-US" altLang="en-US" sz="2000" b="1" dirty="0">
              <a:solidFill>
                <a:prstClr val="black"/>
              </a:solidFill>
              <a:latin typeface="Comic Sans MS" pitchFamily="66" charset="0"/>
            </a:endParaRPr>
          </a:p>
        </p:txBody>
      </p:sp>
      <p:sp>
        <p:nvSpPr>
          <p:cNvPr id="8" name="Text Box 12"/>
          <p:cNvSpPr txBox="1">
            <a:spLocks noChangeArrowheads="1"/>
          </p:cNvSpPr>
          <p:nvPr/>
        </p:nvSpPr>
        <p:spPr bwMode="auto">
          <a:xfrm rot="19380000">
            <a:off x="10800" y="4686404"/>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Allies</a:t>
            </a:r>
            <a:endParaRPr lang="en-US" altLang="en-US" sz="2000" b="1" dirty="0">
              <a:solidFill>
                <a:prstClr val="black"/>
              </a:solidFill>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28</a:t>
            </a:fld>
            <a:endParaRPr lang="en-GB">
              <a:solidFill>
                <a:prstClr val="black">
                  <a:tint val="75000"/>
                </a:prstClr>
              </a:solidFill>
            </a:endParaRPr>
          </a:p>
        </p:txBody>
      </p:sp>
    </p:spTree>
    <p:extLst>
      <p:ext uri="{BB962C8B-B14F-4D97-AF65-F5344CB8AC3E}">
        <p14:creationId xmlns:p14="http://schemas.microsoft.com/office/powerpoint/2010/main" val="13434049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Earl of Surrey</a:t>
            </a:r>
            <a:r>
              <a:rPr lang="en-GB" dirty="0" smtClean="0"/>
              <a:t>: Outcomes</a:t>
            </a:r>
            <a:endParaRPr lang="en-GB" dirty="0"/>
          </a:p>
        </p:txBody>
      </p:sp>
      <p:sp>
        <p:nvSpPr>
          <p:cNvPr id="3" name="Content Placeholder 2"/>
          <p:cNvSpPr>
            <a:spLocks noGrp="1"/>
          </p:cNvSpPr>
          <p:nvPr>
            <p:ph idx="1"/>
          </p:nvPr>
        </p:nvSpPr>
        <p:spPr/>
        <p:txBody>
          <a:bodyPr>
            <a:normAutofit/>
          </a:bodyPr>
          <a:lstStyle/>
          <a:p>
            <a:r>
              <a:rPr lang="en-GB" dirty="0"/>
              <a:t>The safest </a:t>
            </a:r>
            <a:r>
              <a:rPr lang="en-GB" dirty="0" smtClean="0"/>
              <a:t>option </a:t>
            </a:r>
            <a:r>
              <a:rPr lang="en-GB" dirty="0"/>
              <a:t>but not a good use of a capable man. His support for you would be useful</a:t>
            </a:r>
            <a:r>
              <a:rPr lang="en-GB" dirty="0" smtClean="0"/>
              <a:t>. </a:t>
            </a:r>
            <a:r>
              <a:rPr lang="en-US" altLang="en-US" b="1" dirty="0"/>
              <a:t>Crowns </a:t>
            </a:r>
            <a:r>
              <a:rPr lang="en-US" altLang="en-US" b="1" dirty="0" smtClean="0"/>
              <a:t>unchanged.</a:t>
            </a:r>
            <a:endParaRPr lang="en-GB" dirty="0"/>
          </a:p>
          <a:p>
            <a:endParaRPr lang="en-GB" dirty="0" smtClean="0"/>
          </a:p>
          <a:p>
            <a:r>
              <a:rPr lang="en-GB" dirty="0" smtClean="0"/>
              <a:t>Henry's action – calculated </a:t>
            </a:r>
            <a:r>
              <a:rPr lang="en-GB" dirty="0"/>
              <a:t>to make the best use of Surrey with the smallest risk</a:t>
            </a:r>
            <a:r>
              <a:rPr lang="en-GB" dirty="0" smtClean="0"/>
              <a:t>. </a:t>
            </a:r>
            <a:r>
              <a:rPr lang="en-US" altLang="en-US" b="1" dirty="0"/>
              <a:t>Crowns </a:t>
            </a:r>
            <a:r>
              <a:rPr lang="en-US" altLang="en-US" b="1" dirty="0" smtClean="0"/>
              <a:t>unchanged.</a:t>
            </a:r>
            <a:endParaRPr lang="en-GB" dirty="0"/>
          </a:p>
          <a:p>
            <a:endParaRPr lang="en-GB" dirty="0" smtClean="0"/>
          </a:p>
          <a:p>
            <a:r>
              <a:rPr lang="en-GB" dirty="0" smtClean="0"/>
              <a:t>Too </a:t>
            </a:r>
            <a:r>
              <a:rPr lang="en-GB" dirty="0"/>
              <a:t>much of a risk if Surrey doesn't prove to be loyal. </a:t>
            </a:r>
            <a:r>
              <a:rPr lang="en-GB" b="1" dirty="0"/>
              <a:t>Lose 1 crown</a:t>
            </a:r>
            <a:r>
              <a:rPr lang="en-GB" dirty="0" smtClean="0"/>
              <a:t>.</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Early Years: </a:t>
            </a:r>
            <a:r>
              <a:rPr lang="en-GB" altLang="en-US" sz="1600" b="1" dirty="0" smtClean="0">
                <a:solidFill>
                  <a:srgbClr val="3333CC"/>
                </a:solidFill>
                <a:latin typeface="Comic Sans MS" pitchFamily="66" charset="0"/>
              </a:rPr>
              <a:t>4</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558697"/>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Prison</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502913"/>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Release</a:t>
            </a:r>
            <a:endParaRPr lang="en-US" altLang="en-US" sz="2000" b="1" dirty="0">
              <a:solidFill>
                <a:prstClr val="black"/>
              </a:solidFill>
              <a:latin typeface="Comic Sans MS" pitchFamily="66" charset="0"/>
            </a:endParaRPr>
          </a:p>
        </p:txBody>
      </p:sp>
      <p:sp>
        <p:nvSpPr>
          <p:cNvPr id="8" name="Text Box 12"/>
          <p:cNvSpPr txBox="1">
            <a:spLocks noChangeArrowheads="1"/>
          </p:cNvSpPr>
          <p:nvPr/>
        </p:nvSpPr>
        <p:spPr bwMode="auto">
          <a:xfrm rot="19380000">
            <a:off x="10800" y="4943073"/>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Restore</a:t>
            </a:r>
            <a:endParaRPr lang="en-US" altLang="en-US" sz="2000" b="1" dirty="0">
              <a:solidFill>
                <a:prstClr val="black"/>
              </a:solidFill>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29</a:t>
            </a:fld>
            <a:endParaRPr lang="en-GB">
              <a:solidFill>
                <a:prstClr val="black">
                  <a:tint val="75000"/>
                </a:prstClr>
              </a:solidFill>
            </a:endParaRPr>
          </a:p>
        </p:txBody>
      </p:sp>
    </p:spTree>
    <p:extLst>
      <p:ext uri="{BB962C8B-B14F-4D97-AF65-F5344CB8AC3E}">
        <p14:creationId xmlns:p14="http://schemas.microsoft.com/office/powerpoint/2010/main" val="35282735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Task</a:t>
            </a:r>
            <a:endParaRPr lang="en-GB" dirty="0"/>
          </a:p>
        </p:txBody>
      </p:sp>
      <p:sp>
        <p:nvSpPr>
          <p:cNvPr id="3" name="Content Placeholder 2"/>
          <p:cNvSpPr>
            <a:spLocks noGrp="1"/>
          </p:cNvSpPr>
          <p:nvPr>
            <p:ph idx="1"/>
          </p:nvPr>
        </p:nvSpPr>
        <p:spPr/>
        <p:txBody>
          <a:bodyPr>
            <a:normAutofit fontScale="92500" lnSpcReduction="20000"/>
          </a:bodyPr>
          <a:lstStyle/>
          <a:p>
            <a:r>
              <a:rPr lang="en-GB" altLang="en-US" dirty="0" smtClean="0"/>
              <a:t>Your task is to take the kinds of decisions that Henry faced. You’re not trying to guess what Henry did, but make your choice of the best decisions.</a:t>
            </a:r>
          </a:p>
          <a:p>
            <a:endParaRPr lang="en-GB" altLang="en-US" dirty="0" smtClean="0"/>
          </a:p>
          <a:p>
            <a:r>
              <a:rPr lang="en-GB" altLang="en-US" dirty="0" smtClean="0"/>
              <a:t>You start with 6 crowns but you lose them if you make a bad decision.</a:t>
            </a:r>
          </a:p>
          <a:p>
            <a:endParaRPr lang="en-GB" altLang="en-US" dirty="0" smtClean="0"/>
          </a:p>
          <a:p>
            <a:r>
              <a:rPr lang="en-GB" altLang="en-US" dirty="0" smtClean="0"/>
              <a:t>If you lose all 6 </a:t>
            </a:r>
          </a:p>
          <a:p>
            <a:r>
              <a:rPr lang="en-GB" altLang="en-US" dirty="0" smtClean="0"/>
              <a:t>… you’ll have lost your throne</a:t>
            </a:r>
          </a:p>
          <a:p>
            <a:r>
              <a:rPr lang="en-GB" altLang="en-US" dirty="0" smtClean="0"/>
              <a:t>…... failed your dynasty </a:t>
            </a:r>
          </a:p>
          <a:p>
            <a:r>
              <a:rPr lang="en-GB" altLang="en-US" dirty="0" smtClean="0"/>
              <a:t>……... and probably be dead!                 </a:t>
            </a:r>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8" name="Slide Number Placeholder 7"/>
          <p:cNvSpPr>
            <a:spLocks noGrp="1"/>
          </p:cNvSpPr>
          <p:nvPr>
            <p:ph type="sldNum" sz="quarter" idx="12"/>
          </p:nvPr>
        </p:nvSpPr>
        <p:spPr/>
        <p:txBody>
          <a:bodyPr/>
          <a:lstStyle/>
          <a:p>
            <a:fld id="{02EDCA06-7A27-4443-859D-1D99DFFC1D9A}" type="slidenum">
              <a:rPr lang="en-GB" smtClean="0"/>
              <a:t>3</a:t>
            </a:fld>
            <a:endParaRPr lang="en-GB"/>
          </a:p>
        </p:txBody>
      </p:sp>
    </p:spTree>
    <p:extLst>
      <p:ext uri="{BB962C8B-B14F-4D97-AF65-F5344CB8AC3E}">
        <p14:creationId xmlns:p14="http://schemas.microsoft.com/office/powerpoint/2010/main" val="8149983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MORE PROBLEMS	</a:t>
            </a:r>
            <a:endParaRPr lang="en-GB" dirty="0"/>
          </a:p>
        </p:txBody>
      </p:sp>
      <p:sp>
        <p:nvSpPr>
          <p:cNvPr id="6" name="Text Placeholder 5"/>
          <p:cNvSpPr>
            <a:spLocks noGrp="1"/>
          </p:cNvSpPr>
          <p:nvPr>
            <p:ph type="body" idx="1"/>
          </p:nvPr>
        </p:nvSpPr>
        <p:spPr/>
        <p:txBody>
          <a:bodyPr/>
          <a:lstStyle/>
          <a:p>
            <a:r>
              <a:rPr lang="en-GB" dirty="0" smtClean="0"/>
              <a:t>1487 - 1497</a:t>
            </a:r>
            <a:endParaRPr lang="en-GB" dirty="0"/>
          </a:p>
        </p:txBody>
      </p:sp>
      <p:sp>
        <p:nvSpPr>
          <p:cNvPr id="4" name="Footer Placeholder 3"/>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2" name="Slide Number Placeholder 1"/>
          <p:cNvSpPr>
            <a:spLocks noGrp="1"/>
          </p:cNvSpPr>
          <p:nvPr>
            <p:ph type="sldNum" sz="quarter" idx="12"/>
          </p:nvPr>
        </p:nvSpPr>
        <p:spPr/>
        <p:txBody>
          <a:bodyPr/>
          <a:lstStyle/>
          <a:p>
            <a:fld id="{02EDCA06-7A27-4443-859D-1D99DFFC1D9A}" type="slidenum">
              <a:rPr lang="en-GB" smtClean="0">
                <a:solidFill>
                  <a:prstClr val="black">
                    <a:tint val="75000"/>
                  </a:prstClr>
                </a:solidFill>
              </a:rPr>
              <a:pPr/>
              <a:t>30</a:t>
            </a:fld>
            <a:endParaRPr lang="en-GB">
              <a:solidFill>
                <a:prstClr val="black">
                  <a:tint val="75000"/>
                </a:prstClr>
              </a:solidFill>
            </a:endParaRPr>
          </a:p>
        </p:txBody>
      </p:sp>
    </p:spTree>
    <p:extLst>
      <p:ext uri="{BB962C8B-B14F-4D97-AF65-F5344CB8AC3E}">
        <p14:creationId xmlns:p14="http://schemas.microsoft.com/office/powerpoint/2010/main" val="26986623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Danger from France, 1491</a:t>
            </a:r>
          </a:p>
        </p:txBody>
      </p:sp>
      <p:sp>
        <p:nvSpPr>
          <p:cNvPr id="3" name="Content Placeholder 2"/>
          <p:cNvSpPr>
            <a:spLocks noGrp="1"/>
          </p:cNvSpPr>
          <p:nvPr>
            <p:ph idx="1"/>
          </p:nvPr>
        </p:nvSpPr>
        <p:spPr/>
        <p:txBody>
          <a:bodyPr>
            <a:normAutofit/>
          </a:bodyPr>
          <a:lstStyle/>
          <a:p>
            <a:r>
              <a:rPr lang="en-GB" dirty="0"/>
              <a:t>The King of France has married Anne of Brittany and won control of Brittany. </a:t>
            </a:r>
            <a:endParaRPr lang="en-GB" dirty="0" smtClean="0"/>
          </a:p>
          <a:p>
            <a:endParaRPr lang="en-GB" dirty="0"/>
          </a:p>
          <a:p>
            <a:r>
              <a:rPr lang="en-GB"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 1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31</a:t>
            </a:fld>
            <a:endParaRPr lang="en-GB">
              <a:solidFill>
                <a:prstClr val="black">
                  <a:tint val="75000"/>
                </a:prstClr>
              </a:solidFill>
            </a:endParaRPr>
          </a:p>
        </p:txBody>
      </p:sp>
    </p:spTree>
    <p:extLst>
      <p:ext uri="{BB962C8B-B14F-4D97-AF65-F5344CB8AC3E}">
        <p14:creationId xmlns:p14="http://schemas.microsoft.com/office/powerpoint/2010/main" val="26297296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France</a:t>
            </a:r>
            <a:r>
              <a:rPr lang="en-GB" dirty="0"/>
              <a:t>, 1491</a:t>
            </a:r>
            <a:r>
              <a:rPr lang="en-GB" dirty="0" smtClean="0"/>
              <a:t>: Options</a:t>
            </a:r>
            <a:endParaRPr lang="en-GB" dirty="0"/>
          </a:p>
        </p:txBody>
      </p:sp>
      <p:sp>
        <p:nvSpPr>
          <p:cNvPr id="3" name="Content Placeholder 2"/>
          <p:cNvSpPr>
            <a:spLocks noGrp="1"/>
          </p:cNvSpPr>
          <p:nvPr>
            <p:ph idx="1"/>
          </p:nvPr>
        </p:nvSpPr>
        <p:spPr/>
        <p:txBody>
          <a:bodyPr>
            <a:normAutofit lnSpcReduction="10000"/>
          </a:bodyPr>
          <a:lstStyle/>
          <a:p>
            <a:pPr marL="514350" indent="-514350">
              <a:buFont typeface="+mj-lt"/>
              <a:buAutoNum type="alphaLcPeriod"/>
            </a:pPr>
            <a:r>
              <a:rPr lang="en-GB" b="1" dirty="0" smtClean="0"/>
              <a:t>Ignore </a:t>
            </a:r>
            <a:r>
              <a:rPr lang="en-GB" b="1" dirty="0"/>
              <a:t>this </a:t>
            </a:r>
            <a:r>
              <a:rPr lang="en-GB" dirty="0"/>
              <a:t>because even an invasion cannot overturn the </a:t>
            </a:r>
            <a:r>
              <a:rPr lang="en-GB" dirty="0" smtClean="0"/>
              <a:t>marriage.</a:t>
            </a:r>
          </a:p>
          <a:p>
            <a:pPr marL="514350" indent="-514350">
              <a:buFont typeface="+mj-lt"/>
              <a:buAutoNum type="alphaLcPeriod"/>
            </a:pPr>
            <a:endParaRPr lang="en-GB" dirty="0"/>
          </a:p>
          <a:p>
            <a:pPr marL="514350" indent="-514350">
              <a:buFont typeface="+mj-lt"/>
              <a:buAutoNum type="alphaLcPeriod"/>
            </a:pPr>
            <a:r>
              <a:rPr lang="en-GB" dirty="0" smtClean="0"/>
              <a:t>Mount </a:t>
            </a:r>
            <a:r>
              <a:rPr lang="en-GB" dirty="0"/>
              <a:t>a </a:t>
            </a:r>
            <a:r>
              <a:rPr lang="en-GB" b="1" dirty="0"/>
              <a:t>major invasion </a:t>
            </a:r>
            <a:r>
              <a:rPr lang="en-GB" dirty="0"/>
              <a:t>of France? Only full control of France will end the danger from France.</a:t>
            </a:r>
          </a:p>
          <a:p>
            <a:pPr marL="514350" indent="-514350">
              <a:buFont typeface="+mj-lt"/>
              <a:buAutoNum type="alphaLcPeriod"/>
            </a:pPr>
            <a:endParaRPr lang="en-GB" dirty="0" smtClean="0"/>
          </a:p>
          <a:p>
            <a:pPr marL="514350" indent="-514350">
              <a:buFont typeface="+mj-lt"/>
              <a:buAutoNum type="alphaLcPeriod"/>
            </a:pPr>
            <a:r>
              <a:rPr lang="en-GB" dirty="0" smtClean="0"/>
              <a:t>Stage </a:t>
            </a:r>
            <a:r>
              <a:rPr lang="en-GB" dirty="0"/>
              <a:t>a </a:t>
            </a:r>
            <a:r>
              <a:rPr lang="en-GB" b="1" dirty="0"/>
              <a:t>limited invasion</a:t>
            </a:r>
            <a:r>
              <a:rPr lang="en-GB" dirty="0"/>
              <a:t>, designed to show that you will fight seriously if France ever threatens England?</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 1</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32</a:t>
            </a:fld>
            <a:endParaRPr lang="en-GB">
              <a:solidFill>
                <a:prstClr val="black">
                  <a:tint val="75000"/>
                </a:prstClr>
              </a:solidFill>
            </a:endParaRPr>
          </a:p>
        </p:txBody>
      </p:sp>
    </p:spTree>
    <p:extLst>
      <p:ext uri="{BB962C8B-B14F-4D97-AF65-F5344CB8AC3E}">
        <p14:creationId xmlns:p14="http://schemas.microsoft.com/office/powerpoint/2010/main" val="39395395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Perkin Warbeck</a:t>
            </a:r>
            <a:endParaRPr lang="en-GB" dirty="0"/>
          </a:p>
        </p:txBody>
      </p:sp>
      <p:sp>
        <p:nvSpPr>
          <p:cNvPr id="3" name="Content Placeholder 2"/>
          <p:cNvSpPr>
            <a:spLocks noGrp="1"/>
          </p:cNvSpPr>
          <p:nvPr>
            <p:ph idx="1"/>
          </p:nvPr>
        </p:nvSpPr>
        <p:spPr/>
        <p:txBody>
          <a:bodyPr>
            <a:normAutofit/>
          </a:bodyPr>
          <a:lstStyle/>
          <a:p>
            <a:r>
              <a:rPr lang="en-GB" dirty="0" smtClean="0"/>
              <a:t>Perkin Warbeck</a:t>
            </a:r>
            <a:r>
              <a:rPr lang="en-GB" dirty="0"/>
              <a:t>, who claims to be one of Edward IV's sons, has been accepted in the Netherlands as King of England. </a:t>
            </a:r>
            <a:endParaRPr lang="en-GB" dirty="0" smtClean="0"/>
          </a:p>
          <a:p>
            <a:endParaRPr lang="en-GB" dirty="0"/>
          </a:p>
          <a:p>
            <a:r>
              <a:rPr lang="en-GB"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 2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33</a:t>
            </a:fld>
            <a:endParaRPr lang="en-GB">
              <a:solidFill>
                <a:prstClr val="black">
                  <a:tint val="75000"/>
                </a:prstClr>
              </a:solidFill>
            </a:endParaRPr>
          </a:p>
        </p:txBody>
      </p:sp>
    </p:spTree>
    <p:extLst>
      <p:ext uri="{BB962C8B-B14F-4D97-AF65-F5344CB8AC3E}">
        <p14:creationId xmlns:p14="http://schemas.microsoft.com/office/powerpoint/2010/main" val="247189278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Perkin Warbeck: Options</a:t>
            </a:r>
            <a:endParaRPr lang="en-GB" dirty="0"/>
          </a:p>
        </p:txBody>
      </p:sp>
      <p:sp>
        <p:nvSpPr>
          <p:cNvPr id="3" name="Content Placeholder 2"/>
          <p:cNvSpPr>
            <a:spLocks noGrp="1"/>
          </p:cNvSpPr>
          <p:nvPr>
            <p:ph idx="1"/>
          </p:nvPr>
        </p:nvSpPr>
        <p:spPr/>
        <p:txBody>
          <a:bodyPr>
            <a:normAutofit/>
          </a:bodyPr>
          <a:lstStyle/>
          <a:p>
            <a:pPr marL="514350" indent="-514350">
              <a:buFont typeface="+mj-lt"/>
              <a:buAutoNum type="alphaLcPeriod"/>
            </a:pPr>
            <a:r>
              <a:rPr lang="en-GB" b="1" dirty="0"/>
              <a:t>I</a:t>
            </a:r>
            <a:r>
              <a:rPr lang="en-GB" b="1" dirty="0" smtClean="0"/>
              <a:t>gnore </a:t>
            </a:r>
            <a:r>
              <a:rPr lang="en-GB" b="1" dirty="0"/>
              <a:t>this </a:t>
            </a:r>
            <a:r>
              <a:rPr lang="en-GB" dirty="0"/>
              <a:t>because you have already beaten one pretender</a:t>
            </a:r>
            <a:r>
              <a:rPr lang="en-GB" dirty="0" smtClean="0"/>
              <a:t>?</a:t>
            </a:r>
          </a:p>
          <a:p>
            <a:pPr marL="514350" indent="-514350">
              <a:buFont typeface="+mj-lt"/>
              <a:buAutoNum type="alphaLcPeriod"/>
            </a:pPr>
            <a:endParaRPr lang="en-GB" dirty="0"/>
          </a:p>
          <a:p>
            <a:pPr marL="514350" indent="-514350">
              <a:buFont typeface="+mj-lt"/>
              <a:buAutoNum type="alphaLcPeriod"/>
            </a:pPr>
            <a:r>
              <a:rPr lang="en-GB" b="1" dirty="0" smtClean="0"/>
              <a:t>Ban </a:t>
            </a:r>
            <a:r>
              <a:rPr lang="en-GB" b="1" dirty="0"/>
              <a:t>trade with the Netherlands </a:t>
            </a:r>
            <a:r>
              <a:rPr lang="en-GB" dirty="0"/>
              <a:t>so that foreign merchants will put pressure on their rulers to abandon Warbeck?</a:t>
            </a:r>
          </a:p>
          <a:p>
            <a:pPr marL="514350" indent="-514350">
              <a:buFont typeface="+mj-lt"/>
              <a:buAutoNum type="alphaLcPeriod"/>
            </a:pPr>
            <a:endParaRPr lang="en-GB" dirty="0" smtClean="0"/>
          </a:p>
          <a:p>
            <a:pPr marL="514350" indent="-514350">
              <a:buFont typeface="+mj-lt"/>
              <a:buAutoNum type="alphaLcPeriod"/>
            </a:pPr>
            <a:r>
              <a:rPr lang="en-GB" b="1" dirty="0" smtClean="0"/>
              <a:t>Invade </a:t>
            </a:r>
            <a:r>
              <a:rPr lang="en-GB" b="1" dirty="0"/>
              <a:t>the Netherlands</a:t>
            </a:r>
            <a:r>
              <a:rPr lang="en-GB" dirty="0"/>
              <a:t>?</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 2</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34</a:t>
            </a:fld>
            <a:endParaRPr lang="en-GB">
              <a:solidFill>
                <a:prstClr val="black">
                  <a:tint val="75000"/>
                </a:prstClr>
              </a:solidFill>
            </a:endParaRPr>
          </a:p>
        </p:txBody>
      </p:sp>
    </p:spTree>
    <p:extLst>
      <p:ext uri="{BB962C8B-B14F-4D97-AF65-F5344CB8AC3E}">
        <p14:creationId xmlns:p14="http://schemas.microsoft.com/office/powerpoint/2010/main" val="318156031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Traitor, 1495</a:t>
            </a:r>
            <a:endParaRPr lang="en-GB" dirty="0"/>
          </a:p>
        </p:txBody>
      </p:sp>
      <p:sp>
        <p:nvSpPr>
          <p:cNvPr id="3" name="Content Placeholder 2"/>
          <p:cNvSpPr>
            <a:spLocks noGrp="1"/>
          </p:cNvSpPr>
          <p:nvPr>
            <p:ph idx="1"/>
          </p:nvPr>
        </p:nvSpPr>
        <p:spPr/>
        <p:txBody>
          <a:bodyPr>
            <a:normAutofit/>
          </a:bodyPr>
          <a:lstStyle/>
          <a:p>
            <a:r>
              <a:rPr lang="en-GB" dirty="0"/>
              <a:t>You rewarded Sir William Stanley for his vital help at Bosworth by making him Chamberlain of your Household. </a:t>
            </a:r>
            <a:endParaRPr lang="en-GB" dirty="0" smtClean="0"/>
          </a:p>
          <a:p>
            <a:endParaRPr lang="en-GB" dirty="0"/>
          </a:p>
          <a:p>
            <a:r>
              <a:rPr lang="en-GB" dirty="0" smtClean="0"/>
              <a:t>Now </a:t>
            </a:r>
            <a:r>
              <a:rPr lang="en-GB" dirty="0"/>
              <a:t>spies report that Stanley has been negotiating with Warbeck. </a:t>
            </a:r>
            <a:endParaRPr lang="en-GB" dirty="0" smtClean="0"/>
          </a:p>
          <a:p>
            <a:endParaRPr lang="en-GB" dirty="0"/>
          </a:p>
          <a:p>
            <a:r>
              <a:rPr lang="en-GB"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 3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35</a:t>
            </a:fld>
            <a:endParaRPr lang="en-GB">
              <a:solidFill>
                <a:prstClr val="black">
                  <a:tint val="75000"/>
                </a:prstClr>
              </a:solidFill>
            </a:endParaRPr>
          </a:p>
        </p:txBody>
      </p:sp>
    </p:spTree>
    <p:extLst>
      <p:ext uri="{BB962C8B-B14F-4D97-AF65-F5344CB8AC3E}">
        <p14:creationId xmlns:p14="http://schemas.microsoft.com/office/powerpoint/2010/main" val="27475206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 Traitor, 1495: </a:t>
            </a:r>
            <a:r>
              <a:rPr lang="en-GB" dirty="0" smtClean="0"/>
              <a:t>Options</a:t>
            </a:r>
            <a:endParaRPr lang="en-GB" dirty="0"/>
          </a:p>
        </p:txBody>
      </p:sp>
      <p:sp>
        <p:nvSpPr>
          <p:cNvPr id="3" name="Content Placeholder 2"/>
          <p:cNvSpPr>
            <a:spLocks noGrp="1"/>
          </p:cNvSpPr>
          <p:nvPr>
            <p:ph idx="1"/>
          </p:nvPr>
        </p:nvSpPr>
        <p:spPr/>
        <p:txBody>
          <a:bodyPr>
            <a:normAutofit/>
          </a:bodyPr>
          <a:lstStyle/>
          <a:p>
            <a:pPr marL="514350" indent="-514350">
              <a:buFont typeface="+mj-lt"/>
              <a:buAutoNum type="alphaLcPeriod"/>
            </a:pPr>
            <a:r>
              <a:rPr lang="en-GB" dirty="0"/>
              <a:t>P</a:t>
            </a:r>
            <a:r>
              <a:rPr lang="en-GB" dirty="0" smtClean="0"/>
              <a:t>ut </a:t>
            </a:r>
            <a:r>
              <a:rPr lang="en-GB" dirty="0"/>
              <a:t>Stanley under </a:t>
            </a:r>
            <a:r>
              <a:rPr lang="en-GB" b="1" dirty="0"/>
              <a:t>house arrest</a:t>
            </a:r>
            <a:r>
              <a:rPr lang="en-GB" dirty="0"/>
              <a:t>, sparing him because of his past record?</a:t>
            </a:r>
          </a:p>
          <a:p>
            <a:pPr marL="514350" indent="-514350">
              <a:buFont typeface="+mj-lt"/>
              <a:buAutoNum type="alphaLcPeriod"/>
            </a:pPr>
            <a:endParaRPr lang="en-GB" dirty="0" smtClean="0"/>
          </a:p>
          <a:p>
            <a:pPr marL="514350" indent="-514350">
              <a:buFont typeface="+mj-lt"/>
              <a:buAutoNum type="alphaLcPeriod"/>
            </a:pPr>
            <a:r>
              <a:rPr lang="en-GB" b="1" dirty="0" smtClean="0"/>
              <a:t>Execute </a:t>
            </a:r>
            <a:r>
              <a:rPr lang="en-GB" b="1" dirty="0"/>
              <a:t>Stanley </a:t>
            </a:r>
            <a:r>
              <a:rPr lang="en-GB" dirty="0"/>
              <a:t>for treason?</a:t>
            </a:r>
          </a:p>
          <a:p>
            <a:pPr marL="514350" indent="-514350">
              <a:buFont typeface="+mj-lt"/>
              <a:buAutoNum type="alphaLcPeriod"/>
            </a:pPr>
            <a:endParaRPr lang="en-GB" dirty="0" smtClean="0"/>
          </a:p>
          <a:p>
            <a:pPr marL="514350" indent="-514350">
              <a:buFont typeface="+mj-lt"/>
              <a:buAutoNum type="alphaLcPeriod"/>
            </a:pPr>
            <a:r>
              <a:rPr lang="en-GB" b="1" dirty="0" smtClean="0"/>
              <a:t>Imprison </a:t>
            </a:r>
            <a:r>
              <a:rPr lang="en-GB" b="1" dirty="0"/>
              <a:t>Stanley </a:t>
            </a:r>
            <a:r>
              <a:rPr lang="en-GB" dirty="0"/>
              <a:t>for life?</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 3</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36</a:t>
            </a:fld>
            <a:endParaRPr lang="en-GB">
              <a:solidFill>
                <a:prstClr val="black">
                  <a:tint val="75000"/>
                </a:prstClr>
              </a:solidFill>
            </a:endParaRPr>
          </a:p>
        </p:txBody>
      </p:sp>
    </p:spTree>
    <p:extLst>
      <p:ext uri="{BB962C8B-B14F-4D97-AF65-F5344CB8AC3E}">
        <p14:creationId xmlns:p14="http://schemas.microsoft.com/office/powerpoint/2010/main" val="30695890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Cornish Rebellion, 1497</a:t>
            </a:r>
            <a:endParaRPr lang="en-GB" dirty="0"/>
          </a:p>
        </p:txBody>
      </p:sp>
      <p:sp>
        <p:nvSpPr>
          <p:cNvPr id="3" name="Content Placeholder 2"/>
          <p:cNvSpPr>
            <a:spLocks noGrp="1"/>
          </p:cNvSpPr>
          <p:nvPr>
            <p:ph idx="1"/>
          </p:nvPr>
        </p:nvSpPr>
        <p:spPr/>
        <p:txBody>
          <a:bodyPr>
            <a:normAutofit/>
          </a:bodyPr>
          <a:lstStyle/>
          <a:p>
            <a:r>
              <a:rPr lang="en-GB" dirty="0"/>
              <a:t>Rebellion has started in the south-west while you are preparing to invade Scotland, which has been helping Warbeck. </a:t>
            </a:r>
          </a:p>
          <a:p>
            <a:endParaRPr lang="en-GB" dirty="0" smtClean="0"/>
          </a:p>
          <a:p>
            <a:r>
              <a:rPr lang="en-GB"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 4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37</a:t>
            </a:fld>
            <a:endParaRPr lang="en-GB">
              <a:solidFill>
                <a:prstClr val="black">
                  <a:tint val="75000"/>
                </a:prstClr>
              </a:solidFill>
            </a:endParaRPr>
          </a:p>
        </p:txBody>
      </p:sp>
    </p:spTree>
    <p:extLst>
      <p:ext uri="{BB962C8B-B14F-4D97-AF65-F5344CB8AC3E}">
        <p14:creationId xmlns:p14="http://schemas.microsoft.com/office/powerpoint/2010/main" val="39065888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Cornish </a:t>
            </a:r>
            <a:r>
              <a:rPr lang="en-GB" dirty="0" smtClean="0"/>
              <a:t>Rebellion: Options</a:t>
            </a:r>
            <a:endParaRPr lang="en-GB" dirty="0"/>
          </a:p>
        </p:txBody>
      </p:sp>
      <p:sp>
        <p:nvSpPr>
          <p:cNvPr id="3" name="Content Placeholder 2"/>
          <p:cNvSpPr>
            <a:spLocks noGrp="1"/>
          </p:cNvSpPr>
          <p:nvPr>
            <p:ph idx="1"/>
          </p:nvPr>
        </p:nvSpPr>
        <p:spPr/>
        <p:txBody>
          <a:bodyPr>
            <a:normAutofit/>
          </a:bodyPr>
          <a:lstStyle/>
          <a:p>
            <a:pPr marL="514350" indent="-514350">
              <a:buFont typeface="+mj-lt"/>
              <a:buAutoNum type="alphaLcPeriod"/>
            </a:pPr>
            <a:r>
              <a:rPr lang="en-GB" b="1" dirty="0"/>
              <a:t>C</a:t>
            </a:r>
            <a:r>
              <a:rPr lang="en-GB" b="1" dirty="0" smtClean="0"/>
              <a:t>ontinue </a:t>
            </a:r>
            <a:r>
              <a:rPr lang="en-GB" b="1" dirty="0"/>
              <a:t>the invasion of Scotland</a:t>
            </a:r>
            <a:r>
              <a:rPr lang="en-GB" dirty="0"/>
              <a:t>, relying on local lords to end the rebellion?</a:t>
            </a:r>
          </a:p>
          <a:p>
            <a:pPr marL="514350" indent="-514350">
              <a:buFont typeface="+mj-lt"/>
              <a:buAutoNum type="alphaLcPeriod"/>
            </a:pPr>
            <a:endParaRPr lang="en-GB" dirty="0"/>
          </a:p>
          <a:p>
            <a:pPr marL="514350" indent="-514350">
              <a:buFont typeface="+mj-lt"/>
              <a:buAutoNum type="alphaLcPeriod"/>
            </a:pPr>
            <a:r>
              <a:rPr lang="en-GB" b="1" dirty="0"/>
              <a:t>S</a:t>
            </a:r>
            <a:r>
              <a:rPr lang="en-GB" b="1" dirty="0" smtClean="0"/>
              <a:t>end </a:t>
            </a:r>
            <a:r>
              <a:rPr lang="en-GB" b="1" dirty="0"/>
              <a:t>your army to crush the rebels</a:t>
            </a:r>
            <a:r>
              <a:rPr lang="en-GB" dirty="0"/>
              <a:t>, but stay well away from the trouble yourself?</a:t>
            </a:r>
          </a:p>
          <a:p>
            <a:pPr marL="514350" indent="-514350">
              <a:buFont typeface="+mj-lt"/>
              <a:buAutoNum type="alphaLcPeriod"/>
            </a:pPr>
            <a:endParaRPr lang="en-GB" dirty="0"/>
          </a:p>
          <a:p>
            <a:pPr marL="514350" indent="-514350">
              <a:buFont typeface="+mj-lt"/>
              <a:buAutoNum type="alphaLcPeriod"/>
            </a:pPr>
            <a:r>
              <a:rPr lang="en-GB" b="1" dirty="0"/>
              <a:t>L</a:t>
            </a:r>
            <a:r>
              <a:rPr lang="en-GB" b="1" dirty="0" smtClean="0"/>
              <a:t>ead </a:t>
            </a:r>
            <a:r>
              <a:rPr lang="en-GB" b="1" dirty="0"/>
              <a:t>your army yourself </a:t>
            </a:r>
            <a:r>
              <a:rPr lang="en-GB" dirty="0"/>
              <a:t>to crush the rebels?</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 4</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38</a:t>
            </a:fld>
            <a:endParaRPr lang="en-GB">
              <a:solidFill>
                <a:prstClr val="black">
                  <a:tint val="75000"/>
                </a:prstClr>
              </a:solidFill>
            </a:endParaRPr>
          </a:p>
        </p:txBody>
      </p:sp>
    </p:spTree>
    <p:extLst>
      <p:ext uri="{BB962C8B-B14F-4D97-AF65-F5344CB8AC3E}">
        <p14:creationId xmlns:p14="http://schemas.microsoft.com/office/powerpoint/2010/main" val="33266076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France</a:t>
            </a:r>
            <a:r>
              <a:rPr lang="en-GB" dirty="0"/>
              <a:t>, 1491</a:t>
            </a:r>
            <a:r>
              <a:rPr lang="en-GB" dirty="0" smtClean="0"/>
              <a:t>: Outcomes</a:t>
            </a:r>
            <a:endParaRPr lang="en-GB" dirty="0"/>
          </a:p>
        </p:txBody>
      </p:sp>
      <p:sp>
        <p:nvSpPr>
          <p:cNvPr id="3" name="Content Placeholder 2"/>
          <p:cNvSpPr>
            <a:spLocks noGrp="1"/>
          </p:cNvSpPr>
          <p:nvPr>
            <p:ph idx="1"/>
          </p:nvPr>
        </p:nvSpPr>
        <p:spPr/>
        <p:txBody>
          <a:bodyPr>
            <a:normAutofit fontScale="85000" lnSpcReduction="10000"/>
          </a:bodyPr>
          <a:lstStyle/>
          <a:p>
            <a:r>
              <a:rPr lang="en-GB" dirty="0"/>
              <a:t>No-one in Europe will respect you or England with this decision. It will hearten potential rebels. </a:t>
            </a:r>
            <a:r>
              <a:rPr lang="en-GB" b="1" dirty="0"/>
              <a:t>Lose 2 </a:t>
            </a:r>
            <a:r>
              <a:rPr lang="en-GB" b="1" dirty="0" smtClean="0"/>
              <a:t>crowns</a:t>
            </a:r>
            <a:r>
              <a:rPr lang="en-GB" dirty="0" smtClean="0"/>
              <a:t>.</a:t>
            </a:r>
          </a:p>
          <a:p>
            <a:endParaRPr lang="en-GB" dirty="0"/>
          </a:p>
          <a:p>
            <a:r>
              <a:rPr lang="en-GB" dirty="0" smtClean="0"/>
              <a:t>What </a:t>
            </a:r>
            <a:r>
              <a:rPr lang="en-GB" dirty="0"/>
              <a:t>if you lose or get caught in a long, expensive campaign that will force you to back down to France or critics of the expense at home. </a:t>
            </a:r>
            <a:r>
              <a:rPr lang="en-GB" b="1" dirty="0"/>
              <a:t>Lose 1 </a:t>
            </a:r>
            <a:r>
              <a:rPr lang="en-GB" b="1" dirty="0" smtClean="0"/>
              <a:t>crown</a:t>
            </a:r>
            <a:r>
              <a:rPr lang="en-GB" dirty="0" smtClean="0"/>
              <a:t>.</a:t>
            </a:r>
          </a:p>
          <a:p>
            <a:endParaRPr lang="en-GB" dirty="0"/>
          </a:p>
          <a:p>
            <a:r>
              <a:rPr lang="en-GB" dirty="0" smtClean="0"/>
              <a:t>Sensible</a:t>
            </a:r>
            <a:r>
              <a:rPr lang="en-GB" dirty="0"/>
              <a:t>, showing your strength without the danger of over-commitment. Henry invaded France in the autumn, but indicating he did not intend conquest. The King of France made a treaty and paid Henry a pension, allowing him to claim success</a:t>
            </a:r>
            <a:r>
              <a:rPr lang="en-GB" dirty="0" smtClean="0"/>
              <a:t>. </a:t>
            </a:r>
            <a:r>
              <a:rPr lang="en-US" altLang="en-US" b="1" dirty="0"/>
              <a:t>Crowns </a:t>
            </a:r>
            <a:r>
              <a:rPr lang="en-US" altLang="en-US" b="1" dirty="0" smtClean="0"/>
              <a:t>unchanged</a:t>
            </a:r>
            <a:r>
              <a:rPr lang="en-GB" altLang="en-US" dirty="0"/>
              <a:t>.</a:t>
            </a:r>
            <a:endParaRPr lang="en-US" altLang="en-US" b="1"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a:t>
            </a:r>
            <a:r>
              <a:rPr lang="en-GB" altLang="en-US" sz="1600" b="1" dirty="0">
                <a:solidFill>
                  <a:srgbClr val="3333CC"/>
                </a:solidFill>
                <a:latin typeface="Comic Sans MS" pitchFamily="66" charset="0"/>
              </a:rPr>
              <a:t> 1</a:t>
            </a:r>
          </a:p>
        </p:txBody>
      </p:sp>
      <p:sp>
        <p:nvSpPr>
          <p:cNvPr id="6" name="Text Box 10"/>
          <p:cNvSpPr txBox="1">
            <a:spLocks noChangeArrowheads="1"/>
          </p:cNvSpPr>
          <p:nvPr/>
        </p:nvSpPr>
        <p:spPr bwMode="auto">
          <a:xfrm rot="19380000">
            <a:off x="9950" y="2575143"/>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Major invasion</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19052" y="4114511"/>
            <a:ext cx="1349471"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Limited invasion</a:t>
            </a:r>
            <a:endParaRPr lang="en-US" altLang="en-US" sz="2000" b="1" dirty="0">
              <a:solidFill>
                <a:prstClr val="black"/>
              </a:solidFill>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39</a:t>
            </a:fld>
            <a:endParaRPr lang="en-GB">
              <a:solidFill>
                <a:prstClr val="black">
                  <a:tint val="75000"/>
                </a:prstClr>
              </a:solidFill>
            </a:endParaRPr>
          </a:p>
        </p:txBody>
      </p:sp>
      <p:sp>
        <p:nvSpPr>
          <p:cNvPr id="10" name="Text Box 11"/>
          <p:cNvSpPr txBox="1">
            <a:spLocks noChangeArrowheads="1"/>
          </p:cNvSpPr>
          <p:nvPr/>
        </p:nvSpPr>
        <p:spPr bwMode="auto">
          <a:xfrm rot="19380000">
            <a:off x="10800" y="1447919"/>
            <a:ext cx="1686480"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Ignore</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28935030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FIRST DECISIONS</a:t>
            </a:r>
            <a:endParaRPr lang="en-GB" dirty="0"/>
          </a:p>
        </p:txBody>
      </p:sp>
      <p:sp>
        <p:nvSpPr>
          <p:cNvPr id="6" name="Text Placeholder 5"/>
          <p:cNvSpPr>
            <a:spLocks noGrp="1"/>
          </p:cNvSpPr>
          <p:nvPr>
            <p:ph type="body" idx="1"/>
          </p:nvPr>
        </p:nvSpPr>
        <p:spPr/>
        <p:txBody>
          <a:bodyPr/>
          <a:lstStyle/>
          <a:p>
            <a:r>
              <a:rPr lang="en-GB" dirty="0" smtClean="0"/>
              <a:t>August/September 1485</a:t>
            </a:r>
            <a:endParaRPr lang="en-GB"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2" name="Slide Number Placeholder 1"/>
          <p:cNvSpPr>
            <a:spLocks noGrp="1"/>
          </p:cNvSpPr>
          <p:nvPr>
            <p:ph type="sldNum" sz="quarter" idx="12"/>
          </p:nvPr>
        </p:nvSpPr>
        <p:spPr/>
        <p:txBody>
          <a:bodyPr/>
          <a:lstStyle/>
          <a:p>
            <a:fld id="{02EDCA06-7A27-4443-859D-1D99DFFC1D9A}" type="slidenum">
              <a:rPr lang="en-GB" smtClean="0"/>
              <a:t>4</a:t>
            </a:fld>
            <a:endParaRPr lang="en-GB"/>
          </a:p>
        </p:txBody>
      </p:sp>
    </p:spTree>
    <p:extLst>
      <p:ext uri="{BB962C8B-B14F-4D97-AF65-F5344CB8AC3E}">
        <p14:creationId xmlns:p14="http://schemas.microsoft.com/office/powerpoint/2010/main" val="82929324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Perkin Warbeck: Outcomes</a:t>
            </a:r>
            <a:endParaRPr lang="en-GB" dirty="0"/>
          </a:p>
        </p:txBody>
      </p:sp>
      <p:sp>
        <p:nvSpPr>
          <p:cNvPr id="3" name="Content Placeholder 2"/>
          <p:cNvSpPr>
            <a:spLocks noGrp="1"/>
          </p:cNvSpPr>
          <p:nvPr>
            <p:ph idx="1"/>
          </p:nvPr>
        </p:nvSpPr>
        <p:spPr/>
        <p:txBody>
          <a:bodyPr>
            <a:normAutofit lnSpcReduction="10000"/>
          </a:bodyPr>
          <a:lstStyle/>
          <a:p>
            <a:r>
              <a:rPr lang="en-GB" dirty="0"/>
              <a:t>Dangerous and foolish optimism – this pretender has more support internationally. </a:t>
            </a:r>
            <a:r>
              <a:rPr lang="en-GB" b="1" dirty="0"/>
              <a:t>Lose 2 crowns</a:t>
            </a:r>
            <a:r>
              <a:rPr lang="en-GB" dirty="0"/>
              <a:t>.</a:t>
            </a:r>
          </a:p>
          <a:p>
            <a:endParaRPr lang="en-GB" dirty="0" smtClean="0"/>
          </a:p>
          <a:p>
            <a:r>
              <a:rPr lang="en-GB" dirty="0" smtClean="0"/>
              <a:t>A </a:t>
            </a:r>
            <a:r>
              <a:rPr lang="en-GB" dirty="0"/>
              <a:t>shrewd practical move, even if some merchants at home will object. It's the only practical step possible. Henry's choice</a:t>
            </a:r>
            <a:r>
              <a:rPr lang="en-GB" dirty="0" smtClean="0"/>
              <a:t>. </a:t>
            </a:r>
            <a:r>
              <a:rPr lang="en-US" altLang="en-US" b="1" dirty="0"/>
              <a:t>Crowns </a:t>
            </a:r>
            <a:r>
              <a:rPr lang="en-US" altLang="en-US" b="1" dirty="0" smtClean="0"/>
              <a:t>unchanged.</a:t>
            </a:r>
            <a:endParaRPr lang="en-GB" dirty="0"/>
          </a:p>
          <a:p>
            <a:endParaRPr lang="en-GB" dirty="0" smtClean="0"/>
          </a:p>
          <a:p>
            <a:r>
              <a:rPr lang="en-GB" dirty="0" smtClean="0"/>
              <a:t>By </a:t>
            </a:r>
            <a:r>
              <a:rPr lang="en-GB" dirty="0"/>
              <a:t>the time you have an army and the finance he'll have fled elsewhere. Impractical and very costly financially. </a:t>
            </a:r>
            <a:r>
              <a:rPr lang="en-GB" b="1" dirty="0"/>
              <a:t>Lose 2 crowns</a:t>
            </a:r>
            <a:r>
              <a:rPr lang="en-GB" dirty="0"/>
              <a:t>.</a:t>
            </a:r>
          </a:p>
          <a:p>
            <a:endParaRPr lang="en-GB" altLang="en-US" b="1"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a:t>
            </a:r>
            <a:r>
              <a:rPr lang="en-GB" altLang="en-US" sz="1600" b="1" dirty="0">
                <a:solidFill>
                  <a:srgbClr val="3333CC"/>
                </a:solidFill>
                <a:latin typeface="Comic Sans MS" pitchFamily="66" charset="0"/>
              </a:rPr>
              <a:t> 2</a:t>
            </a:r>
          </a:p>
        </p:txBody>
      </p:sp>
      <p:sp>
        <p:nvSpPr>
          <p:cNvPr id="6" name="Text Box 10"/>
          <p:cNvSpPr txBox="1">
            <a:spLocks noChangeArrowheads="1"/>
          </p:cNvSpPr>
          <p:nvPr/>
        </p:nvSpPr>
        <p:spPr bwMode="auto">
          <a:xfrm rot="19380000">
            <a:off x="9950" y="1557080"/>
            <a:ext cx="1439863"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Ignore</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14878" y="2888079"/>
            <a:ext cx="1686480"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Ban trade</a:t>
            </a:r>
            <a:endParaRPr lang="en-US" altLang="en-US" sz="2000" b="1" dirty="0">
              <a:solidFill>
                <a:prstClr val="black"/>
              </a:solidFill>
              <a:latin typeface="Comic Sans MS" pitchFamily="66" charset="0"/>
            </a:endParaRPr>
          </a:p>
        </p:txBody>
      </p:sp>
      <p:sp>
        <p:nvSpPr>
          <p:cNvPr id="8" name="Text Box 12"/>
          <p:cNvSpPr txBox="1">
            <a:spLocks noChangeArrowheads="1"/>
          </p:cNvSpPr>
          <p:nvPr/>
        </p:nvSpPr>
        <p:spPr bwMode="auto">
          <a:xfrm rot="19380000">
            <a:off x="37379" y="4669027"/>
            <a:ext cx="1175868"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Invade</a:t>
            </a:r>
            <a:endParaRPr lang="en-US" altLang="en-US" sz="2000" b="1" dirty="0">
              <a:solidFill>
                <a:prstClr val="black"/>
              </a:solidFill>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40</a:t>
            </a:fld>
            <a:endParaRPr lang="en-GB">
              <a:solidFill>
                <a:prstClr val="black">
                  <a:tint val="75000"/>
                </a:prstClr>
              </a:solidFill>
            </a:endParaRPr>
          </a:p>
        </p:txBody>
      </p:sp>
    </p:spTree>
    <p:extLst>
      <p:ext uri="{BB962C8B-B14F-4D97-AF65-F5344CB8AC3E}">
        <p14:creationId xmlns:p14="http://schemas.microsoft.com/office/powerpoint/2010/main" val="361645720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 Traitor, 1495: </a:t>
            </a:r>
            <a:r>
              <a:rPr lang="en-GB" dirty="0" smtClean="0"/>
              <a:t>Outcomes</a:t>
            </a:r>
            <a:endParaRPr lang="en-GB" dirty="0"/>
          </a:p>
        </p:txBody>
      </p:sp>
      <p:sp>
        <p:nvSpPr>
          <p:cNvPr id="3" name="Content Placeholder 2"/>
          <p:cNvSpPr>
            <a:spLocks noGrp="1"/>
          </p:cNvSpPr>
          <p:nvPr>
            <p:ph idx="1"/>
          </p:nvPr>
        </p:nvSpPr>
        <p:spPr/>
        <p:txBody>
          <a:bodyPr>
            <a:normAutofit fontScale="92500" lnSpcReduction="20000"/>
          </a:bodyPr>
          <a:lstStyle/>
          <a:p>
            <a:r>
              <a:rPr lang="en-GB" dirty="0"/>
              <a:t>Understandable but risky. This won't stop him plotting and may make him more desperate. Richard III depended on him and look what happened to Richard. </a:t>
            </a:r>
            <a:r>
              <a:rPr lang="en-GB" b="1" dirty="0"/>
              <a:t>Lose 2 </a:t>
            </a:r>
            <a:r>
              <a:rPr lang="en-GB" b="1" dirty="0" smtClean="0"/>
              <a:t>crowns</a:t>
            </a:r>
            <a:r>
              <a:rPr lang="en-GB" dirty="0" smtClean="0"/>
              <a:t>.</a:t>
            </a:r>
          </a:p>
          <a:p>
            <a:endParaRPr lang="en-GB" dirty="0"/>
          </a:p>
          <a:p>
            <a:r>
              <a:rPr lang="en-GB" dirty="0" smtClean="0"/>
              <a:t>The </a:t>
            </a:r>
            <a:r>
              <a:rPr lang="en-GB" dirty="0"/>
              <a:t>only safe course of action. Henry's choice</a:t>
            </a:r>
            <a:r>
              <a:rPr lang="en-GB" dirty="0" smtClean="0"/>
              <a:t>. </a:t>
            </a:r>
            <a:r>
              <a:rPr lang="en-US" altLang="en-US" b="1" dirty="0"/>
              <a:t>Crowns </a:t>
            </a:r>
            <a:r>
              <a:rPr lang="en-US" altLang="en-US" b="1" dirty="0" smtClean="0"/>
              <a:t>unchanged.</a:t>
            </a:r>
            <a:endParaRPr lang="en-GB" dirty="0"/>
          </a:p>
          <a:p>
            <a:endParaRPr lang="en-GB" dirty="0" smtClean="0"/>
          </a:p>
          <a:p>
            <a:r>
              <a:rPr lang="en-GB" dirty="0" smtClean="0"/>
              <a:t>Will </a:t>
            </a:r>
            <a:r>
              <a:rPr lang="en-GB" dirty="0"/>
              <a:t>this appear weak to others as he is guilty of treason? He could continue to correspond with others or will you ban visitors and correspondence? The second option is better. </a:t>
            </a:r>
            <a:r>
              <a:rPr lang="en-GB" b="1" dirty="0"/>
              <a:t>Lose 1 crown</a:t>
            </a:r>
            <a:r>
              <a:rPr lang="en-GB" dirty="0"/>
              <a:t>.</a:t>
            </a:r>
          </a:p>
          <a:p>
            <a:endParaRPr lang="en-GB" altLang="en-US" b="1"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a:t>
            </a:r>
            <a:r>
              <a:rPr lang="en-GB" altLang="en-US" sz="1600" b="1" dirty="0">
                <a:solidFill>
                  <a:srgbClr val="3333CC"/>
                </a:solidFill>
                <a:latin typeface="Comic Sans MS" pitchFamily="66" charset="0"/>
              </a:rPr>
              <a:t> </a:t>
            </a:r>
            <a:r>
              <a:rPr lang="en-GB" altLang="en-US" sz="1600" b="1" dirty="0" smtClean="0">
                <a:solidFill>
                  <a:srgbClr val="3333CC"/>
                </a:solidFill>
                <a:latin typeface="Comic Sans MS" pitchFamily="66" charset="0"/>
              </a:rPr>
              <a:t>3</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29097" y="1460418"/>
            <a:ext cx="1249686"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House arrest</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14879" y="3320127"/>
            <a:ext cx="1686480"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Execute</a:t>
            </a:r>
            <a:endParaRPr lang="en-US" altLang="en-US" sz="2000" b="1" dirty="0">
              <a:solidFill>
                <a:prstClr val="black"/>
              </a:solidFill>
              <a:latin typeface="Comic Sans MS" pitchFamily="66" charset="0"/>
            </a:endParaRPr>
          </a:p>
        </p:txBody>
      </p:sp>
      <p:sp>
        <p:nvSpPr>
          <p:cNvPr id="8" name="Text Box 12"/>
          <p:cNvSpPr txBox="1">
            <a:spLocks noChangeArrowheads="1"/>
          </p:cNvSpPr>
          <p:nvPr/>
        </p:nvSpPr>
        <p:spPr bwMode="auto">
          <a:xfrm rot="19380000">
            <a:off x="52298" y="4632143"/>
            <a:ext cx="1027685"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Prison</a:t>
            </a:r>
            <a:endParaRPr lang="en-US" altLang="en-US" sz="2000" b="1" dirty="0">
              <a:solidFill>
                <a:prstClr val="black"/>
              </a:solidFill>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41</a:t>
            </a:fld>
            <a:endParaRPr lang="en-GB">
              <a:solidFill>
                <a:prstClr val="black">
                  <a:tint val="75000"/>
                </a:prstClr>
              </a:solidFill>
            </a:endParaRPr>
          </a:p>
        </p:txBody>
      </p:sp>
    </p:spTree>
    <p:extLst>
      <p:ext uri="{BB962C8B-B14F-4D97-AF65-F5344CB8AC3E}">
        <p14:creationId xmlns:p14="http://schemas.microsoft.com/office/powerpoint/2010/main" val="194637551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Cornish </a:t>
            </a:r>
            <a:r>
              <a:rPr lang="en-GB" dirty="0" smtClean="0"/>
              <a:t>Rebellion: Outcomes</a:t>
            </a:r>
            <a:endParaRPr lang="en-GB" dirty="0"/>
          </a:p>
        </p:txBody>
      </p:sp>
      <p:sp>
        <p:nvSpPr>
          <p:cNvPr id="3" name="Content Placeholder 2"/>
          <p:cNvSpPr>
            <a:spLocks noGrp="1"/>
          </p:cNvSpPr>
          <p:nvPr>
            <p:ph idx="1"/>
          </p:nvPr>
        </p:nvSpPr>
        <p:spPr/>
        <p:txBody>
          <a:bodyPr>
            <a:normAutofit fontScale="92500" lnSpcReduction="10000"/>
          </a:bodyPr>
          <a:lstStyle/>
          <a:p>
            <a:r>
              <a:rPr lang="en-GB" dirty="0"/>
              <a:t>What if they join the rebellion instead of stopping it on your behalf? </a:t>
            </a:r>
            <a:r>
              <a:rPr lang="en-GB" b="1" dirty="0"/>
              <a:t>Lose 3 crowns</a:t>
            </a:r>
            <a:r>
              <a:rPr lang="en-GB" dirty="0"/>
              <a:t>.</a:t>
            </a:r>
          </a:p>
          <a:p>
            <a:endParaRPr lang="en-GB" dirty="0" smtClean="0"/>
          </a:p>
          <a:p>
            <a:r>
              <a:rPr lang="en-GB" dirty="0" smtClean="0"/>
              <a:t>What </a:t>
            </a:r>
            <a:r>
              <a:rPr lang="en-GB" dirty="0"/>
              <a:t>kind of king are you? Your job is to lead and inspire not hide, even if this does seem the safest policy! </a:t>
            </a:r>
            <a:r>
              <a:rPr lang="en-GB" b="1" dirty="0"/>
              <a:t>Lose 1 crown</a:t>
            </a:r>
            <a:r>
              <a:rPr lang="en-GB" dirty="0"/>
              <a:t>.</a:t>
            </a:r>
          </a:p>
          <a:p>
            <a:endParaRPr lang="en-GB" dirty="0" smtClean="0"/>
          </a:p>
          <a:p>
            <a:r>
              <a:rPr lang="en-GB" dirty="0" smtClean="0"/>
              <a:t>Good </a:t>
            </a:r>
            <a:r>
              <a:rPr lang="en-GB" dirty="0"/>
              <a:t>choice. Many rebels might desert if they realise they will have to face the king himself and it will ensure your men stay loyal. Henry did this successfully, remaining in clear control</a:t>
            </a:r>
            <a:r>
              <a:rPr lang="en-GB" dirty="0" smtClean="0"/>
              <a:t>. </a:t>
            </a:r>
            <a:r>
              <a:rPr lang="en-US" altLang="en-US" b="1" dirty="0"/>
              <a:t>Crowns </a:t>
            </a:r>
            <a:r>
              <a:rPr lang="en-US" altLang="en-US" b="1" dirty="0" smtClean="0"/>
              <a:t>unchanged.</a:t>
            </a:r>
            <a:endParaRPr lang="en-GB" dirty="0"/>
          </a:p>
          <a:p>
            <a:endParaRPr lang="en-GB" altLang="en-US" b="1"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More Problems:</a:t>
            </a:r>
            <a:r>
              <a:rPr lang="en-GB" altLang="en-US" sz="1600" b="1" dirty="0">
                <a:solidFill>
                  <a:srgbClr val="3333CC"/>
                </a:solidFill>
                <a:latin typeface="Comic Sans MS" pitchFamily="66" charset="0"/>
              </a:rPr>
              <a:t> 4</a:t>
            </a:r>
          </a:p>
        </p:txBody>
      </p:sp>
      <p:sp>
        <p:nvSpPr>
          <p:cNvPr id="6" name="Text Box 10"/>
          <p:cNvSpPr txBox="1">
            <a:spLocks noChangeArrowheads="1"/>
          </p:cNvSpPr>
          <p:nvPr/>
        </p:nvSpPr>
        <p:spPr bwMode="auto">
          <a:xfrm rot="19380000">
            <a:off x="-49360" y="1379823"/>
            <a:ext cx="2028938"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Scotland</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14879" y="2744063"/>
            <a:ext cx="1686480"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Send army</a:t>
            </a:r>
            <a:endParaRPr lang="en-US" altLang="en-US" sz="2000" b="1" dirty="0">
              <a:solidFill>
                <a:prstClr val="black"/>
              </a:solidFill>
              <a:latin typeface="Comic Sans MS" pitchFamily="66" charset="0"/>
            </a:endParaRPr>
          </a:p>
        </p:txBody>
      </p:sp>
      <p:sp>
        <p:nvSpPr>
          <p:cNvPr id="8" name="Text Box 12"/>
          <p:cNvSpPr txBox="1">
            <a:spLocks noChangeArrowheads="1"/>
          </p:cNvSpPr>
          <p:nvPr/>
        </p:nvSpPr>
        <p:spPr bwMode="auto">
          <a:xfrm rot="19380000">
            <a:off x="-1844" y="4363823"/>
            <a:ext cx="1565433"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Lead army</a:t>
            </a:r>
            <a:endParaRPr lang="en-US" altLang="en-US" sz="2000" b="1" dirty="0">
              <a:solidFill>
                <a:prstClr val="black"/>
              </a:solidFill>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42</a:t>
            </a:fld>
            <a:endParaRPr lang="en-GB">
              <a:solidFill>
                <a:prstClr val="black">
                  <a:tint val="75000"/>
                </a:prstClr>
              </a:solidFill>
            </a:endParaRPr>
          </a:p>
        </p:txBody>
      </p:sp>
    </p:spTree>
    <p:extLst>
      <p:ext uri="{BB962C8B-B14F-4D97-AF65-F5344CB8AC3E}">
        <p14:creationId xmlns:p14="http://schemas.microsoft.com/office/powerpoint/2010/main" val="88749870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PEACE AND QUIET?	</a:t>
            </a:r>
            <a:endParaRPr lang="en-GB" dirty="0"/>
          </a:p>
        </p:txBody>
      </p:sp>
      <p:sp>
        <p:nvSpPr>
          <p:cNvPr id="6" name="Text Placeholder 5"/>
          <p:cNvSpPr>
            <a:spLocks noGrp="1"/>
          </p:cNvSpPr>
          <p:nvPr>
            <p:ph type="body" idx="1"/>
          </p:nvPr>
        </p:nvSpPr>
        <p:spPr/>
        <p:txBody>
          <a:bodyPr/>
          <a:lstStyle/>
          <a:p>
            <a:r>
              <a:rPr lang="en-GB" dirty="0" smtClean="0"/>
              <a:t>1497 - 1509</a:t>
            </a:r>
            <a:endParaRPr lang="en-GB" dirty="0"/>
          </a:p>
        </p:txBody>
      </p:sp>
      <p:sp>
        <p:nvSpPr>
          <p:cNvPr id="4" name="Footer Placeholder 3"/>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2" name="Slide Number Placeholder 1"/>
          <p:cNvSpPr>
            <a:spLocks noGrp="1"/>
          </p:cNvSpPr>
          <p:nvPr>
            <p:ph type="sldNum" sz="quarter" idx="12"/>
          </p:nvPr>
        </p:nvSpPr>
        <p:spPr/>
        <p:txBody>
          <a:bodyPr/>
          <a:lstStyle/>
          <a:p>
            <a:fld id="{02EDCA06-7A27-4443-859D-1D99DFFC1D9A}" type="slidenum">
              <a:rPr lang="en-GB" smtClean="0">
                <a:solidFill>
                  <a:prstClr val="black">
                    <a:tint val="75000"/>
                  </a:prstClr>
                </a:solidFill>
              </a:rPr>
              <a:pPr/>
              <a:t>43</a:t>
            </a:fld>
            <a:endParaRPr lang="en-GB">
              <a:solidFill>
                <a:prstClr val="black">
                  <a:tint val="75000"/>
                </a:prstClr>
              </a:solidFill>
            </a:endParaRPr>
          </a:p>
        </p:txBody>
      </p:sp>
    </p:spTree>
    <p:extLst>
      <p:ext uri="{BB962C8B-B14F-4D97-AF65-F5344CB8AC3E}">
        <p14:creationId xmlns:p14="http://schemas.microsoft.com/office/powerpoint/2010/main" val="54335514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Warbeck and Warwick</a:t>
            </a:r>
          </a:p>
        </p:txBody>
      </p:sp>
      <p:sp>
        <p:nvSpPr>
          <p:cNvPr id="3" name="Content Placeholder 2"/>
          <p:cNvSpPr>
            <a:spLocks noGrp="1"/>
          </p:cNvSpPr>
          <p:nvPr>
            <p:ph idx="1"/>
          </p:nvPr>
        </p:nvSpPr>
        <p:spPr/>
        <p:txBody>
          <a:bodyPr>
            <a:normAutofit/>
          </a:bodyPr>
          <a:lstStyle/>
          <a:p>
            <a:r>
              <a:rPr lang="en-GB" dirty="0"/>
              <a:t>Both are imprisoned in the Tower. </a:t>
            </a:r>
            <a:endParaRPr lang="en-GB" dirty="0" smtClean="0"/>
          </a:p>
          <a:p>
            <a:endParaRPr lang="en-GB" dirty="0"/>
          </a:p>
          <a:p>
            <a:r>
              <a:rPr lang="en-GB" dirty="0" smtClean="0"/>
              <a:t>You </a:t>
            </a:r>
            <a:r>
              <a:rPr lang="en-GB" dirty="0"/>
              <a:t>are seeking a marriage alliance with Spain but the </a:t>
            </a:r>
            <a:r>
              <a:rPr lang="en-GB" dirty="0" smtClean="0"/>
              <a:t>King of Spain </a:t>
            </a:r>
            <a:r>
              <a:rPr lang="en-GB" dirty="0"/>
              <a:t>is unsure </a:t>
            </a:r>
            <a:r>
              <a:rPr lang="en-GB" dirty="0" smtClean="0"/>
              <a:t>whether </a:t>
            </a:r>
            <a:r>
              <a:rPr lang="en-GB" dirty="0"/>
              <a:t>there is still a </a:t>
            </a:r>
            <a:r>
              <a:rPr lang="en-GB" dirty="0" err="1"/>
              <a:t>Yorkist</a:t>
            </a:r>
            <a:r>
              <a:rPr lang="en-GB" dirty="0"/>
              <a:t> threat. </a:t>
            </a:r>
            <a:endParaRPr lang="en-GB" dirty="0" smtClean="0"/>
          </a:p>
          <a:p>
            <a:endParaRPr lang="en-GB" dirty="0"/>
          </a:p>
          <a:p>
            <a:r>
              <a:rPr lang="en-GB" dirty="0" smtClean="0"/>
              <a:t>How should you end </a:t>
            </a:r>
            <a:r>
              <a:rPr lang="en-GB" dirty="0"/>
              <a:t>the </a:t>
            </a:r>
            <a:r>
              <a:rPr lang="en-GB" dirty="0" smtClean="0"/>
              <a:t>danger?</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Peace and Quiet: 1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44</a:t>
            </a:fld>
            <a:endParaRPr lang="en-GB">
              <a:solidFill>
                <a:prstClr val="black">
                  <a:tint val="75000"/>
                </a:prstClr>
              </a:solidFill>
            </a:endParaRPr>
          </a:p>
        </p:txBody>
      </p:sp>
    </p:spTree>
    <p:extLst>
      <p:ext uri="{BB962C8B-B14F-4D97-AF65-F5344CB8AC3E}">
        <p14:creationId xmlns:p14="http://schemas.microsoft.com/office/powerpoint/2010/main" val="371607090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Warbeck, </a:t>
            </a:r>
            <a:r>
              <a:rPr lang="en-GB" dirty="0"/>
              <a:t>Warwick</a:t>
            </a:r>
            <a:r>
              <a:rPr lang="en-GB" dirty="0" smtClean="0"/>
              <a:t>: Options</a:t>
            </a:r>
            <a:endParaRPr lang="en-GB" dirty="0"/>
          </a:p>
        </p:txBody>
      </p:sp>
      <p:sp>
        <p:nvSpPr>
          <p:cNvPr id="3" name="Content Placeholder 2"/>
          <p:cNvSpPr>
            <a:spLocks noGrp="1"/>
          </p:cNvSpPr>
          <p:nvPr>
            <p:ph idx="1"/>
          </p:nvPr>
        </p:nvSpPr>
        <p:spPr/>
        <p:txBody>
          <a:bodyPr>
            <a:normAutofit/>
          </a:bodyPr>
          <a:lstStyle/>
          <a:p>
            <a:pPr marL="514350" indent="-514350">
              <a:buFont typeface="+mj-lt"/>
              <a:buAutoNum type="alphaLcPeriod"/>
            </a:pPr>
            <a:r>
              <a:rPr lang="en-GB" b="1" dirty="0" smtClean="0"/>
              <a:t>Execute </a:t>
            </a:r>
            <a:r>
              <a:rPr lang="en-GB" b="1" dirty="0"/>
              <a:t>both </a:t>
            </a:r>
            <a:r>
              <a:rPr lang="en-GB" dirty="0"/>
              <a:t>on a false charge of conspiracy.</a:t>
            </a:r>
          </a:p>
          <a:p>
            <a:pPr marL="514350" indent="-514350">
              <a:buFont typeface="+mj-lt"/>
              <a:buAutoNum type="alphaLcPeriod"/>
            </a:pPr>
            <a:endParaRPr lang="en-GB" dirty="0" smtClean="0"/>
          </a:p>
          <a:p>
            <a:pPr marL="514350" indent="-514350">
              <a:buFont typeface="+mj-lt"/>
              <a:buAutoNum type="alphaLcPeriod"/>
            </a:pPr>
            <a:r>
              <a:rPr lang="en-GB" b="1" dirty="0" smtClean="0"/>
              <a:t>Execute </a:t>
            </a:r>
            <a:r>
              <a:rPr lang="en-GB" b="1" dirty="0"/>
              <a:t>Warwick </a:t>
            </a:r>
            <a:r>
              <a:rPr lang="en-GB" dirty="0"/>
              <a:t>because he does have a claim to the throne.</a:t>
            </a:r>
          </a:p>
          <a:p>
            <a:pPr marL="514350" indent="-514350">
              <a:buFont typeface="+mj-lt"/>
              <a:buAutoNum type="alphaLcPeriod"/>
            </a:pPr>
            <a:endParaRPr lang="en-GB" dirty="0" smtClean="0"/>
          </a:p>
          <a:p>
            <a:pPr marL="514350" indent="-514350">
              <a:buFont typeface="+mj-lt"/>
              <a:buAutoNum type="alphaLcPeriod"/>
            </a:pPr>
            <a:r>
              <a:rPr lang="en-GB" b="1" dirty="0" smtClean="0"/>
              <a:t>Execute </a:t>
            </a:r>
            <a:r>
              <a:rPr lang="en-GB" b="1" dirty="0"/>
              <a:t>Warbeck </a:t>
            </a:r>
            <a:r>
              <a:rPr lang="en-GB" dirty="0"/>
              <a:t>as a warning to Warwick.</a:t>
            </a:r>
          </a:p>
          <a:p>
            <a:pPr marL="514350" indent="-514350">
              <a:buFont typeface="+mj-lt"/>
              <a:buAutoNum type="alphaLcPeriod"/>
            </a:pPr>
            <a:endParaRPr lang="en-GB" dirty="0" smtClean="0"/>
          </a:p>
          <a:p>
            <a:pPr marL="514350" indent="-514350">
              <a:buFont typeface="+mj-lt"/>
              <a:buAutoNum type="alphaLcPeriod"/>
            </a:pPr>
            <a:r>
              <a:rPr lang="en-GB" b="1" dirty="0"/>
              <a:t>L</a:t>
            </a:r>
            <a:r>
              <a:rPr lang="en-GB" b="1" dirty="0" smtClean="0"/>
              <a:t>eave </a:t>
            </a:r>
            <a:r>
              <a:rPr lang="en-GB" b="1" dirty="0"/>
              <a:t>both in prison</a:t>
            </a:r>
            <a:r>
              <a:rPr lang="en-GB" dirty="0"/>
              <a:t>.</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Peace and Quiet: </a:t>
            </a:r>
            <a:r>
              <a:rPr lang="en-GB" altLang="en-US" sz="1600" b="1" dirty="0" smtClean="0">
                <a:solidFill>
                  <a:srgbClr val="3333CC"/>
                </a:solidFill>
                <a:latin typeface="Comic Sans MS" pitchFamily="66" charset="0"/>
              </a:rPr>
              <a:t>1</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45</a:t>
            </a:fld>
            <a:endParaRPr lang="en-GB">
              <a:solidFill>
                <a:prstClr val="black">
                  <a:tint val="75000"/>
                </a:prstClr>
              </a:solidFill>
            </a:endParaRPr>
          </a:p>
        </p:txBody>
      </p:sp>
    </p:spTree>
    <p:extLst>
      <p:ext uri="{BB962C8B-B14F-4D97-AF65-F5344CB8AC3E}">
        <p14:creationId xmlns:p14="http://schemas.microsoft.com/office/powerpoint/2010/main" val="389847804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Earl of Oxford</a:t>
            </a:r>
          </a:p>
        </p:txBody>
      </p:sp>
      <p:sp>
        <p:nvSpPr>
          <p:cNvPr id="3" name="Content Placeholder 2"/>
          <p:cNvSpPr>
            <a:spLocks noGrp="1"/>
          </p:cNvSpPr>
          <p:nvPr>
            <p:ph idx="1"/>
          </p:nvPr>
        </p:nvSpPr>
        <p:spPr/>
        <p:txBody>
          <a:bodyPr>
            <a:normAutofit/>
          </a:bodyPr>
          <a:lstStyle/>
          <a:p>
            <a:r>
              <a:rPr lang="en-GB" dirty="0"/>
              <a:t>Oxford led your army at Bosworth. </a:t>
            </a:r>
            <a:endParaRPr lang="en-GB" dirty="0" smtClean="0"/>
          </a:p>
          <a:p>
            <a:endParaRPr lang="en-GB" dirty="0"/>
          </a:p>
          <a:p>
            <a:r>
              <a:rPr lang="en-GB" dirty="0" smtClean="0"/>
              <a:t>When you visit </a:t>
            </a:r>
            <a:r>
              <a:rPr lang="en-GB" dirty="0"/>
              <a:t>his lands he has all his men lining your route in welcome, wearing his badge and looking like his private army. </a:t>
            </a:r>
            <a:endParaRPr lang="en-GB" dirty="0" smtClean="0"/>
          </a:p>
          <a:p>
            <a:endParaRPr lang="en-GB" dirty="0"/>
          </a:p>
          <a:p>
            <a:r>
              <a:rPr lang="en-GB" dirty="0" smtClean="0"/>
              <a:t>This </a:t>
            </a:r>
            <a:r>
              <a:rPr lang="en-GB" dirty="0"/>
              <a:t>is breaking your laws. </a:t>
            </a:r>
            <a:endParaRPr lang="en-GB" dirty="0" smtClean="0"/>
          </a:p>
          <a:p>
            <a:endParaRPr lang="en-GB" dirty="0"/>
          </a:p>
          <a:p>
            <a:r>
              <a:rPr lang="en-GB"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Peace and Quiet: 2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46</a:t>
            </a:fld>
            <a:endParaRPr lang="en-GB">
              <a:solidFill>
                <a:prstClr val="black">
                  <a:tint val="75000"/>
                </a:prstClr>
              </a:solidFill>
            </a:endParaRPr>
          </a:p>
        </p:txBody>
      </p:sp>
    </p:spTree>
    <p:extLst>
      <p:ext uri="{BB962C8B-B14F-4D97-AF65-F5344CB8AC3E}">
        <p14:creationId xmlns:p14="http://schemas.microsoft.com/office/powerpoint/2010/main" val="273953584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Earl of Oxford</a:t>
            </a:r>
            <a:r>
              <a:rPr lang="en-GB" dirty="0" smtClean="0"/>
              <a:t>: Options</a:t>
            </a:r>
            <a:endParaRPr lang="en-GB" dirty="0"/>
          </a:p>
        </p:txBody>
      </p:sp>
      <p:sp>
        <p:nvSpPr>
          <p:cNvPr id="3" name="Content Placeholder 2"/>
          <p:cNvSpPr>
            <a:spLocks noGrp="1"/>
          </p:cNvSpPr>
          <p:nvPr>
            <p:ph idx="1"/>
          </p:nvPr>
        </p:nvSpPr>
        <p:spPr/>
        <p:txBody>
          <a:bodyPr>
            <a:normAutofit/>
          </a:bodyPr>
          <a:lstStyle/>
          <a:p>
            <a:pPr marL="514350" indent="-514350">
              <a:buFont typeface="+mj-lt"/>
              <a:buAutoNum type="alphaLcPeriod"/>
            </a:pPr>
            <a:r>
              <a:rPr lang="en-GB" b="1" dirty="0"/>
              <a:t>I</a:t>
            </a:r>
            <a:r>
              <a:rPr lang="en-GB" b="1" dirty="0" smtClean="0"/>
              <a:t>gnore </a:t>
            </a:r>
            <a:r>
              <a:rPr lang="en-GB" b="1" dirty="0"/>
              <a:t>it </a:t>
            </a:r>
            <a:r>
              <a:rPr lang="en-GB" dirty="0"/>
              <a:t>because he is a loyal supporter?</a:t>
            </a:r>
          </a:p>
          <a:p>
            <a:pPr marL="514350" indent="-514350">
              <a:buFont typeface="+mj-lt"/>
              <a:buAutoNum type="alphaLcPeriod"/>
            </a:pPr>
            <a:endParaRPr lang="en-GB" dirty="0" smtClean="0"/>
          </a:p>
          <a:p>
            <a:pPr marL="514350" indent="-514350">
              <a:buFont typeface="+mj-lt"/>
              <a:buAutoNum type="alphaLcPeriod"/>
            </a:pPr>
            <a:r>
              <a:rPr lang="en-GB" b="1" dirty="0" smtClean="0"/>
              <a:t>Charge </a:t>
            </a:r>
            <a:r>
              <a:rPr lang="en-GB" b="1" dirty="0"/>
              <a:t>him</a:t>
            </a:r>
            <a:r>
              <a:rPr lang="en-GB" dirty="0"/>
              <a:t> with breaking the law?</a:t>
            </a:r>
          </a:p>
          <a:p>
            <a:pPr marL="514350" indent="-514350">
              <a:buFont typeface="+mj-lt"/>
              <a:buAutoNum type="alphaLcPeriod"/>
            </a:pPr>
            <a:endParaRPr lang="en-GB" dirty="0" smtClean="0"/>
          </a:p>
          <a:p>
            <a:pPr marL="514350" indent="-514350">
              <a:buFont typeface="+mj-lt"/>
              <a:buAutoNum type="alphaLcPeriod"/>
            </a:pPr>
            <a:r>
              <a:rPr lang="en-GB" b="1" dirty="0" smtClean="0"/>
              <a:t>Warn </a:t>
            </a:r>
            <a:r>
              <a:rPr lang="en-GB" b="1" dirty="0"/>
              <a:t>him </a:t>
            </a:r>
            <a:r>
              <a:rPr lang="en-GB" dirty="0"/>
              <a:t>but let him off this time?</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Peace and Quiet: 2</a:t>
            </a: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47</a:t>
            </a:fld>
            <a:endParaRPr lang="en-GB">
              <a:solidFill>
                <a:prstClr val="black">
                  <a:tint val="75000"/>
                </a:prstClr>
              </a:solidFill>
            </a:endParaRPr>
          </a:p>
        </p:txBody>
      </p:sp>
    </p:spTree>
    <p:extLst>
      <p:ext uri="{BB962C8B-B14F-4D97-AF65-F5344CB8AC3E}">
        <p14:creationId xmlns:p14="http://schemas.microsoft.com/office/powerpoint/2010/main" val="118722014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Marriage for Prince Henry</a:t>
            </a:r>
          </a:p>
        </p:txBody>
      </p:sp>
      <p:sp>
        <p:nvSpPr>
          <p:cNvPr id="3" name="Content Placeholder 2"/>
          <p:cNvSpPr>
            <a:spLocks noGrp="1"/>
          </p:cNvSpPr>
          <p:nvPr>
            <p:ph idx="1"/>
          </p:nvPr>
        </p:nvSpPr>
        <p:spPr/>
        <p:txBody>
          <a:bodyPr>
            <a:normAutofit/>
          </a:bodyPr>
          <a:lstStyle/>
          <a:p>
            <a:r>
              <a:rPr lang="en-GB" dirty="0"/>
              <a:t>Your eldest son, Prince Arthur, married Katherine of Spain but died young. </a:t>
            </a:r>
            <a:endParaRPr lang="en-GB" dirty="0" smtClean="0"/>
          </a:p>
          <a:p>
            <a:endParaRPr lang="en-GB" dirty="0"/>
          </a:p>
          <a:p>
            <a:r>
              <a:rPr lang="en-GB" dirty="0" smtClean="0"/>
              <a:t>What </a:t>
            </a:r>
            <a:r>
              <a:rPr lang="en-GB" dirty="0"/>
              <a:t>should you do about the marriage of your new heir, Henry? </a:t>
            </a:r>
            <a:endParaRPr lang="en-GB"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Peace and Quiet: 3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48</a:t>
            </a:fld>
            <a:endParaRPr lang="en-GB">
              <a:solidFill>
                <a:prstClr val="black">
                  <a:tint val="75000"/>
                </a:prstClr>
              </a:solidFill>
            </a:endParaRPr>
          </a:p>
        </p:txBody>
      </p:sp>
    </p:spTree>
    <p:extLst>
      <p:ext uri="{BB962C8B-B14F-4D97-AF65-F5344CB8AC3E}">
        <p14:creationId xmlns:p14="http://schemas.microsoft.com/office/powerpoint/2010/main" val="371675967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Marriage for </a:t>
            </a:r>
            <a:r>
              <a:rPr lang="en-GB" dirty="0" smtClean="0"/>
              <a:t>Henry: Options</a:t>
            </a:r>
            <a:endParaRPr lang="en-GB" dirty="0"/>
          </a:p>
        </p:txBody>
      </p:sp>
      <p:sp>
        <p:nvSpPr>
          <p:cNvPr id="3" name="Content Placeholder 2"/>
          <p:cNvSpPr>
            <a:spLocks noGrp="1"/>
          </p:cNvSpPr>
          <p:nvPr>
            <p:ph idx="1"/>
          </p:nvPr>
        </p:nvSpPr>
        <p:spPr/>
        <p:txBody>
          <a:bodyPr>
            <a:normAutofit/>
          </a:bodyPr>
          <a:lstStyle/>
          <a:p>
            <a:pPr marL="514350" indent="-514350">
              <a:buFont typeface="+mj-lt"/>
              <a:buAutoNum type="alphaLcPeriod"/>
            </a:pPr>
            <a:r>
              <a:rPr lang="en-GB" b="1" dirty="0"/>
              <a:t>M</a:t>
            </a:r>
            <a:r>
              <a:rPr lang="en-GB" b="1" dirty="0" smtClean="0"/>
              <a:t>arry </a:t>
            </a:r>
            <a:r>
              <a:rPr lang="en-GB" b="1" dirty="0"/>
              <a:t>him immediately to Katherine </a:t>
            </a:r>
            <a:r>
              <a:rPr lang="en-GB" dirty="0"/>
              <a:t>to preserve the alliance?</a:t>
            </a:r>
          </a:p>
          <a:p>
            <a:pPr marL="514350" indent="-514350">
              <a:buFont typeface="+mj-lt"/>
              <a:buAutoNum type="alphaLcPeriod"/>
            </a:pPr>
            <a:endParaRPr lang="en-GB" dirty="0"/>
          </a:p>
          <a:p>
            <a:pPr marL="514350" indent="-514350">
              <a:buFont typeface="+mj-lt"/>
              <a:buAutoNum type="alphaLcPeriod"/>
            </a:pPr>
            <a:r>
              <a:rPr lang="en-GB" b="1" dirty="0"/>
              <a:t>S</a:t>
            </a:r>
            <a:r>
              <a:rPr lang="en-GB" b="1" dirty="0" smtClean="0"/>
              <a:t>end </a:t>
            </a:r>
            <a:r>
              <a:rPr lang="en-GB" b="1" dirty="0"/>
              <a:t>Katherine back </a:t>
            </a:r>
            <a:r>
              <a:rPr lang="en-GB" dirty="0"/>
              <a:t>and reconsider the possibilities?</a:t>
            </a:r>
          </a:p>
          <a:p>
            <a:pPr marL="514350" indent="-514350">
              <a:buFont typeface="+mj-lt"/>
              <a:buAutoNum type="alphaLcPeriod"/>
            </a:pPr>
            <a:endParaRPr lang="en-GB" dirty="0"/>
          </a:p>
          <a:p>
            <a:pPr marL="514350" indent="-514350">
              <a:buFont typeface="+mj-lt"/>
              <a:buAutoNum type="alphaLcPeriod"/>
            </a:pPr>
            <a:r>
              <a:rPr lang="en-GB" b="1" dirty="0"/>
              <a:t>P</a:t>
            </a:r>
            <a:r>
              <a:rPr lang="en-GB" b="1" dirty="0" smtClean="0"/>
              <a:t>romise </a:t>
            </a:r>
            <a:r>
              <a:rPr lang="en-GB" b="1" dirty="0"/>
              <a:t>that Henry will marry Katherine </a:t>
            </a:r>
            <a:r>
              <a:rPr lang="en-GB" dirty="0"/>
              <a:t>but delay the marriage while you weigh up other possibilities?</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Peace and Quiet: </a:t>
            </a:r>
            <a:r>
              <a:rPr lang="en-GB" altLang="en-US" sz="1600" b="1" dirty="0" smtClean="0">
                <a:solidFill>
                  <a:srgbClr val="3333CC"/>
                </a:solidFill>
                <a:latin typeface="Comic Sans MS" pitchFamily="66" charset="0"/>
              </a:rPr>
              <a:t>3</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49</a:t>
            </a:fld>
            <a:endParaRPr lang="en-GB">
              <a:solidFill>
                <a:prstClr val="black">
                  <a:tint val="75000"/>
                </a:prstClr>
              </a:solidFill>
            </a:endParaRPr>
          </a:p>
        </p:txBody>
      </p:sp>
    </p:spTree>
    <p:extLst>
      <p:ext uri="{BB962C8B-B14F-4D97-AF65-F5344CB8AC3E}">
        <p14:creationId xmlns:p14="http://schemas.microsoft.com/office/powerpoint/2010/main" val="415389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Marriage</a:t>
            </a:r>
            <a:endParaRPr lang="en-GB" dirty="0"/>
          </a:p>
        </p:txBody>
      </p:sp>
      <p:sp>
        <p:nvSpPr>
          <p:cNvPr id="3" name="Content Placeholder 2"/>
          <p:cNvSpPr>
            <a:spLocks noGrp="1"/>
          </p:cNvSpPr>
          <p:nvPr>
            <p:ph idx="1"/>
          </p:nvPr>
        </p:nvSpPr>
        <p:spPr/>
        <p:txBody>
          <a:bodyPr>
            <a:normAutofit/>
          </a:bodyPr>
          <a:lstStyle/>
          <a:p>
            <a:r>
              <a:rPr lang="en-GB" altLang="en-US" dirty="0" smtClean="0"/>
              <a:t>You have already promised to marry Edward IV’s daughter Elizabeth, to win the support of </a:t>
            </a:r>
            <a:r>
              <a:rPr lang="en-GB" altLang="en-US" dirty="0" err="1" smtClean="0"/>
              <a:t>Yorkists</a:t>
            </a:r>
            <a:r>
              <a:rPr lang="en-GB" altLang="en-US" dirty="0" smtClean="0"/>
              <a:t> who opposed Richard III. </a:t>
            </a:r>
          </a:p>
          <a:p>
            <a:endParaRPr lang="en-GB" altLang="en-US" dirty="0" smtClean="0"/>
          </a:p>
          <a:p>
            <a:r>
              <a:rPr lang="en-GB" altLang="en-US" dirty="0" smtClean="0"/>
              <a:t>But English kings usually marry foreign princesses to cement diplomatic links. Edward IV’s marriage to an Englishwoman created rivalries and jealousies.</a:t>
            </a:r>
          </a:p>
          <a:p>
            <a:endParaRPr lang="en-GB" altLang="en-US" dirty="0" smtClean="0"/>
          </a:p>
          <a:p>
            <a:r>
              <a:rPr lang="en-GB" altLang="en-US" dirty="0" smtClean="0"/>
              <a:t>It’s time for you to decide</a:t>
            </a:r>
            <a:r>
              <a:rPr lang="en-GB" altLang="en-US" dirty="0"/>
              <a:t>.</a:t>
            </a:r>
            <a:endParaRPr lang="en-GB" altLang="en-US" dirty="0" smtClean="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First Decisions</a:t>
            </a:r>
            <a:r>
              <a:rPr lang="en-GB" altLang="en-US" sz="1600" b="1" dirty="0">
                <a:solidFill>
                  <a:srgbClr val="3333CC"/>
                </a:solidFill>
                <a:latin typeface="Comic Sans MS" pitchFamily="66" charset="0"/>
              </a:rPr>
              <a:t>: 1 </a:t>
            </a:r>
          </a:p>
        </p:txBody>
      </p:sp>
      <p:sp>
        <p:nvSpPr>
          <p:cNvPr id="6" name="Slide Number Placeholder 5"/>
          <p:cNvSpPr>
            <a:spLocks noGrp="1"/>
          </p:cNvSpPr>
          <p:nvPr>
            <p:ph type="sldNum" sz="quarter" idx="12"/>
          </p:nvPr>
        </p:nvSpPr>
        <p:spPr/>
        <p:txBody>
          <a:bodyPr/>
          <a:lstStyle/>
          <a:p>
            <a:fld id="{02EDCA06-7A27-4443-859D-1D99DFFC1D9A}" type="slidenum">
              <a:rPr lang="en-GB" smtClean="0"/>
              <a:t>5</a:t>
            </a:fld>
            <a:endParaRPr lang="en-GB"/>
          </a:p>
        </p:txBody>
      </p:sp>
    </p:spTree>
    <p:extLst>
      <p:ext uri="{BB962C8B-B14F-4D97-AF65-F5344CB8AC3E}">
        <p14:creationId xmlns:p14="http://schemas.microsoft.com/office/powerpoint/2010/main" val="149396564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Foreign Treaty</a:t>
            </a:r>
            <a:endParaRPr lang="en-GB" dirty="0"/>
          </a:p>
        </p:txBody>
      </p:sp>
      <p:sp>
        <p:nvSpPr>
          <p:cNvPr id="3" name="Content Placeholder 2"/>
          <p:cNvSpPr>
            <a:spLocks noGrp="1"/>
          </p:cNvSpPr>
          <p:nvPr>
            <p:ph idx="1"/>
          </p:nvPr>
        </p:nvSpPr>
        <p:spPr/>
        <p:txBody>
          <a:bodyPr>
            <a:normAutofit/>
          </a:bodyPr>
          <a:lstStyle/>
          <a:p>
            <a:r>
              <a:rPr lang="en-GB" dirty="0"/>
              <a:t>You have the chance to make a treaty with Philip, the ruler of Burgundy. </a:t>
            </a:r>
            <a:endParaRPr lang="en-GB" dirty="0" smtClean="0"/>
          </a:p>
          <a:p>
            <a:endParaRPr lang="en-GB" dirty="0"/>
          </a:p>
          <a:p>
            <a:r>
              <a:rPr lang="en-GB" dirty="0" smtClean="0"/>
              <a:t>Which </a:t>
            </a:r>
            <a:r>
              <a:rPr lang="en-GB" dirty="0"/>
              <a:t>of </a:t>
            </a:r>
            <a:r>
              <a:rPr lang="en-GB" dirty="0" smtClean="0"/>
              <a:t>the following three </a:t>
            </a:r>
            <a:r>
              <a:rPr lang="en-GB" dirty="0"/>
              <a:t>elements of the treaty would be most important to you?</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Peace and Quiet: 4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50</a:t>
            </a:fld>
            <a:endParaRPr lang="en-GB">
              <a:solidFill>
                <a:prstClr val="black">
                  <a:tint val="75000"/>
                </a:prstClr>
              </a:solidFill>
            </a:endParaRPr>
          </a:p>
        </p:txBody>
      </p:sp>
    </p:spTree>
    <p:extLst>
      <p:ext uri="{BB962C8B-B14F-4D97-AF65-F5344CB8AC3E}">
        <p14:creationId xmlns:p14="http://schemas.microsoft.com/office/powerpoint/2010/main" val="278279391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 Foreign Treaty: </a:t>
            </a:r>
            <a:r>
              <a:rPr lang="en-GB" dirty="0" smtClean="0"/>
              <a:t>Options</a:t>
            </a:r>
            <a:endParaRPr lang="en-GB" dirty="0"/>
          </a:p>
        </p:txBody>
      </p:sp>
      <p:sp>
        <p:nvSpPr>
          <p:cNvPr id="3" name="Content Placeholder 2"/>
          <p:cNvSpPr>
            <a:spLocks noGrp="1"/>
          </p:cNvSpPr>
          <p:nvPr>
            <p:ph idx="1"/>
          </p:nvPr>
        </p:nvSpPr>
        <p:spPr/>
        <p:txBody>
          <a:bodyPr>
            <a:normAutofit/>
          </a:bodyPr>
          <a:lstStyle/>
          <a:p>
            <a:pPr marL="514350" indent="-514350">
              <a:buFont typeface="+mj-lt"/>
              <a:buAutoNum type="alphaLcPeriod"/>
            </a:pPr>
            <a:r>
              <a:rPr lang="en-GB" dirty="0"/>
              <a:t>A</a:t>
            </a:r>
            <a:r>
              <a:rPr lang="en-GB" dirty="0" smtClean="0"/>
              <a:t> </a:t>
            </a:r>
            <a:r>
              <a:rPr lang="en-GB" b="1" dirty="0"/>
              <a:t>marriage agreement </a:t>
            </a:r>
            <a:r>
              <a:rPr lang="en-GB" dirty="0"/>
              <a:t>for you, now that your first queen is dead</a:t>
            </a:r>
            <a:r>
              <a:rPr lang="en-GB" dirty="0" smtClean="0"/>
              <a:t>.</a:t>
            </a:r>
          </a:p>
          <a:p>
            <a:pPr marL="514350" indent="-514350">
              <a:buFont typeface="+mj-lt"/>
              <a:buAutoNum type="alphaLcPeriod"/>
            </a:pPr>
            <a:endParaRPr lang="en-GB" dirty="0"/>
          </a:p>
          <a:p>
            <a:pPr marL="514350" indent="-514350">
              <a:buFont typeface="+mj-lt"/>
              <a:buAutoNum type="alphaLcPeriod"/>
            </a:pPr>
            <a:r>
              <a:rPr lang="en-GB" dirty="0" smtClean="0"/>
              <a:t>A </a:t>
            </a:r>
            <a:r>
              <a:rPr lang="en-GB" b="1" dirty="0"/>
              <a:t>trade agreement </a:t>
            </a:r>
            <a:r>
              <a:rPr lang="en-GB" dirty="0"/>
              <a:t>that will please the London merchants.</a:t>
            </a:r>
          </a:p>
          <a:p>
            <a:pPr marL="514350" indent="-514350">
              <a:buFont typeface="+mj-lt"/>
              <a:buAutoNum type="alphaLcPeriod"/>
            </a:pPr>
            <a:endParaRPr lang="en-GB" dirty="0" smtClean="0"/>
          </a:p>
          <a:p>
            <a:pPr marL="514350" indent="-514350">
              <a:buFont typeface="+mj-lt"/>
              <a:buAutoNum type="alphaLcPeriod"/>
            </a:pPr>
            <a:r>
              <a:rPr lang="en-GB" dirty="0" smtClean="0"/>
              <a:t>Philip's </a:t>
            </a:r>
            <a:r>
              <a:rPr lang="en-GB" dirty="0"/>
              <a:t>agreement to </a:t>
            </a:r>
            <a:r>
              <a:rPr lang="en-GB" b="1" dirty="0"/>
              <a:t>surrender Edmund </a:t>
            </a:r>
            <a:r>
              <a:rPr lang="en-GB" b="1" dirty="0" smtClean="0"/>
              <a:t>de la</a:t>
            </a:r>
            <a:r>
              <a:rPr lang="en-GB" b="1" dirty="0"/>
              <a:t> </a:t>
            </a:r>
            <a:r>
              <a:rPr lang="en-GB" b="1" dirty="0" smtClean="0"/>
              <a:t>Pole</a:t>
            </a:r>
            <a:r>
              <a:rPr lang="en-GB" dirty="0"/>
              <a:t>, a </a:t>
            </a:r>
            <a:r>
              <a:rPr lang="en-GB" dirty="0" err="1"/>
              <a:t>Yorkist</a:t>
            </a:r>
            <a:r>
              <a:rPr lang="en-GB" dirty="0"/>
              <a:t> heir and potential rebel.</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Peace and Quiet: 4</a:t>
            </a: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51</a:t>
            </a:fld>
            <a:endParaRPr lang="en-GB">
              <a:solidFill>
                <a:prstClr val="black">
                  <a:tint val="75000"/>
                </a:prstClr>
              </a:solidFill>
            </a:endParaRPr>
          </a:p>
        </p:txBody>
      </p:sp>
    </p:spTree>
    <p:extLst>
      <p:ext uri="{BB962C8B-B14F-4D97-AF65-F5344CB8AC3E}">
        <p14:creationId xmlns:p14="http://schemas.microsoft.com/office/powerpoint/2010/main" val="241521559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Warbeck, </a:t>
            </a:r>
            <a:r>
              <a:rPr lang="en-GB" dirty="0"/>
              <a:t>Warwick</a:t>
            </a:r>
            <a:r>
              <a:rPr lang="en-GB" dirty="0" smtClean="0"/>
              <a:t>: Outcomes</a:t>
            </a:r>
            <a:endParaRPr lang="en-GB" dirty="0"/>
          </a:p>
        </p:txBody>
      </p:sp>
      <p:sp>
        <p:nvSpPr>
          <p:cNvPr id="3" name="Content Placeholder 2"/>
          <p:cNvSpPr>
            <a:spLocks noGrp="1"/>
          </p:cNvSpPr>
          <p:nvPr>
            <p:ph idx="1"/>
          </p:nvPr>
        </p:nvSpPr>
        <p:spPr/>
        <p:txBody>
          <a:bodyPr>
            <a:normAutofit fontScale="92500" lnSpcReduction="20000"/>
          </a:bodyPr>
          <a:lstStyle/>
          <a:p>
            <a:r>
              <a:rPr lang="en-GB" dirty="0"/>
              <a:t>By far the safest plan. Henry chose this partly because the death of Warwick helped reassure Spain that </a:t>
            </a:r>
            <a:r>
              <a:rPr lang="en-GB" dirty="0" err="1"/>
              <a:t>Yorkist</a:t>
            </a:r>
            <a:r>
              <a:rPr lang="en-GB" dirty="0"/>
              <a:t> threats were at an end</a:t>
            </a:r>
            <a:r>
              <a:rPr lang="en-GB" dirty="0" smtClean="0"/>
              <a:t>. </a:t>
            </a:r>
            <a:r>
              <a:rPr lang="en-US" altLang="en-US" b="1" dirty="0"/>
              <a:t>Crowns </a:t>
            </a:r>
            <a:r>
              <a:rPr lang="en-US" altLang="en-US" b="1" dirty="0" smtClean="0"/>
              <a:t>unchanged.</a:t>
            </a:r>
            <a:endParaRPr lang="en-GB" dirty="0"/>
          </a:p>
          <a:p>
            <a:endParaRPr lang="en-GB" dirty="0" smtClean="0"/>
          </a:p>
          <a:p>
            <a:r>
              <a:rPr lang="en-GB" dirty="0" smtClean="0"/>
              <a:t>He’s done nothing wrong. Faking a plot involving both men is </a:t>
            </a:r>
            <a:r>
              <a:rPr lang="en-GB" dirty="0"/>
              <a:t>a better idea and allows you to get rid of both</a:t>
            </a:r>
            <a:r>
              <a:rPr lang="en-GB" dirty="0" smtClean="0"/>
              <a:t>. </a:t>
            </a:r>
            <a:r>
              <a:rPr lang="en-GB" b="1" dirty="0" smtClean="0"/>
              <a:t>Lose 1 crown.</a:t>
            </a:r>
            <a:endParaRPr lang="en-GB" b="1" dirty="0"/>
          </a:p>
          <a:p>
            <a:endParaRPr lang="en-GB" dirty="0" smtClean="0"/>
          </a:p>
          <a:p>
            <a:r>
              <a:rPr lang="en-GB" dirty="0" smtClean="0"/>
              <a:t>But </a:t>
            </a:r>
            <a:r>
              <a:rPr lang="en-GB" dirty="0"/>
              <a:t>Warwick is the real danger! </a:t>
            </a:r>
            <a:r>
              <a:rPr lang="en-GB" b="1" dirty="0"/>
              <a:t>Lose 1 crown</a:t>
            </a:r>
            <a:r>
              <a:rPr lang="en-GB" dirty="0"/>
              <a:t>.</a:t>
            </a:r>
          </a:p>
          <a:p>
            <a:endParaRPr lang="en-GB" dirty="0" smtClean="0"/>
          </a:p>
          <a:p>
            <a:r>
              <a:rPr lang="en-GB" dirty="0" smtClean="0"/>
              <a:t>Fairly </a:t>
            </a:r>
            <a:r>
              <a:rPr lang="en-GB" dirty="0"/>
              <a:t>safe after all these years but you have missed an opportunity. </a:t>
            </a:r>
            <a:r>
              <a:rPr lang="en-GB" b="1" dirty="0"/>
              <a:t>Lose 1 crown</a:t>
            </a:r>
            <a:r>
              <a:rPr lang="en-GB" dirty="0"/>
              <a:t>.</a:t>
            </a:r>
          </a:p>
          <a:p>
            <a:endParaRPr lang="en-GB" altLang="en-US" b="1"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Peace and Quiet: </a:t>
            </a:r>
            <a:r>
              <a:rPr lang="en-GB" altLang="en-US" sz="1600" b="1" dirty="0" smtClean="0">
                <a:solidFill>
                  <a:srgbClr val="3333CC"/>
                </a:solidFill>
                <a:latin typeface="Comic Sans MS" pitchFamily="66" charset="0"/>
              </a:rPr>
              <a:t>1</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10293" y="1404217"/>
            <a:ext cx="1436458"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Execute both</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13183" y="2997029"/>
            <a:ext cx="1407758"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Execute </a:t>
            </a:r>
            <a:r>
              <a:rPr lang="en-GB" altLang="en-US" sz="2000" b="1" dirty="0" err="1" smtClean="0">
                <a:solidFill>
                  <a:prstClr val="black"/>
                </a:solidFill>
                <a:latin typeface="Comic Sans MS" pitchFamily="66" charset="0"/>
              </a:rPr>
              <a:t>W’wick</a:t>
            </a:r>
            <a:endParaRPr lang="en-US" altLang="en-US" sz="2000" b="1" dirty="0">
              <a:solidFill>
                <a:prstClr val="black"/>
              </a:solidFill>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52</a:t>
            </a:fld>
            <a:endParaRPr lang="en-GB">
              <a:solidFill>
                <a:prstClr val="black">
                  <a:tint val="75000"/>
                </a:prstClr>
              </a:solidFill>
            </a:endParaRPr>
          </a:p>
        </p:txBody>
      </p:sp>
      <p:sp>
        <p:nvSpPr>
          <p:cNvPr id="10" name="Text Box 11"/>
          <p:cNvSpPr txBox="1">
            <a:spLocks noChangeArrowheads="1"/>
          </p:cNvSpPr>
          <p:nvPr/>
        </p:nvSpPr>
        <p:spPr bwMode="auto">
          <a:xfrm rot="19380000">
            <a:off x="107422" y="4458610"/>
            <a:ext cx="1265510"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Execute </a:t>
            </a:r>
            <a:r>
              <a:rPr lang="en-GB" altLang="en-US" sz="2000" b="1" dirty="0" err="1" smtClean="0">
                <a:solidFill>
                  <a:prstClr val="black"/>
                </a:solidFill>
                <a:latin typeface="Comic Sans MS" pitchFamily="66" charset="0"/>
              </a:rPr>
              <a:t>W’beck</a:t>
            </a:r>
            <a:endParaRPr lang="en-US" altLang="en-US" sz="2000" b="1" dirty="0">
              <a:solidFill>
                <a:prstClr val="black"/>
              </a:solidFill>
              <a:latin typeface="Comic Sans MS" pitchFamily="66" charset="0"/>
            </a:endParaRPr>
          </a:p>
        </p:txBody>
      </p:sp>
      <p:sp>
        <p:nvSpPr>
          <p:cNvPr id="11" name="Text Box 11"/>
          <p:cNvSpPr txBox="1">
            <a:spLocks noChangeArrowheads="1"/>
          </p:cNvSpPr>
          <p:nvPr/>
        </p:nvSpPr>
        <p:spPr bwMode="auto">
          <a:xfrm rot="19380000">
            <a:off x="128700" y="5560281"/>
            <a:ext cx="1054161"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Prison</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200998261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Earl of Oxford</a:t>
            </a:r>
            <a:r>
              <a:rPr lang="en-GB" dirty="0" smtClean="0"/>
              <a:t>: Outcomes</a:t>
            </a:r>
            <a:endParaRPr lang="en-GB" dirty="0"/>
          </a:p>
        </p:txBody>
      </p:sp>
      <p:sp>
        <p:nvSpPr>
          <p:cNvPr id="3" name="Content Placeholder 2"/>
          <p:cNvSpPr>
            <a:spLocks noGrp="1"/>
          </p:cNvSpPr>
          <p:nvPr>
            <p:ph idx="1"/>
          </p:nvPr>
        </p:nvSpPr>
        <p:spPr/>
        <p:txBody>
          <a:bodyPr>
            <a:normAutofit/>
          </a:bodyPr>
          <a:lstStyle/>
          <a:p>
            <a:r>
              <a:rPr lang="en-GB" dirty="0"/>
              <a:t>And encourage other people to break the laws? </a:t>
            </a:r>
            <a:r>
              <a:rPr lang="en-GB" b="1" dirty="0"/>
              <a:t>Lose 1 crown</a:t>
            </a:r>
            <a:r>
              <a:rPr lang="en-GB" dirty="0"/>
              <a:t>.</a:t>
            </a:r>
          </a:p>
          <a:p>
            <a:endParaRPr lang="en-GB" dirty="0" smtClean="0"/>
          </a:p>
          <a:p>
            <a:r>
              <a:rPr lang="en-GB" dirty="0" smtClean="0"/>
              <a:t>Quite </a:t>
            </a:r>
            <a:r>
              <a:rPr lang="en-GB" dirty="0"/>
              <a:t>right. Punishing Oxford will show that no-one is above the law. Henry's choice</a:t>
            </a:r>
            <a:r>
              <a:rPr lang="en-GB" dirty="0" smtClean="0"/>
              <a:t>. </a:t>
            </a:r>
            <a:r>
              <a:rPr lang="en-US" altLang="en-US" b="1" dirty="0"/>
              <a:t>Crowns </a:t>
            </a:r>
            <a:r>
              <a:rPr lang="en-US" altLang="en-US" b="1" dirty="0" smtClean="0"/>
              <a:t>unchanged.</a:t>
            </a:r>
            <a:endParaRPr lang="en-GB" dirty="0"/>
          </a:p>
          <a:p>
            <a:endParaRPr lang="en-GB" dirty="0" smtClean="0"/>
          </a:p>
          <a:p>
            <a:r>
              <a:rPr lang="en-GB" dirty="0" smtClean="0"/>
              <a:t>Understandable </a:t>
            </a:r>
            <a:r>
              <a:rPr lang="en-GB" dirty="0"/>
              <a:t>but too weak. You seem to have favourites who are above the law. </a:t>
            </a:r>
            <a:r>
              <a:rPr lang="en-GB" b="1" dirty="0"/>
              <a:t>Lose 1 crown</a:t>
            </a:r>
            <a:r>
              <a:rPr lang="en-GB" dirty="0"/>
              <a:t>.</a:t>
            </a:r>
          </a:p>
          <a:p>
            <a:endParaRPr lang="en-GB" altLang="en-US" b="1"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Peace and Quiet: 2</a:t>
            </a:r>
          </a:p>
        </p:txBody>
      </p:sp>
      <p:sp>
        <p:nvSpPr>
          <p:cNvPr id="6" name="Text Box 10"/>
          <p:cNvSpPr txBox="1">
            <a:spLocks noChangeArrowheads="1"/>
          </p:cNvSpPr>
          <p:nvPr/>
        </p:nvSpPr>
        <p:spPr bwMode="auto">
          <a:xfrm rot="19380000">
            <a:off x="-32696" y="1429626"/>
            <a:ext cx="1863430"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Ignore</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69117" y="2904950"/>
            <a:ext cx="2225176"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Charge him</a:t>
            </a:r>
            <a:endParaRPr lang="en-US" altLang="en-US" sz="2000" b="1" dirty="0">
              <a:solidFill>
                <a:prstClr val="black"/>
              </a:solidFill>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53</a:t>
            </a:fld>
            <a:endParaRPr lang="en-GB">
              <a:solidFill>
                <a:prstClr val="black">
                  <a:tint val="75000"/>
                </a:prstClr>
              </a:solidFill>
            </a:endParaRPr>
          </a:p>
        </p:txBody>
      </p:sp>
      <p:sp>
        <p:nvSpPr>
          <p:cNvPr id="10" name="Text Box 11"/>
          <p:cNvSpPr txBox="1">
            <a:spLocks noChangeArrowheads="1"/>
          </p:cNvSpPr>
          <p:nvPr/>
        </p:nvSpPr>
        <p:spPr bwMode="auto">
          <a:xfrm rot="19380000">
            <a:off x="95241" y="4884215"/>
            <a:ext cx="1386491"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Warn him</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211272345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Marriage for </a:t>
            </a:r>
            <a:r>
              <a:rPr lang="en-GB" dirty="0" smtClean="0"/>
              <a:t>Henry: Outcomes</a:t>
            </a:r>
            <a:endParaRPr lang="en-GB" dirty="0"/>
          </a:p>
        </p:txBody>
      </p:sp>
      <p:sp>
        <p:nvSpPr>
          <p:cNvPr id="3" name="Content Placeholder 2"/>
          <p:cNvSpPr>
            <a:spLocks noGrp="1"/>
          </p:cNvSpPr>
          <p:nvPr>
            <p:ph idx="1"/>
          </p:nvPr>
        </p:nvSpPr>
        <p:spPr/>
        <p:txBody>
          <a:bodyPr>
            <a:normAutofit fontScale="92500" lnSpcReduction="10000"/>
          </a:bodyPr>
          <a:lstStyle/>
          <a:p>
            <a:r>
              <a:rPr lang="en-GB" dirty="0"/>
              <a:t>Sensible – it preserves the Spanish alliance but doesn't really take full advantage of the new situation. Loyalty isn't always the best policy amongst </a:t>
            </a:r>
            <a:r>
              <a:rPr lang="en-GB" dirty="0" smtClean="0"/>
              <a:t>rulers. </a:t>
            </a:r>
            <a:r>
              <a:rPr lang="en-US" altLang="en-US" b="1" dirty="0"/>
              <a:t>Crowns </a:t>
            </a:r>
            <a:r>
              <a:rPr lang="en-US" altLang="en-US" b="1" dirty="0" smtClean="0"/>
              <a:t>unchanged.</a:t>
            </a:r>
            <a:endParaRPr lang="en-GB" dirty="0" smtClean="0"/>
          </a:p>
          <a:p>
            <a:endParaRPr lang="en-GB" dirty="0"/>
          </a:p>
          <a:p>
            <a:r>
              <a:rPr lang="en-GB" dirty="0" smtClean="0"/>
              <a:t>Insulting </a:t>
            </a:r>
            <a:r>
              <a:rPr lang="en-GB" dirty="0"/>
              <a:t>to Spain and liable to make any other potential ally think twice. Not a very diplomatic move. </a:t>
            </a:r>
            <a:r>
              <a:rPr lang="en-GB" b="1" dirty="0"/>
              <a:t>Lose 1 crown</a:t>
            </a:r>
            <a:r>
              <a:rPr lang="en-GB" dirty="0"/>
              <a:t>.</a:t>
            </a:r>
          </a:p>
          <a:p>
            <a:endParaRPr lang="en-GB" dirty="0" smtClean="0"/>
          </a:p>
          <a:p>
            <a:r>
              <a:rPr lang="en-GB" dirty="0" smtClean="0"/>
              <a:t>The </a:t>
            </a:r>
            <a:r>
              <a:rPr lang="en-GB" dirty="0"/>
              <a:t>policy of a good </a:t>
            </a:r>
            <a:r>
              <a:rPr lang="en-GB" dirty="0" smtClean="0"/>
              <a:t>diplomatist – you </a:t>
            </a:r>
            <a:r>
              <a:rPr lang="en-GB" dirty="0"/>
              <a:t>win all round. Henry's choice</a:t>
            </a:r>
            <a:r>
              <a:rPr lang="en-GB" dirty="0" smtClean="0"/>
              <a:t>. </a:t>
            </a:r>
            <a:r>
              <a:rPr lang="en-US" altLang="en-US" b="1" dirty="0"/>
              <a:t>Crowns </a:t>
            </a:r>
            <a:r>
              <a:rPr lang="en-US" altLang="en-US" b="1" dirty="0" smtClean="0"/>
              <a:t>unchanged.</a:t>
            </a:r>
            <a:endParaRPr lang="en-GB" dirty="0"/>
          </a:p>
          <a:p>
            <a:endParaRPr lang="en-GB" altLang="en-US" b="1"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Peace and Quiet: </a:t>
            </a:r>
            <a:r>
              <a:rPr lang="en-GB" altLang="en-US" sz="1600" b="1" dirty="0" smtClean="0">
                <a:solidFill>
                  <a:srgbClr val="3333CC"/>
                </a:solidFill>
                <a:latin typeface="Comic Sans MS" pitchFamily="66" charset="0"/>
              </a:rPr>
              <a:t>3</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34915" y="1641646"/>
            <a:ext cx="1191898"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Marry now</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49407" y="3457042"/>
            <a:ext cx="104795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Return her</a:t>
            </a:r>
            <a:endParaRPr lang="en-US" altLang="en-US" sz="2000" b="1" dirty="0">
              <a:solidFill>
                <a:prstClr val="black"/>
              </a:solidFill>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54</a:t>
            </a:fld>
            <a:endParaRPr lang="en-GB">
              <a:solidFill>
                <a:prstClr val="black">
                  <a:tint val="75000"/>
                </a:prstClr>
              </a:solidFill>
            </a:endParaRPr>
          </a:p>
        </p:txBody>
      </p:sp>
      <p:sp>
        <p:nvSpPr>
          <p:cNvPr id="10" name="Text Box 11"/>
          <p:cNvSpPr txBox="1">
            <a:spLocks noChangeArrowheads="1"/>
          </p:cNvSpPr>
          <p:nvPr/>
        </p:nvSpPr>
        <p:spPr bwMode="auto">
          <a:xfrm rot="19380000">
            <a:off x="83661" y="4745648"/>
            <a:ext cx="1501507"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Vague promise</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418551615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 Foreign Treaty: </a:t>
            </a:r>
            <a:r>
              <a:rPr lang="en-GB" dirty="0" smtClean="0"/>
              <a:t>Outcomes</a:t>
            </a:r>
            <a:endParaRPr lang="en-GB" dirty="0"/>
          </a:p>
        </p:txBody>
      </p:sp>
      <p:sp>
        <p:nvSpPr>
          <p:cNvPr id="3" name="Content Placeholder 2"/>
          <p:cNvSpPr>
            <a:spLocks noGrp="1"/>
          </p:cNvSpPr>
          <p:nvPr>
            <p:ph idx="1"/>
          </p:nvPr>
        </p:nvSpPr>
        <p:spPr/>
        <p:txBody>
          <a:bodyPr>
            <a:normAutofit fontScale="92500"/>
          </a:bodyPr>
          <a:lstStyle/>
          <a:p>
            <a:r>
              <a:rPr lang="en-GB" dirty="0"/>
              <a:t>Useful if it leads to other agreements but not a top priority. It will also stop you using your marriageability as a diplomatic weapon. </a:t>
            </a:r>
            <a:r>
              <a:rPr lang="en-GB" b="1" dirty="0" smtClean="0"/>
              <a:t>Lose 1</a:t>
            </a:r>
            <a:r>
              <a:rPr lang="en-GB" b="1" dirty="0"/>
              <a:t> </a:t>
            </a:r>
            <a:r>
              <a:rPr lang="en-GB" b="1" dirty="0" smtClean="0"/>
              <a:t>crown</a:t>
            </a:r>
            <a:r>
              <a:rPr lang="en-GB" dirty="0"/>
              <a:t>.</a:t>
            </a:r>
          </a:p>
          <a:p>
            <a:endParaRPr lang="en-GB" dirty="0" smtClean="0"/>
          </a:p>
          <a:p>
            <a:r>
              <a:rPr lang="en-GB" dirty="0" smtClean="0"/>
              <a:t>Useful </a:t>
            </a:r>
            <a:r>
              <a:rPr lang="en-GB" dirty="0"/>
              <a:t>but merchants will not influence your security. </a:t>
            </a:r>
            <a:r>
              <a:rPr lang="en-GB" b="1" dirty="0"/>
              <a:t>Lose 1 crown</a:t>
            </a:r>
            <a:r>
              <a:rPr lang="en-GB" dirty="0"/>
              <a:t>.</a:t>
            </a:r>
          </a:p>
          <a:p>
            <a:endParaRPr lang="en-GB" dirty="0" smtClean="0"/>
          </a:p>
          <a:p>
            <a:r>
              <a:rPr lang="en-GB" dirty="0" smtClean="0"/>
              <a:t>The </a:t>
            </a:r>
            <a:r>
              <a:rPr lang="en-GB" dirty="0"/>
              <a:t>most important element. Any free </a:t>
            </a:r>
            <a:r>
              <a:rPr lang="en-GB" dirty="0" err="1"/>
              <a:t>Yorkists</a:t>
            </a:r>
            <a:r>
              <a:rPr lang="en-GB" dirty="0"/>
              <a:t> seem a danger and it is best to have them secure</a:t>
            </a:r>
            <a:r>
              <a:rPr lang="en-GB" dirty="0" smtClean="0"/>
              <a:t>. </a:t>
            </a:r>
            <a:r>
              <a:rPr lang="en-US" altLang="en-US" b="1" dirty="0"/>
              <a:t>Crowns </a:t>
            </a:r>
            <a:r>
              <a:rPr lang="en-US" altLang="en-US" b="1" dirty="0" smtClean="0"/>
              <a:t>unchanged.</a:t>
            </a:r>
            <a:endParaRPr lang="en-GB" dirty="0"/>
          </a:p>
          <a:p>
            <a:endParaRPr lang="en-GB" altLang="en-US" b="1"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Peace and Quiet: 4</a:t>
            </a:r>
          </a:p>
        </p:txBody>
      </p:sp>
      <p:sp>
        <p:nvSpPr>
          <p:cNvPr id="6" name="Text Box 10"/>
          <p:cNvSpPr txBox="1">
            <a:spLocks noChangeArrowheads="1"/>
          </p:cNvSpPr>
          <p:nvPr/>
        </p:nvSpPr>
        <p:spPr bwMode="auto">
          <a:xfrm rot="19380000">
            <a:off x="-32696" y="1429626"/>
            <a:ext cx="1863430"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Marriage</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61136" y="3524986"/>
            <a:ext cx="931467"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Trade</a:t>
            </a:r>
            <a:endParaRPr lang="en-US" altLang="en-US" sz="2000" b="1" dirty="0">
              <a:solidFill>
                <a:prstClr val="black"/>
              </a:solidFill>
              <a:latin typeface="Comic Sans MS" pitchFamily="66" charset="0"/>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55</a:t>
            </a:fld>
            <a:endParaRPr lang="en-GB">
              <a:solidFill>
                <a:prstClr val="black">
                  <a:tint val="75000"/>
                </a:prstClr>
              </a:solidFill>
            </a:endParaRPr>
          </a:p>
        </p:txBody>
      </p:sp>
      <p:sp>
        <p:nvSpPr>
          <p:cNvPr id="10" name="Text Box 11"/>
          <p:cNvSpPr txBox="1">
            <a:spLocks noChangeArrowheads="1"/>
          </p:cNvSpPr>
          <p:nvPr/>
        </p:nvSpPr>
        <p:spPr bwMode="auto">
          <a:xfrm rot="19380000">
            <a:off x="85088" y="4700362"/>
            <a:ext cx="1487334"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a:solidFill>
                  <a:prstClr val="black"/>
                </a:solidFill>
                <a:latin typeface="Comic Sans MS" pitchFamily="66" charset="0"/>
              </a:rPr>
              <a:t>d</a:t>
            </a:r>
            <a:r>
              <a:rPr lang="en-GB" altLang="en-US" sz="2000" b="1" dirty="0" smtClean="0">
                <a:solidFill>
                  <a:prstClr val="black"/>
                </a:solidFill>
                <a:latin typeface="Comic Sans MS" pitchFamily="66" charset="0"/>
              </a:rPr>
              <a:t>e la Pole</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403747836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altLang="en-US" dirty="0"/>
              <a:t>Did you do well, or badly?  </a:t>
            </a:r>
          </a:p>
          <a:p>
            <a:endParaRPr lang="en-GB" altLang="en-US" dirty="0"/>
          </a:p>
          <a:p>
            <a:r>
              <a:rPr lang="en-GB" altLang="en-US" dirty="0"/>
              <a:t>Whatever the outcome, the objective wasn’t just to get the right answers or to guess what Henry did. </a:t>
            </a:r>
          </a:p>
          <a:p>
            <a:endParaRPr lang="en-GB" altLang="en-US" dirty="0"/>
          </a:p>
          <a:p>
            <a:r>
              <a:rPr lang="en-GB" altLang="en-US" dirty="0"/>
              <a:t>The purpose of the game was to introduce you to some of the key issues and events and the problems Henry had to grapple with</a:t>
            </a:r>
            <a:r>
              <a:rPr lang="en-GB" altLang="en-US" dirty="0" smtClean="0"/>
              <a:t>.</a:t>
            </a:r>
            <a:endParaRPr lang="en-GB" altLang="en-US"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t>56</a:t>
            </a:fld>
            <a:endParaRPr lang="en-GB"/>
          </a:p>
        </p:txBody>
      </p:sp>
    </p:spTree>
    <p:extLst>
      <p:ext uri="{BB962C8B-B14F-4D97-AF65-F5344CB8AC3E}">
        <p14:creationId xmlns:p14="http://schemas.microsoft.com/office/powerpoint/2010/main" val="314277339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altLang="en-US" dirty="0"/>
              <a:t>The game will have really been successful if you can suggest the answers to these questions:</a:t>
            </a:r>
          </a:p>
          <a:p>
            <a:pPr lvl="2"/>
            <a:endParaRPr lang="en-GB" altLang="en-US" dirty="0"/>
          </a:p>
          <a:p>
            <a:pPr lvl="1"/>
            <a:r>
              <a:rPr lang="en-GB" altLang="en-US" dirty="0"/>
              <a:t>What were the main concerns of Henry VII as king?</a:t>
            </a:r>
          </a:p>
          <a:p>
            <a:pPr lvl="1"/>
            <a:r>
              <a:rPr lang="en-GB" altLang="en-US" dirty="0"/>
              <a:t>What have you learned about Henry himself?</a:t>
            </a:r>
          </a:p>
          <a:p>
            <a:pPr lvl="1"/>
            <a:r>
              <a:rPr lang="en-GB" altLang="en-US" dirty="0"/>
              <a:t>Why do you think he survived?</a:t>
            </a:r>
          </a:p>
          <a:p>
            <a:pPr lvl="1"/>
            <a:r>
              <a:rPr lang="en-GB" altLang="en-US" dirty="0"/>
              <a:t>What questions do you now want to ask about his reign</a:t>
            </a:r>
            <a:r>
              <a:rPr lang="en-GB" altLang="en-US" dirty="0" smtClean="0"/>
              <a:t>?</a:t>
            </a:r>
            <a:endParaRPr lang="en-GB" altLang="en-US"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t>57</a:t>
            </a:fld>
            <a:endParaRPr lang="en-GB"/>
          </a:p>
        </p:txBody>
      </p:sp>
    </p:spTree>
    <p:extLst>
      <p:ext uri="{BB962C8B-B14F-4D97-AF65-F5344CB8AC3E}">
        <p14:creationId xmlns:p14="http://schemas.microsoft.com/office/powerpoint/2010/main" val="839946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Marriage: Options</a:t>
            </a:r>
            <a:endParaRPr lang="en-GB" dirty="0"/>
          </a:p>
        </p:txBody>
      </p:sp>
      <p:sp>
        <p:nvSpPr>
          <p:cNvPr id="3" name="Content Placeholder 2"/>
          <p:cNvSpPr>
            <a:spLocks noGrp="1"/>
          </p:cNvSpPr>
          <p:nvPr>
            <p:ph idx="1"/>
          </p:nvPr>
        </p:nvSpPr>
        <p:spPr/>
        <p:txBody>
          <a:bodyPr/>
          <a:lstStyle/>
          <a:p>
            <a:pPr marL="514350" indent="-514350">
              <a:buFont typeface="+mj-lt"/>
              <a:buAutoNum type="alphaLcPeriod"/>
            </a:pPr>
            <a:r>
              <a:rPr lang="en-GB" altLang="en-US" b="1" dirty="0"/>
              <a:t>Marry Elizabeth of York </a:t>
            </a:r>
            <a:r>
              <a:rPr lang="en-GB" altLang="en-US" dirty="0" smtClean="0"/>
              <a:t>– unite the families of York and Lancaster and reduce the chance of rebellion</a:t>
            </a:r>
          </a:p>
          <a:p>
            <a:pPr marL="2171700" lvl="4" indent="-342900">
              <a:buFont typeface="+mj-lt"/>
              <a:buAutoNum type="alphaLcPeriod"/>
            </a:pPr>
            <a:endParaRPr lang="en-GB" altLang="en-US" dirty="0" smtClean="0"/>
          </a:p>
          <a:p>
            <a:pPr marL="514350" indent="-514350">
              <a:buFont typeface="+mj-lt"/>
              <a:buAutoNum type="alphaLcPeriod"/>
            </a:pPr>
            <a:r>
              <a:rPr lang="en-GB" altLang="en-US" b="1" dirty="0" smtClean="0"/>
              <a:t>Marry a French princess </a:t>
            </a:r>
            <a:r>
              <a:rPr lang="en-GB" altLang="en-US" dirty="0" smtClean="0"/>
              <a:t>– France gave you aid in 1485 and might give powerful support against English rebels</a:t>
            </a:r>
          </a:p>
          <a:p>
            <a:pPr marL="2171700" lvl="4" indent="-342900">
              <a:buFont typeface="+mj-lt"/>
              <a:buAutoNum type="alphaLcPeriod"/>
            </a:pPr>
            <a:endParaRPr lang="en-GB" altLang="en-US" dirty="0" smtClean="0"/>
          </a:p>
          <a:p>
            <a:pPr marL="514350" indent="-514350">
              <a:buFont typeface="+mj-lt"/>
              <a:buAutoNum type="alphaLcPeriod"/>
            </a:pPr>
            <a:r>
              <a:rPr lang="en-GB" altLang="en-US" b="1" dirty="0" smtClean="0"/>
              <a:t>Marry a Spanish princess </a:t>
            </a:r>
            <a:r>
              <a:rPr lang="en-GB" altLang="en-US" dirty="0" smtClean="0"/>
              <a:t>– this will warn France that you won’t be easily dominated</a:t>
            </a:r>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232CC"/>
                </a:solidFill>
                <a:latin typeface="Comic Sans MS" pitchFamily="66" charset="0"/>
              </a:rPr>
              <a:t>First Decisions</a:t>
            </a:r>
            <a:r>
              <a:rPr lang="en-GB" altLang="en-US" sz="1600" b="1" dirty="0">
                <a:solidFill>
                  <a:srgbClr val="3232CC"/>
                </a:solidFill>
                <a:latin typeface="Comic Sans MS" pitchFamily="66" charset="0"/>
              </a:rPr>
              <a:t>: 1 </a:t>
            </a:r>
          </a:p>
        </p:txBody>
      </p:sp>
      <p:sp>
        <p:nvSpPr>
          <p:cNvPr id="6" name="Slide Number Placeholder 5"/>
          <p:cNvSpPr>
            <a:spLocks noGrp="1"/>
          </p:cNvSpPr>
          <p:nvPr>
            <p:ph type="sldNum" sz="quarter" idx="12"/>
          </p:nvPr>
        </p:nvSpPr>
        <p:spPr/>
        <p:txBody>
          <a:bodyPr/>
          <a:lstStyle/>
          <a:p>
            <a:fld id="{02EDCA06-7A27-4443-859D-1D99DFFC1D9A}" type="slidenum">
              <a:rPr lang="en-GB" smtClean="0"/>
              <a:t>6</a:t>
            </a:fld>
            <a:endParaRPr lang="en-GB"/>
          </a:p>
        </p:txBody>
      </p:sp>
    </p:spTree>
    <p:extLst>
      <p:ext uri="{BB962C8B-B14F-4D97-AF65-F5344CB8AC3E}">
        <p14:creationId xmlns:p14="http://schemas.microsoft.com/office/powerpoint/2010/main" val="36730577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GB" dirty="0" smtClean="0"/>
              <a:t>Councillors</a:t>
            </a:r>
            <a:endParaRPr lang="en-GB" dirty="0"/>
          </a:p>
        </p:txBody>
      </p:sp>
      <p:sp>
        <p:nvSpPr>
          <p:cNvPr id="3" name="Content Placeholder 2"/>
          <p:cNvSpPr>
            <a:spLocks noGrp="1"/>
          </p:cNvSpPr>
          <p:nvPr>
            <p:ph idx="1"/>
          </p:nvPr>
        </p:nvSpPr>
        <p:spPr/>
        <p:txBody>
          <a:bodyPr>
            <a:normAutofit lnSpcReduction="10000"/>
          </a:bodyPr>
          <a:lstStyle/>
          <a:p>
            <a:r>
              <a:rPr lang="en-GB" altLang="en-US" dirty="0" smtClean="0"/>
              <a:t>You need advisers. You have not been trained as king and you know hardly any of the important landowners. </a:t>
            </a:r>
          </a:p>
          <a:p>
            <a:pPr lvl="3"/>
            <a:endParaRPr lang="en-GB" altLang="en-US" dirty="0" smtClean="0"/>
          </a:p>
          <a:p>
            <a:r>
              <a:rPr lang="en-GB" altLang="en-US" dirty="0" smtClean="0"/>
              <a:t>But who will serve you best? </a:t>
            </a:r>
          </a:p>
          <a:p>
            <a:pPr lvl="3"/>
            <a:endParaRPr lang="en-GB" altLang="en-US" dirty="0" smtClean="0"/>
          </a:p>
          <a:p>
            <a:r>
              <a:rPr lang="en-GB" altLang="en-US" dirty="0"/>
              <a:t> </a:t>
            </a:r>
            <a:r>
              <a:rPr lang="en-GB" altLang="en-US" dirty="0" smtClean="0"/>
              <a:t>   Experienced men who served Richard III </a:t>
            </a:r>
          </a:p>
          <a:p>
            <a:r>
              <a:rPr lang="en-GB" altLang="en-US" dirty="0" smtClean="0"/>
              <a:t>    or </a:t>
            </a:r>
          </a:p>
          <a:p>
            <a:r>
              <a:rPr lang="en-GB" altLang="en-US" dirty="0" smtClean="0"/>
              <a:t>    Friends who joined you in exile?</a:t>
            </a:r>
          </a:p>
          <a:p>
            <a:pPr lvl="3"/>
            <a:endParaRPr lang="en-GB" altLang="en-US" dirty="0" smtClean="0"/>
          </a:p>
          <a:p>
            <a:r>
              <a:rPr lang="en-GB" altLang="en-US" dirty="0" smtClean="0"/>
              <a:t>The next screen shows you options.</a:t>
            </a:r>
            <a:endParaRPr lang="en-GB" altLang="en-US"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pPr/>
              <a:t>7</a:t>
            </a:fld>
            <a:endParaRPr lang="en-GB"/>
          </a:p>
        </p:txBody>
      </p:sp>
      <p:sp>
        <p:nvSpPr>
          <p:cNvPr id="10"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232CC"/>
                </a:solidFill>
                <a:latin typeface="Comic Sans MS" pitchFamily="66" charset="0"/>
              </a:rPr>
              <a:t>First Decisions</a:t>
            </a:r>
            <a:r>
              <a:rPr lang="en-GB" altLang="en-US" sz="1600" b="1" dirty="0">
                <a:solidFill>
                  <a:srgbClr val="3232CC"/>
                </a:solidFill>
                <a:latin typeface="Comic Sans MS" pitchFamily="66" charset="0"/>
              </a:rPr>
              <a:t>: </a:t>
            </a:r>
            <a:r>
              <a:rPr lang="en-GB" altLang="en-US" sz="1600" b="1" dirty="0" smtClean="0">
                <a:solidFill>
                  <a:srgbClr val="3232CC"/>
                </a:solidFill>
                <a:latin typeface="Comic Sans MS" pitchFamily="66" charset="0"/>
              </a:rPr>
              <a:t>2 </a:t>
            </a:r>
            <a:endParaRPr lang="en-GB" altLang="en-US" sz="1600" b="1" dirty="0">
              <a:solidFill>
                <a:srgbClr val="3232CC"/>
              </a:solidFill>
              <a:latin typeface="Comic Sans MS" pitchFamily="66" charset="0"/>
            </a:endParaRPr>
          </a:p>
        </p:txBody>
      </p:sp>
    </p:spTree>
    <p:extLst>
      <p:ext uri="{BB962C8B-B14F-4D97-AF65-F5344CB8AC3E}">
        <p14:creationId xmlns:p14="http://schemas.microsoft.com/office/powerpoint/2010/main" val="819010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GB" dirty="0" smtClean="0"/>
              <a:t>Councillors: Options</a:t>
            </a:r>
            <a:endParaRPr lang="en-GB" dirty="0"/>
          </a:p>
        </p:txBody>
      </p:sp>
      <p:sp>
        <p:nvSpPr>
          <p:cNvPr id="3" name="Content Placeholder 2"/>
          <p:cNvSpPr>
            <a:spLocks noGrp="1"/>
          </p:cNvSpPr>
          <p:nvPr>
            <p:ph idx="1"/>
          </p:nvPr>
        </p:nvSpPr>
        <p:spPr/>
        <p:txBody>
          <a:bodyPr>
            <a:normAutofit fontScale="92500"/>
          </a:bodyPr>
          <a:lstStyle/>
          <a:p>
            <a:pPr marL="514350" indent="-514350">
              <a:buFont typeface="+mj-lt"/>
              <a:buAutoNum type="alphaLcPeriod"/>
            </a:pPr>
            <a:r>
              <a:rPr lang="en-GB" altLang="en-US" dirty="0" smtClean="0"/>
              <a:t>Make a </a:t>
            </a:r>
            <a:r>
              <a:rPr lang="en-GB" altLang="en-US" b="1" dirty="0" smtClean="0"/>
              <a:t>clean sweep of Richard’s council </a:t>
            </a:r>
            <a:r>
              <a:rPr lang="en-GB" altLang="en-US" dirty="0" smtClean="0"/>
              <a:t>and  administrators, replacing them with men who were in exile with you</a:t>
            </a:r>
          </a:p>
          <a:p>
            <a:pPr marL="514350" indent="-514350">
              <a:buFont typeface="+mj-lt"/>
              <a:buAutoNum type="alphaLcPeriod"/>
            </a:pPr>
            <a:endParaRPr lang="en-GB" altLang="en-US" dirty="0" smtClean="0"/>
          </a:p>
          <a:p>
            <a:pPr marL="514350" indent="-514350">
              <a:buFont typeface="+mj-lt"/>
              <a:buAutoNum type="alphaLcPeriod"/>
            </a:pPr>
            <a:r>
              <a:rPr lang="en-GB" altLang="en-US" b="1" dirty="0" smtClean="0"/>
              <a:t>Replace those closest to Richard III </a:t>
            </a:r>
            <a:r>
              <a:rPr lang="en-GB" altLang="en-US" dirty="0" smtClean="0"/>
              <a:t>with your men but retain the majority of the existing councillors</a:t>
            </a:r>
          </a:p>
          <a:p>
            <a:pPr marL="514350" indent="-514350">
              <a:buFont typeface="+mj-lt"/>
              <a:buAutoNum type="alphaLcPeriod"/>
            </a:pPr>
            <a:endParaRPr lang="en-GB" altLang="en-US" dirty="0" smtClean="0"/>
          </a:p>
          <a:p>
            <a:pPr marL="514350" indent="-514350">
              <a:buFont typeface="+mj-lt"/>
              <a:buAutoNum type="alphaLcPeriod"/>
            </a:pPr>
            <a:r>
              <a:rPr lang="en-GB" altLang="en-US" dirty="0" smtClean="0"/>
              <a:t>As the </a:t>
            </a:r>
            <a:r>
              <a:rPr lang="en-GB" altLang="en-US" b="1" dirty="0" smtClean="0"/>
              <a:t>first choice but also giving extensive lands </a:t>
            </a:r>
            <a:r>
              <a:rPr lang="en-GB" altLang="en-US" dirty="0" smtClean="0"/>
              <a:t>and rewards to your supporters for their loyalty</a:t>
            </a:r>
            <a:endParaRPr lang="en-GB" altLang="en-US"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pPr/>
              <a:t>8</a:t>
            </a:fld>
            <a:endParaRPr lang="en-GB"/>
          </a:p>
        </p:txBody>
      </p:sp>
      <p:sp>
        <p:nvSpPr>
          <p:cNvPr id="10"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232CC"/>
                </a:solidFill>
                <a:latin typeface="Comic Sans MS" pitchFamily="66" charset="0"/>
              </a:rPr>
              <a:t>First Decisions</a:t>
            </a:r>
            <a:r>
              <a:rPr lang="en-GB" altLang="en-US" sz="1600" b="1" dirty="0">
                <a:solidFill>
                  <a:srgbClr val="3232CC"/>
                </a:solidFill>
                <a:latin typeface="Comic Sans MS" pitchFamily="66" charset="0"/>
              </a:rPr>
              <a:t>: </a:t>
            </a:r>
            <a:r>
              <a:rPr lang="en-GB" altLang="en-US" sz="1600" b="1" dirty="0" smtClean="0">
                <a:solidFill>
                  <a:srgbClr val="3232CC"/>
                </a:solidFill>
                <a:latin typeface="Comic Sans MS" pitchFamily="66" charset="0"/>
              </a:rPr>
              <a:t>2 </a:t>
            </a:r>
            <a:endParaRPr lang="en-GB" altLang="en-US" sz="1600" b="1" dirty="0">
              <a:solidFill>
                <a:srgbClr val="3232CC"/>
              </a:solidFill>
              <a:latin typeface="Comic Sans MS" pitchFamily="66" charset="0"/>
            </a:endParaRPr>
          </a:p>
        </p:txBody>
      </p:sp>
    </p:spTree>
    <p:extLst>
      <p:ext uri="{BB962C8B-B14F-4D97-AF65-F5344CB8AC3E}">
        <p14:creationId xmlns:p14="http://schemas.microsoft.com/office/powerpoint/2010/main" val="3871930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GB" smtClean="0"/>
              <a:t>Foreign Policy</a:t>
            </a:r>
            <a:endParaRPr lang="en-GB" dirty="0"/>
          </a:p>
        </p:txBody>
      </p:sp>
      <p:sp>
        <p:nvSpPr>
          <p:cNvPr id="3" name="Content Placeholder 2"/>
          <p:cNvSpPr>
            <a:spLocks noGrp="1"/>
          </p:cNvSpPr>
          <p:nvPr>
            <p:ph idx="1"/>
          </p:nvPr>
        </p:nvSpPr>
        <p:spPr/>
        <p:txBody>
          <a:bodyPr/>
          <a:lstStyle/>
          <a:p>
            <a:r>
              <a:rPr lang="en-GB" altLang="en-US" dirty="0" smtClean="0"/>
              <a:t>The French helped you in 1485. But you are now King of England – and, for the last 150 years, Kings of England have claimed to be King of France. </a:t>
            </a:r>
          </a:p>
          <a:p>
            <a:endParaRPr lang="en-GB" altLang="en-US" dirty="0" smtClean="0"/>
          </a:p>
          <a:p>
            <a:r>
              <a:rPr lang="en-GB" altLang="en-US" dirty="0" smtClean="0"/>
              <a:t>The most successful kings have been warriors but France caused trouble for Edward IV and Richard III to stop their aggression. </a:t>
            </a:r>
          </a:p>
          <a:p>
            <a:endParaRPr lang="en-GB" altLang="en-US" dirty="0" smtClean="0"/>
          </a:p>
          <a:p>
            <a:r>
              <a:rPr lang="en-GB" altLang="en-US" dirty="0" smtClean="0"/>
              <a:t>What will be your policy towards France?</a:t>
            </a:r>
            <a:endParaRPr lang="en-GB" altLang="en-US"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pPr/>
              <a:t>9</a:t>
            </a:fld>
            <a:endParaRPr lang="en-GB"/>
          </a:p>
        </p:txBody>
      </p:sp>
      <p:sp>
        <p:nvSpPr>
          <p:cNvPr id="10"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232CC"/>
                </a:solidFill>
                <a:latin typeface="Comic Sans MS" pitchFamily="66" charset="0"/>
              </a:rPr>
              <a:t>First Decisions</a:t>
            </a:r>
            <a:r>
              <a:rPr lang="en-GB" altLang="en-US" sz="1600" b="1" dirty="0">
                <a:solidFill>
                  <a:srgbClr val="3232CC"/>
                </a:solidFill>
                <a:latin typeface="Comic Sans MS" pitchFamily="66" charset="0"/>
              </a:rPr>
              <a:t>: 3</a:t>
            </a:r>
            <a:r>
              <a:rPr lang="en-GB" altLang="en-US" sz="1600" b="1" dirty="0" smtClean="0">
                <a:solidFill>
                  <a:srgbClr val="3232CC"/>
                </a:solidFill>
                <a:latin typeface="Comic Sans MS" pitchFamily="66" charset="0"/>
              </a:rPr>
              <a:t> </a:t>
            </a:r>
            <a:endParaRPr lang="en-GB" altLang="en-US" sz="1600" b="1" dirty="0">
              <a:solidFill>
                <a:srgbClr val="3232CC"/>
              </a:solidFill>
              <a:latin typeface="Comic Sans MS" pitchFamily="66" charset="0"/>
            </a:endParaRPr>
          </a:p>
        </p:txBody>
      </p:sp>
    </p:spTree>
    <p:extLst>
      <p:ext uri="{BB962C8B-B14F-4D97-AF65-F5344CB8AC3E}">
        <p14:creationId xmlns:p14="http://schemas.microsoft.com/office/powerpoint/2010/main" val="24643197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TotalTime>
  <Words>3417</Words>
  <Application>Microsoft Office PowerPoint</Application>
  <PresentationFormat>On-screen Show (4:3)</PresentationFormat>
  <Paragraphs>547</Paragraphs>
  <Slides>57</Slides>
  <Notes>1</Notes>
  <HiddenSlides>0</HiddenSlides>
  <MMClips>0</MMClips>
  <ScaleCrop>false</ScaleCrop>
  <HeadingPairs>
    <vt:vector size="4" baseType="variant">
      <vt:variant>
        <vt:lpstr>Theme</vt:lpstr>
      </vt:variant>
      <vt:variant>
        <vt:i4>7</vt:i4>
      </vt:variant>
      <vt:variant>
        <vt:lpstr>Slide Titles</vt:lpstr>
      </vt:variant>
      <vt:variant>
        <vt:i4>57</vt:i4>
      </vt:variant>
    </vt:vector>
  </HeadingPairs>
  <TitlesOfParts>
    <vt:vector size="64" baseType="lpstr">
      <vt:lpstr>Office Theme</vt:lpstr>
      <vt:lpstr>1_Office Theme</vt:lpstr>
      <vt:lpstr>2_Office Theme</vt:lpstr>
      <vt:lpstr>3_Office Theme</vt:lpstr>
      <vt:lpstr>4_Office Theme</vt:lpstr>
      <vt:lpstr>5_Office Theme</vt:lpstr>
      <vt:lpstr>6_Office Theme</vt:lpstr>
      <vt:lpstr>Henry VII: A Decision Making Game</vt:lpstr>
      <vt:lpstr>Henry VII’s Survival Game</vt:lpstr>
      <vt:lpstr>Your Task</vt:lpstr>
      <vt:lpstr>FIRST DECISIONS</vt:lpstr>
      <vt:lpstr>Marriage</vt:lpstr>
      <vt:lpstr>Marriage: Options</vt:lpstr>
      <vt:lpstr>Councillors</vt:lpstr>
      <vt:lpstr>Councillors: Options</vt:lpstr>
      <vt:lpstr>Foreign Policy</vt:lpstr>
      <vt:lpstr>Foreign Policy: Options</vt:lpstr>
      <vt:lpstr>Earls of Warwick and Lincoln </vt:lpstr>
      <vt:lpstr>Warwick &amp;Lincoln: Options</vt:lpstr>
      <vt:lpstr>Marriage: Outcomes</vt:lpstr>
      <vt:lpstr>Councillors: Outcomes</vt:lpstr>
      <vt:lpstr>Foreign Policy: Outcomes</vt:lpstr>
      <vt:lpstr>Warwick &amp; Lincoln: Outcomes</vt:lpstr>
      <vt:lpstr>THE EARLY YEARS </vt:lpstr>
      <vt:lpstr>Controlling the North</vt:lpstr>
      <vt:lpstr>The North: Options</vt:lpstr>
      <vt:lpstr>Rebellion, 1487</vt:lpstr>
      <vt:lpstr>Rebellion, 1487: Options</vt:lpstr>
      <vt:lpstr>France and Brittany</vt:lpstr>
      <vt:lpstr>France and Brittany: Options</vt:lpstr>
      <vt:lpstr>Earl of Surrey</vt:lpstr>
      <vt:lpstr>Earl of Surrey: Options</vt:lpstr>
      <vt:lpstr>The North: Outcomes</vt:lpstr>
      <vt:lpstr>Rebellion, 1487: Outcomes</vt:lpstr>
      <vt:lpstr>France and Brittany: Outcomes</vt:lpstr>
      <vt:lpstr>Earl of Surrey: Outcomes</vt:lpstr>
      <vt:lpstr>MORE PROBLEMS </vt:lpstr>
      <vt:lpstr>Danger from France, 1491</vt:lpstr>
      <vt:lpstr>France, 1491: Options</vt:lpstr>
      <vt:lpstr>Perkin Warbeck</vt:lpstr>
      <vt:lpstr>Perkin Warbeck: Options</vt:lpstr>
      <vt:lpstr>A Traitor, 1495</vt:lpstr>
      <vt:lpstr>A Traitor, 1495: Options</vt:lpstr>
      <vt:lpstr>Cornish Rebellion, 1497</vt:lpstr>
      <vt:lpstr>Cornish Rebellion: Options</vt:lpstr>
      <vt:lpstr>France, 1491: Outcomes</vt:lpstr>
      <vt:lpstr>Perkin Warbeck: Outcomes</vt:lpstr>
      <vt:lpstr>A Traitor, 1495: Outcomes</vt:lpstr>
      <vt:lpstr>Cornish Rebellion: Outcomes</vt:lpstr>
      <vt:lpstr>PEACE AND QUIET? </vt:lpstr>
      <vt:lpstr>Warbeck and Warwick</vt:lpstr>
      <vt:lpstr>Warbeck, Warwick: Options</vt:lpstr>
      <vt:lpstr>The Earl of Oxford</vt:lpstr>
      <vt:lpstr>The Earl of Oxford: Options</vt:lpstr>
      <vt:lpstr>Marriage for Prince Henry</vt:lpstr>
      <vt:lpstr>Marriage for Henry: Options</vt:lpstr>
      <vt:lpstr>A Foreign Treaty</vt:lpstr>
      <vt:lpstr>A Foreign Treaty: Options</vt:lpstr>
      <vt:lpstr>Warbeck, Warwick: Outcomes</vt:lpstr>
      <vt:lpstr>The Earl of Oxford: Outcomes</vt:lpstr>
      <vt:lpstr>Marriage for Henry: Outcomes</vt:lpstr>
      <vt:lpstr>A Foreign Treaty: Outcomes</vt:lpstr>
      <vt:lpstr>Conclusions</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Henry VII Survival Game</dc:title>
  <dc:creator>User;www.thinkinghistory.co.uk</dc:creator>
  <cp:lastModifiedBy>User</cp:lastModifiedBy>
  <cp:revision>60</cp:revision>
  <dcterms:created xsi:type="dcterms:W3CDTF">2014-08-11T08:26:46Z</dcterms:created>
  <dcterms:modified xsi:type="dcterms:W3CDTF">2014-08-12T07:46:31Z</dcterms:modified>
</cp:coreProperties>
</file>