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3" r:id="rId4"/>
    <p:sldId id="258" r:id="rId5"/>
    <p:sldId id="264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802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64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53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86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14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50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7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0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74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71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5E792-483E-4391-BD1E-C87251D8D788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C015A-47AF-48EF-9F7D-97226E78A8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03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7809" y="3083730"/>
            <a:ext cx="170001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King Edward IV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206840"/>
            <a:ext cx="2531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Prince Edward and Prince Richard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7808" y="1013446"/>
            <a:ext cx="1700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Earl Rivers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79375" y="828781"/>
            <a:ext cx="17000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Duke of Buckingham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88898" y="5838608"/>
            <a:ext cx="2737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Sir Thomas Grey, Marquis of Dorset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11255" y="3128270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Richard, Duke     of Gloucester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11255" y="5815732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Lord            Hastings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117152"/>
            <a:ext cx="10224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How are some of these people related? </a:t>
            </a:r>
          </a:p>
          <a:p>
            <a:r>
              <a:rPr lang="en-GB" sz="2800" b="1" dirty="0">
                <a:solidFill>
                  <a:srgbClr val="FF0000"/>
                </a:solidFill>
              </a:rPr>
              <a:t>Which ones don’t you know?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03391" y="4984735"/>
            <a:ext cx="2085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Sir Richard Grey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A77A31-2B77-4B62-AC52-D454D642BB42}"/>
              </a:ext>
            </a:extLst>
          </p:cNvPr>
          <p:cNvSpPr txBox="1"/>
          <p:nvPr/>
        </p:nvSpPr>
        <p:spPr>
          <a:xfrm>
            <a:off x="319875" y="1053323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Queen Elizabeth Woodville</a:t>
            </a:r>
          </a:p>
        </p:txBody>
      </p:sp>
    </p:spTree>
    <p:extLst>
      <p:ext uri="{BB962C8B-B14F-4D97-AF65-F5344CB8AC3E}">
        <p14:creationId xmlns:p14="http://schemas.microsoft.com/office/powerpoint/2010/main" val="146756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88758" y="2732717"/>
            <a:ext cx="170001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King Edward IV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3371" y="396268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Queen Elizabeth Woodville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9051" y="2855827"/>
            <a:ext cx="2642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Prince Edward and Prince Richard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88758" y="580933"/>
            <a:ext cx="1700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Earl Rivers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60325" y="396268"/>
            <a:ext cx="17000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Duke of Buckingham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847" y="5815732"/>
            <a:ext cx="2737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Sir Thomas Grey, Marquis of Dorset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92204" y="2777257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Richard, Duke     of Gloucester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0325" y="5815731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Lord            Hastings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28924" y="4715222"/>
            <a:ext cx="2085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Sir Richard Grey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582" y="6138566"/>
            <a:ext cx="3188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 Annotate the relationships in one colour. </a:t>
            </a:r>
          </a:p>
        </p:txBody>
      </p:sp>
    </p:spTree>
    <p:extLst>
      <p:ext uri="{BB962C8B-B14F-4D97-AF65-F5344CB8AC3E}">
        <p14:creationId xmlns:p14="http://schemas.microsoft.com/office/powerpoint/2010/main" val="3032341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7808" y="2394257"/>
            <a:ext cx="170001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King Edward IV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" y="2517367"/>
            <a:ext cx="2636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Prince Edward and Prince Richard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29314" y="474838"/>
            <a:ext cx="1700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Earl Rivers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00881" y="290173"/>
            <a:ext cx="17000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Duke of Buckingham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5292" y="5769566"/>
            <a:ext cx="2737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Sir Thomas Grey, </a:t>
            </a:r>
            <a:r>
              <a:rPr lang="en-GB" sz="2400" dirty="0" err="1"/>
              <a:t>Marquess</a:t>
            </a:r>
            <a:r>
              <a:rPr lang="en-GB" sz="2400" dirty="0"/>
              <a:t> of Dorset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11255" y="2517367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Richard, Duke     of Gloucester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00881" y="4744561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Lord            Hastings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22301" y="4219667"/>
            <a:ext cx="2085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Sir Richard Grey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5646455"/>
            <a:ext cx="41939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 Annotate the tensions in another colour.</a:t>
            </a:r>
          </a:p>
          <a:p>
            <a:r>
              <a:rPr lang="en-GB" dirty="0"/>
              <a:t>3. Highlight Woodville family members.</a:t>
            </a:r>
          </a:p>
          <a:p>
            <a:r>
              <a:rPr lang="en-GB" dirty="0"/>
              <a:t>4. If King Edward died, what factions might form? Why?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C0CCC0-2494-4260-A1E2-6A6CC18D4B59}"/>
              </a:ext>
            </a:extLst>
          </p:cNvPr>
          <p:cNvSpPr txBox="1"/>
          <p:nvPr/>
        </p:nvSpPr>
        <p:spPr>
          <a:xfrm>
            <a:off x="200606" y="290173"/>
            <a:ext cx="2436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Queen Elizabeth Woodville</a:t>
            </a:r>
          </a:p>
        </p:txBody>
      </p:sp>
    </p:spTree>
    <p:extLst>
      <p:ext uri="{BB962C8B-B14F-4D97-AF65-F5344CB8AC3E}">
        <p14:creationId xmlns:p14="http://schemas.microsoft.com/office/powerpoint/2010/main" val="2221943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350" y="193735"/>
            <a:ext cx="8820150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King Edward IV</a:t>
            </a:r>
            <a:r>
              <a:rPr lang="en-GB" dirty="0"/>
              <a:t>. Had let himself go! Drinking, eating and womanising. No longer the young, athletic king he had been. </a:t>
            </a:r>
          </a:p>
          <a:p>
            <a:endParaRPr lang="en-GB" sz="1400" u="sng" dirty="0"/>
          </a:p>
          <a:p>
            <a:r>
              <a:rPr lang="en-GB" u="sng" dirty="0"/>
              <a:t>Queen Elizabeth Woodville</a:t>
            </a:r>
            <a:r>
              <a:rPr lang="en-GB" dirty="0"/>
              <a:t>. Blamed Lord Hastings for King Edward’s adultery/wild parties. </a:t>
            </a:r>
          </a:p>
          <a:p>
            <a:endParaRPr lang="en-GB" sz="1400" dirty="0"/>
          </a:p>
          <a:p>
            <a:r>
              <a:rPr lang="en-GB" u="sng" dirty="0"/>
              <a:t>Earl Rivers</a:t>
            </a:r>
            <a:r>
              <a:rPr lang="en-GB" dirty="0"/>
              <a:t>- brother of Queen Elizabeth. Guardian of Prince Edward. Famous knight.  Rival of Lord Hastings to be Captain of Calais.</a:t>
            </a:r>
          </a:p>
          <a:p>
            <a:endParaRPr lang="en-GB" sz="1400" dirty="0"/>
          </a:p>
          <a:p>
            <a:r>
              <a:rPr lang="en-GB" u="sng" dirty="0"/>
              <a:t>Duke of Buckingham</a:t>
            </a:r>
            <a:r>
              <a:rPr lang="en-GB" dirty="0"/>
              <a:t>- Unhappy to be married to the low born Katherine Woodville when he was 12. Excluded from power during Edward’s reign, despite being a duke. </a:t>
            </a:r>
          </a:p>
          <a:p>
            <a:endParaRPr lang="en-GB" sz="1400" dirty="0"/>
          </a:p>
          <a:p>
            <a:r>
              <a:rPr lang="en-GB" u="sng" dirty="0"/>
              <a:t>Prince Edward</a:t>
            </a:r>
            <a:r>
              <a:rPr lang="en-GB" dirty="0"/>
              <a:t> (Prince of Wales) and </a:t>
            </a:r>
            <a:r>
              <a:rPr lang="en-GB" u="sng" dirty="0"/>
              <a:t>Prince Richard</a:t>
            </a:r>
            <a:r>
              <a:rPr lang="en-GB" dirty="0"/>
              <a:t>- sons of King Edward and Elizabeth  (aged 12 and 9 in early 1483).</a:t>
            </a:r>
          </a:p>
          <a:p>
            <a:endParaRPr lang="en-GB" sz="1600" dirty="0"/>
          </a:p>
          <a:p>
            <a:r>
              <a:rPr lang="en-GB" dirty="0"/>
              <a:t>Sir Thomas Grey, </a:t>
            </a:r>
            <a:r>
              <a:rPr lang="en-GB" u="sng" dirty="0"/>
              <a:t>Marquis of Dorset</a:t>
            </a:r>
            <a:r>
              <a:rPr lang="en-GB" dirty="0"/>
              <a:t>- Queen Elizabeth’s eldest son by first marriage. Had fallen out with Lord Hastings over land and a mistress. </a:t>
            </a:r>
          </a:p>
          <a:p>
            <a:endParaRPr lang="en-GB" sz="1600" dirty="0"/>
          </a:p>
          <a:p>
            <a:r>
              <a:rPr lang="en-GB" u="sng" dirty="0"/>
              <a:t>Sir Richard Grey</a:t>
            </a:r>
            <a:r>
              <a:rPr lang="en-GB" dirty="0"/>
              <a:t>- Elizabeth Woodville’s other son from her first marriage. </a:t>
            </a:r>
          </a:p>
          <a:p>
            <a:endParaRPr lang="en-GB" sz="1600" dirty="0"/>
          </a:p>
          <a:p>
            <a:r>
              <a:rPr lang="en-GB" dirty="0"/>
              <a:t>Richard, </a:t>
            </a:r>
            <a:r>
              <a:rPr lang="en-GB" u="sng" dirty="0"/>
              <a:t>Duke of Gloucester</a:t>
            </a:r>
            <a:r>
              <a:rPr lang="en-GB" dirty="0"/>
              <a:t>- Edward’s loyal youngest brother. Controlled the north of England and the Council of the North for him. Reputation: loyal, warrior and fair judge.</a:t>
            </a:r>
          </a:p>
          <a:p>
            <a:endParaRPr lang="en-GB" sz="1600" dirty="0"/>
          </a:p>
          <a:p>
            <a:r>
              <a:rPr lang="en-GB" u="sng" dirty="0"/>
              <a:t>Lord Hastings</a:t>
            </a:r>
            <a:r>
              <a:rPr lang="en-GB" dirty="0"/>
              <a:t>- fiercely loyal to King Edward. Lord Chamberlain responsible for Edward’s security/household. Captain of Calais. Fallen out with the Dorset over land and a mistress. A rival with Earl Rivers to be Captain of Calais.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19328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F45D202-0C41-4083-8911-CF25661DC837}"/>
              </a:ext>
            </a:extLst>
          </p:cNvPr>
          <p:cNvSpPr txBox="1"/>
          <p:nvPr/>
        </p:nvSpPr>
        <p:spPr>
          <a:xfrm>
            <a:off x="5882324" y="2489840"/>
            <a:ext cx="93183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King Edward IV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8D869-DC5D-4589-BFB7-1EEFA7DFDA3F}"/>
              </a:ext>
            </a:extLst>
          </p:cNvPr>
          <p:cNvSpPr txBox="1"/>
          <p:nvPr/>
        </p:nvSpPr>
        <p:spPr>
          <a:xfrm>
            <a:off x="7431309" y="2489841"/>
            <a:ext cx="138432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Richard, Duke of Gloucester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75F778-8A60-4597-A605-2E423E247335}"/>
              </a:ext>
            </a:extLst>
          </p:cNvPr>
          <p:cNvSpPr txBox="1"/>
          <p:nvPr/>
        </p:nvSpPr>
        <p:spPr>
          <a:xfrm>
            <a:off x="4189427" y="2489840"/>
            <a:ext cx="1384323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Queen Elizabeth (Woodville)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C12F5-CC30-458E-A83E-F3534BEF494E}"/>
              </a:ext>
            </a:extLst>
          </p:cNvPr>
          <p:cNvSpPr txBox="1"/>
          <p:nvPr/>
        </p:nvSpPr>
        <p:spPr>
          <a:xfrm>
            <a:off x="1" y="2489840"/>
            <a:ext cx="103938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Anthony Woodville, Earl Rivers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16DECD-C5F8-4AF8-B5FF-46DAACBFD89F}"/>
              </a:ext>
            </a:extLst>
          </p:cNvPr>
          <p:cNvCxnSpPr>
            <a:cxnSpLocks/>
          </p:cNvCxnSpPr>
          <p:nvPr/>
        </p:nvCxnSpPr>
        <p:spPr>
          <a:xfrm>
            <a:off x="6348242" y="2160308"/>
            <a:ext cx="184023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AC76354-0D9C-4563-A182-901B795CCEDE}"/>
              </a:ext>
            </a:extLst>
          </p:cNvPr>
          <p:cNvCxnSpPr>
            <a:cxnSpLocks/>
          </p:cNvCxnSpPr>
          <p:nvPr/>
        </p:nvCxnSpPr>
        <p:spPr>
          <a:xfrm>
            <a:off x="519691" y="2182303"/>
            <a:ext cx="43618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27B271D-2EF8-4DE9-92EE-2A816568C755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4172995" y="2859172"/>
            <a:ext cx="16432" cy="25770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3D48149-9DD2-48FF-B258-39D9DD6EEC45}"/>
              </a:ext>
            </a:extLst>
          </p:cNvPr>
          <p:cNvSpPr txBox="1"/>
          <p:nvPr/>
        </p:nvSpPr>
        <p:spPr>
          <a:xfrm>
            <a:off x="4915090" y="2597561"/>
            <a:ext cx="138432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743E9D-82B5-492B-B2A8-EB30D2DFE273}"/>
              </a:ext>
            </a:extLst>
          </p:cNvPr>
          <p:cNvSpPr txBox="1"/>
          <p:nvPr/>
        </p:nvSpPr>
        <p:spPr>
          <a:xfrm>
            <a:off x="3493656" y="2597561"/>
            <a:ext cx="138432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27EA4F7-7C93-4E14-B240-58237FFCE87B}"/>
              </a:ext>
            </a:extLst>
          </p:cNvPr>
          <p:cNvSpPr txBox="1"/>
          <p:nvPr/>
        </p:nvSpPr>
        <p:spPr>
          <a:xfrm>
            <a:off x="3373636" y="2505470"/>
            <a:ext cx="713325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Sir John Grey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E634102-9574-4B40-A09E-16793ADE10EB}"/>
              </a:ext>
            </a:extLst>
          </p:cNvPr>
          <p:cNvCxnSpPr>
            <a:endCxn id="7" idx="0"/>
          </p:cNvCxnSpPr>
          <p:nvPr/>
        </p:nvCxnSpPr>
        <p:spPr>
          <a:xfrm>
            <a:off x="4881588" y="2182303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6897601-541C-441F-BC57-260A349A83BB}"/>
              </a:ext>
            </a:extLst>
          </p:cNvPr>
          <p:cNvCxnSpPr/>
          <p:nvPr/>
        </p:nvCxnSpPr>
        <p:spPr>
          <a:xfrm>
            <a:off x="6348241" y="2160308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E19568A-9AD9-449D-9AFA-CD0D82FA914D}"/>
              </a:ext>
            </a:extLst>
          </p:cNvPr>
          <p:cNvCxnSpPr/>
          <p:nvPr/>
        </p:nvCxnSpPr>
        <p:spPr>
          <a:xfrm>
            <a:off x="8186505" y="2160307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4DEF204-0327-46C0-AC28-255F10B62376}"/>
              </a:ext>
            </a:extLst>
          </p:cNvPr>
          <p:cNvCxnSpPr>
            <a:cxnSpLocks/>
          </p:cNvCxnSpPr>
          <p:nvPr/>
        </p:nvCxnSpPr>
        <p:spPr>
          <a:xfrm>
            <a:off x="5379298" y="5437520"/>
            <a:ext cx="2491618" cy="98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6899CC8-2BA0-42C7-B608-B16A2F5A9B2E}"/>
              </a:ext>
            </a:extLst>
          </p:cNvPr>
          <p:cNvCxnSpPr>
            <a:cxnSpLocks/>
          </p:cNvCxnSpPr>
          <p:nvPr/>
        </p:nvCxnSpPr>
        <p:spPr>
          <a:xfrm flipV="1">
            <a:off x="2905080" y="5447411"/>
            <a:ext cx="1421854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C04EA3C-FBEA-41EA-8303-F154EE8AF573}"/>
              </a:ext>
            </a:extLst>
          </p:cNvPr>
          <p:cNvCxnSpPr/>
          <p:nvPr/>
        </p:nvCxnSpPr>
        <p:spPr>
          <a:xfrm>
            <a:off x="2906066" y="5434848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E586355-DBC1-46AE-9415-E92AA8D76544}"/>
              </a:ext>
            </a:extLst>
          </p:cNvPr>
          <p:cNvCxnSpPr/>
          <p:nvPr/>
        </p:nvCxnSpPr>
        <p:spPr>
          <a:xfrm>
            <a:off x="4324876" y="5434848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D269887-586D-4649-A8E0-A1BD7C8A6630}"/>
              </a:ext>
            </a:extLst>
          </p:cNvPr>
          <p:cNvCxnSpPr/>
          <p:nvPr/>
        </p:nvCxnSpPr>
        <p:spPr>
          <a:xfrm>
            <a:off x="5378311" y="5436149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5A687C5-3127-40E0-80C7-C2103357D937}"/>
              </a:ext>
            </a:extLst>
          </p:cNvPr>
          <p:cNvCxnSpPr/>
          <p:nvPr/>
        </p:nvCxnSpPr>
        <p:spPr>
          <a:xfrm>
            <a:off x="6812532" y="5428869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CC2B879-6D05-4264-8243-87E5199F3013}"/>
              </a:ext>
            </a:extLst>
          </p:cNvPr>
          <p:cNvCxnSpPr>
            <a:cxnSpLocks/>
          </p:cNvCxnSpPr>
          <p:nvPr/>
        </p:nvCxnSpPr>
        <p:spPr>
          <a:xfrm flipH="1">
            <a:off x="519690" y="2158328"/>
            <a:ext cx="15658" cy="33151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D1B665A-7398-4684-AC33-169477982942}"/>
              </a:ext>
            </a:extLst>
          </p:cNvPr>
          <p:cNvCxnSpPr/>
          <p:nvPr/>
        </p:nvCxnSpPr>
        <p:spPr>
          <a:xfrm>
            <a:off x="1668161" y="2163797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1075CA4-4E26-4C7C-8C3A-DE70EC6B1F3C}"/>
              </a:ext>
            </a:extLst>
          </p:cNvPr>
          <p:cNvSpPr txBox="1"/>
          <p:nvPr/>
        </p:nvSpPr>
        <p:spPr>
          <a:xfrm>
            <a:off x="1120888" y="2505470"/>
            <a:ext cx="103938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Katherine Woodville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3D9B0F6-783B-49A3-BF11-9A307676D728}"/>
              </a:ext>
            </a:extLst>
          </p:cNvPr>
          <p:cNvSpPr txBox="1"/>
          <p:nvPr/>
        </p:nvSpPr>
        <p:spPr>
          <a:xfrm>
            <a:off x="2164454" y="2539606"/>
            <a:ext cx="114164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Duke of Buckingham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1A4E181-2C6E-4993-8FE9-E86DF7138653}"/>
              </a:ext>
            </a:extLst>
          </p:cNvPr>
          <p:cNvSpPr txBox="1"/>
          <p:nvPr/>
        </p:nvSpPr>
        <p:spPr>
          <a:xfrm>
            <a:off x="1504941" y="2532889"/>
            <a:ext cx="138432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M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8DFF608-93B6-4BD2-BFFB-60BCBBB18191}"/>
              </a:ext>
            </a:extLst>
          </p:cNvPr>
          <p:cNvCxnSpPr>
            <a:cxnSpLocks/>
          </p:cNvCxnSpPr>
          <p:nvPr/>
        </p:nvCxnSpPr>
        <p:spPr>
          <a:xfrm flipV="1">
            <a:off x="5560489" y="2870365"/>
            <a:ext cx="16432" cy="25770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21FE41F-B0EA-4A88-B24C-4E19C9F0C73F}"/>
              </a:ext>
            </a:extLst>
          </p:cNvPr>
          <p:cNvSpPr txBox="1"/>
          <p:nvPr/>
        </p:nvSpPr>
        <p:spPr>
          <a:xfrm>
            <a:off x="2147524" y="5726249"/>
            <a:ext cx="1391485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Sir Thomas Grey, Marquess of Dorset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D01DF74-FEE5-46CE-B03A-5957F706E259}"/>
              </a:ext>
            </a:extLst>
          </p:cNvPr>
          <p:cNvSpPr txBox="1"/>
          <p:nvPr/>
        </p:nvSpPr>
        <p:spPr>
          <a:xfrm>
            <a:off x="3785690" y="5697829"/>
            <a:ext cx="931837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Sir Richard Grey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6D55A3-09BE-44AE-8227-FCBD5253C2EF}"/>
              </a:ext>
            </a:extLst>
          </p:cNvPr>
          <p:cNvSpPr txBox="1"/>
          <p:nvPr/>
        </p:nvSpPr>
        <p:spPr>
          <a:xfrm>
            <a:off x="4947461" y="5720215"/>
            <a:ext cx="861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Princess Elizabeth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DF2F96F-1A0A-4B1B-AFDD-6BF796F50947}"/>
              </a:ext>
            </a:extLst>
          </p:cNvPr>
          <p:cNvCxnSpPr/>
          <p:nvPr/>
        </p:nvCxnSpPr>
        <p:spPr>
          <a:xfrm>
            <a:off x="7870916" y="5428869"/>
            <a:ext cx="1" cy="30753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5DF9E158-4F4C-473B-AD95-614BE1AECC3D}"/>
              </a:ext>
            </a:extLst>
          </p:cNvPr>
          <p:cNvSpPr txBox="1"/>
          <p:nvPr/>
        </p:nvSpPr>
        <p:spPr>
          <a:xfrm>
            <a:off x="6326699" y="5741444"/>
            <a:ext cx="93183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Prince Edward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20021C5-5379-46BB-8C14-6ED9C99A4D8A}"/>
              </a:ext>
            </a:extLst>
          </p:cNvPr>
          <p:cNvSpPr txBox="1"/>
          <p:nvPr/>
        </p:nvSpPr>
        <p:spPr>
          <a:xfrm>
            <a:off x="7431309" y="5746448"/>
            <a:ext cx="93183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Prince Richard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C1DAD50-4450-4603-9898-26F1D1EAF064}"/>
              </a:ext>
            </a:extLst>
          </p:cNvPr>
          <p:cNvSpPr txBox="1"/>
          <p:nvPr/>
        </p:nvSpPr>
        <p:spPr>
          <a:xfrm>
            <a:off x="315132" y="4708747"/>
            <a:ext cx="103938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Lord Hastings</a:t>
            </a:r>
          </a:p>
        </p:txBody>
      </p:sp>
    </p:spTree>
    <p:extLst>
      <p:ext uri="{BB962C8B-B14F-4D97-AF65-F5344CB8AC3E}">
        <p14:creationId xmlns:p14="http://schemas.microsoft.com/office/powerpoint/2010/main" val="337200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435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Wallace</dc:creator>
  <cp:lastModifiedBy>Andrew Wallace</cp:lastModifiedBy>
  <cp:revision>41</cp:revision>
  <cp:lastPrinted>2017-11-21T08:03:15Z</cp:lastPrinted>
  <dcterms:created xsi:type="dcterms:W3CDTF">2017-11-20T20:03:59Z</dcterms:created>
  <dcterms:modified xsi:type="dcterms:W3CDTF">2021-01-14T12:47:06Z</dcterms:modified>
</cp:coreProperties>
</file>