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6" r:id="rId2"/>
    <p:sldId id="350" r:id="rId3"/>
    <p:sldId id="331" r:id="rId4"/>
    <p:sldId id="332" r:id="rId5"/>
    <p:sldId id="335" r:id="rId6"/>
    <p:sldId id="333" r:id="rId7"/>
    <p:sldId id="352" r:id="rId8"/>
    <p:sldId id="344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291" autoAdjust="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4A74E-420A-421F-B1FA-D6E5C96F80C4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A26E9-629A-4215-9E74-A5151B8B8E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4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Print slides 1, 3, 5-10. Two-sided and two pages on one = 2 double sided sheets 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DA26E9-629A-4215-9E74-A5151B8B8E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968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2F656-C56E-46C0-B946-EA077AD74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6C7C5-AE84-4AAE-8438-31EC20125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7C853-1B8D-42FC-82F3-FC8D792A9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FF03D-D779-4846-8CA4-283B13525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E50AE-EC34-4EC7-83D2-7AA12B43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5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42299-F40A-4EC1-99ED-40CFB5840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8C1AE-9FC4-41B0-864F-D8FB1EE8A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E00DF-9430-45C5-A729-46179D7B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4E6F0-6462-440F-9784-C770C361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11399-6F9F-4458-80C9-3209C6AAE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76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98460B-635F-4173-9D33-104E245DCF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CD4F57-FB88-43C2-A364-A1380794F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3C47A-CB47-4B58-BD4F-F563B515E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7C6BB-B268-46BF-948A-3CA0EB8A8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FF4E0-E011-4CBE-BD11-9562A61C0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74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AAE4B-14D5-4C94-83E7-E027EED6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FB791-2B88-4C6D-9AAB-C2424FC11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40B4B-615C-4F5C-8BC4-0BD5CE11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A2625-B841-4661-B35C-4E8FA305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E67DE-00F0-4331-AC57-D9A3B914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53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2A985-984F-4BBD-A5E9-D4700BDC3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B2226-3E4A-4604-BA9A-1F30D4BFE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FBC3-0C76-41F9-B703-0BEB3B81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9A1E9-95B6-487D-8ABF-7F1C329A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F751F-CABB-4405-986E-4C3C01F0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72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6A14-CF4C-43B8-96D9-31475A55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F747B-3E8B-458F-BD20-C2F4BB1B6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16B07-A208-44AA-A33D-2C796E460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6E219-3D33-4CA2-A252-D1FDFF7F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B8C49-A402-405C-912B-5203D6D96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9DAF2-700B-4B55-B48A-0D6225CD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85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5CD2-40E7-464E-A9AB-9678CCA9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16C2C-7A69-4376-A9A8-075BAED7F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49DFD-C19D-4B89-9677-CCCEDEE40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24F20F-CD02-497B-9E08-FCA982E7B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E7CC1C-E3AA-40B5-94BF-A5554D4D7A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0D0F5-0D9F-483C-8D2E-2BA5FDE5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192257-C4D1-4F08-9484-520586D41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BE8EF-2A95-4D48-AD35-19AF60C6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40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81EB4-0C14-4A55-AE67-8436CFA8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D89B9-C187-4240-B1B8-F39A404F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69DFB-602B-4E51-A326-576054AB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0BCE76-BB12-4AFB-90B6-1A6021FF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7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274EF-F77A-477B-93D9-91084E75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A9053-2159-448E-A89E-0F5FECFD0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77444-0010-46F0-A70B-ABC2261C5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30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E98E-0E86-46A6-A011-F94637CA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F30F4-63C9-4949-933D-00A19D32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A6C31-D30A-455D-AEDB-AD7144B026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A7A5F-4A28-4167-8DD5-8DDC32EEA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B3E39-4B57-4B25-8F8A-C257D814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83CB3-1304-40BD-B294-00A243FA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26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3D55A-521A-47EB-A6DC-55299553B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18AB8D-39FD-40E4-8EE6-E0ABD5584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2AA7F-AA7D-442A-A125-CE35DB322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F5F3F-DD01-4897-BAD8-5842D4DF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350F3-AF7F-4210-8B64-527B6F1C3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066BD-24C0-4520-BDD3-62E3E859A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6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5C15A8-1C33-4CBC-A6EC-4EFE26292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9EF2D-4AA6-4D8A-ABD9-9741CAF22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0C487-BDC4-4685-B592-84F40B1A7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DA2B-48A1-45D4-95DB-5986AF40879B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AAA80-053C-4460-AC1C-0072DB09A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C90AB-4879-410C-8A57-935634C38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8816-08F0-4F3B-AD70-149F076BE9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0" y="-11895"/>
            <a:ext cx="12192000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00" b="1" dirty="0"/>
              <a:t>Match the name to the correct description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3D501871-8DAA-470F-95BF-15658C7626F4}"/>
              </a:ext>
            </a:extLst>
          </p:cNvPr>
          <p:cNvSpPr txBox="1"/>
          <p:nvPr/>
        </p:nvSpPr>
        <p:spPr>
          <a:xfrm>
            <a:off x="71120" y="672278"/>
            <a:ext cx="4866640" cy="59400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300" dirty="0">
                <a:solidFill>
                  <a:srgbClr val="0000FF"/>
                </a:solidFill>
              </a:rPr>
              <a:t>1. Queen Elizabeth (Woodville)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2. Edward V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3. Prince Richard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4. Richard, Duke of Gloucester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5. Anthony Woodville, Earl Rivers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6. Sir Thomas Grey, Marquess of Dorset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7. Lord Hastings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8. Duke of Buckingham</a:t>
            </a:r>
          </a:p>
          <a:p>
            <a:endParaRPr lang="en-GB" dirty="0">
              <a:solidFill>
                <a:srgbClr val="0000FF"/>
              </a:solidFill>
            </a:endParaRPr>
          </a:p>
          <a:p>
            <a:r>
              <a:rPr lang="en-GB" sz="2300" dirty="0">
                <a:solidFill>
                  <a:srgbClr val="0000FF"/>
                </a:solidFill>
              </a:rPr>
              <a:t>9. Sir Richard Grey</a:t>
            </a:r>
          </a:p>
          <a:p>
            <a:endParaRPr lang="en-GB" sz="2400" dirty="0"/>
          </a:p>
        </p:txBody>
      </p:sp>
      <p:sp>
        <p:nvSpPr>
          <p:cNvPr id="8" name="TextBox 29">
            <a:extLst>
              <a:ext uri="{FF2B5EF4-FFF2-40B4-BE49-F238E27FC236}">
                <a16:creationId xmlns:a16="http://schemas.microsoft.com/office/drawing/2014/main" id="{0C92BCBA-0D21-46A4-A411-C2C0C3502991}"/>
              </a:ext>
            </a:extLst>
          </p:cNvPr>
          <p:cNvSpPr txBox="1"/>
          <p:nvPr/>
        </p:nvSpPr>
        <p:spPr>
          <a:xfrm>
            <a:off x="4946768" y="672278"/>
            <a:ext cx="7174112" cy="54938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300" dirty="0">
                <a:solidFill>
                  <a:srgbClr val="FF0000"/>
                </a:solidFill>
              </a:rPr>
              <a:t>A. Younger brother of the new king- aged 9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B. Elizabeth Woodville’s second son from her first marriage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C. Edward IV’s closest friend and Chamberlain (security)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D. Elizabeth Woodville’s first son from her first marriage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E. Edward IV’s widow- mother to the new king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F. The new king- aged 12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G. Senior magnate denied power under Edward IV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H. Loyal younger brother of Edward IV who ruled the north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sz="2300" dirty="0">
                <a:solidFill>
                  <a:srgbClr val="FF0000"/>
                </a:solidFill>
              </a:rPr>
              <a:t>I. The new king’s Guardian and Queen Elizabeth’s brother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06B6C-B4B3-47D8-8CF7-0F323BD38F14}"/>
              </a:ext>
            </a:extLst>
          </p:cNvPr>
          <p:cNvSpPr txBox="1"/>
          <p:nvPr/>
        </p:nvSpPr>
        <p:spPr>
          <a:xfrm>
            <a:off x="71120" y="6241774"/>
            <a:ext cx="1189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Highlight Queen Elizabeth Woodville and her blood relatives.</a:t>
            </a:r>
          </a:p>
        </p:txBody>
      </p:sp>
    </p:spTree>
    <p:extLst>
      <p:ext uri="{BB962C8B-B14F-4D97-AF65-F5344CB8AC3E}">
        <p14:creationId xmlns:p14="http://schemas.microsoft.com/office/powerpoint/2010/main" val="126241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110965" y="28061"/>
            <a:ext cx="608663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9 April 1483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King Edward IV died</a:t>
            </a:r>
          </a:p>
          <a:p>
            <a:r>
              <a:rPr lang="en-GB" sz="2400" dirty="0"/>
              <a:t>Put each person in the correct starting position next to the correct speech bubble. </a:t>
            </a:r>
            <a:endParaRPr lang="en-GB" sz="1200" dirty="0"/>
          </a:p>
        </p:txBody>
      </p:sp>
      <p:sp>
        <p:nvSpPr>
          <p:cNvPr id="131" name="Rectangle: Top Corners Rounded 130">
            <a:extLst>
              <a:ext uri="{FF2B5EF4-FFF2-40B4-BE49-F238E27FC236}">
                <a16:creationId xmlns:a16="http://schemas.microsoft.com/office/drawing/2014/main" id="{05B0B531-A503-49D3-9005-C1630E2C610B}"/>
              </a:ext>
            </a:extLst>
          </p:cNvPr>
          <p:cNvSpPr/>
          <p:nvPr/>
        </p:nvSpPr>
        <p:spPr>
          <a:xfrm>
            <a:off x="227871" y="4683691"/>
            <a:ext cx="1778915" cy="1950419"/>
          </a:xfrm>
          <a:prstGeom prst="round2Same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E75C64B-D886-40C7-894F-CBEEC1EA769D}"/>
              </a:ext>
            </a:extLst>
          </p:cNvPr>
          <p:cNvSpPr txBox="1"/>
          <p:nvPr/>
        </p:nvSpPr>
        <p:spPr>
          <a:xfrm>
            <a:off x="215744" y="4857880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1297CF-E178-4C29-BA6D-93E13C9E4E4D}"/>
              </a:ext>
            </a:extLst>
          </p:cNvPr>
          <p:cNvSpPr/>
          <p:nvPr/>
        </p:nvSpPr>
        <p:spPr>
          <a:xfrm>
            <a:off x="6316717" y="4227242"/>
            <a:ext cx="5651020" cy="23555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A41E21-D528-4EC7-81A0-E19553F76AC1}"/>
              </a:ext>
            </a:extLst>
          </p:cNvPr>
          <p:cNvSpPr txBox="1"/>
          <p:nvPr/>
        </p:nvSpPr>
        <p:spPr>
          <a:xfrm>
            <a:off x="6316715" y="3791453"/>
            <a:ext cx="5642023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London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6F90068-5C6B-4D9E-9C94-AF2158BB2A21}"/>
              </a:ext>
            </a:extLst>
          </p:cNvPr>
          <p:cNvSpPr txBox="1"/>
          <p:nvPr/>
        </p:nvSpPr>
        <p:spPr>
          <a:xfrm>
            <a:off x="74866" y="1820425"/>
            <a:ext cx="1792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Welsh marches (border)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5EF0C88-0B05-45FD-A2C1-E132C825965D}"/>
              </a:ext>
            </a:extLst>
          </p:cNvPr>
          <p:cNvSpPr txBox="1"/>
          <p:nvPr/>
        </p:nvSpPr>
        <p:spPr>
          <a:xfrm>
            <a:off x="4466388" y="110126"/>
            <a:ext cx="5642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North of England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B0BEDB3-CA45-483F-85B0-C61E04AA1AFC}"/>
              </a:ext>
            </a:extLst>
          </p:cNvPr>
          <p:cNvSpPr/>
          <p:nvPr/>
        </p:nvSpPr>
        <p:spPr>
          <a:xfrm>
            <a:off x="2345621" y="3991508"/>
            <a:ext cx="3851978" cy="866372"/>
          </a:xfrm>
          <a:prstGeom prst="wedgeRoundRectCallout">
            <a:avLst>
              <a:gd name="adj1" fmla="val -70420"/>
              <a:gd name="adj2" fmla="val 1108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 am now king. My Woodville relatives want me to be crowned quickly and to rule with their advice.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7F61A215-C57A-4570-8D55-FCFBDA71E11B}"/>
              </a:ext>
            </a:extLst>
          </p:cNvPr>
          <p:cNvSpPr/>
          <p:nvPr/>
        </p:nvSpPr>
        <p:spPr>
          <a:xfrm>
            <a:off x="1907197" y="1749842"/>
            <a:ext cx="4108082" cy="1194611"/>
          </a:xfrm>
          <a:prstGeom prst="wedgeRoundRectCallout">
            <a:avLst>
              <a:gd name="adj1" fmla="val -63293"/>
              <a:gd name="adj2" fmla="val 3386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As Edward’s uncle and guardian, I can expect to be one of his key advisors when he is crowned king. Edward is old enough to rule with wise advice.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C370A7FC-6D22-4198-9550-40D3DF2815EB}"/>
              </a:ext>
            </a:extLst>
          </p:cNvPr>
          <p:cNvSpPr/>
          <p:nvPr/>
        </p:nvSpPr>
        <p:spPr>
          <a:xfrm>
            <a:off x="2275062" y="3068320"/>
            <a:ext cx="3922537" cy="762276"/>
          </a:xfrm>
          <a:prstGeom prst="wedgeRoundRectCallout">
            <a:avLst>
              <a:gd name="adj1" fmla="val -62402"/>
              <a:gd name="adj2" fmla="val 1859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With my half-brother as king I can expect more power and influence.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98E56E35-9169-4ED0-9639-ADA78E5CB949}"/>
              </a:ext>
            </a:extLst>
          </p:cNvPr>
          <p:cNvSpPr/>
          <p:nvPr/>
        </p:nvSpPr>
        <p:spPr>
          <a:xfrm>
            <a:off x="8276999" y="185877"/>
            <a:ext cx="3804035" cy="981535"/>
          </a:xfrm>
          <a:prstGeom prst="wedgeRoundRectCallout">
            <a:avLst>
              <a:gd name="adj1" fmla="val -61117"/>
              <a:gd name="adj2" fmla="val 2870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My brother wanted me to be Lord Protector for his son. I am the obvious man for the job! </a:t>
            </a:r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865EA465-751C-4A52-91D1-C83380A04554}"/>
              </a:ext>
            </a:extLst>
          </p:cNvPr>
          <p:cNvSpPr/>
          <p:nvPr/>
        </p:nvSpPr>
        <p:spPr>
          <a:xfrm>
            <a:off x="3435193" y="5099330"/>
            <a:ext cx="2580085" cy="1656581"/>
          </a:xfrm>
          <a:prstGeom prst="wedgeRoundRectCallout">
            <a:avLst>
              <a:gd name="adj1" fmla="val -67450"/>
              <a:gd name="adj2" fmla="val 13691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 have been denied the power my status deserves. I will support Richard against the Woodvilles.</a:t>
            </a: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0A1B57F9-029A-4F95-816E-2BE1F275F207}"/>
              </a:ext>
            </a:extLst>
          </p:cNvPr>
          <p:cNvSpPr/>
          <p:nvPr/>
        </p:nvSpPr>
        <p:spPr>
          <a:xfrm>
            <a:off x="6316715" y="1623403"/>
            <a:ext cx="2357385" cy="2510913"/>
          </a:xfrm>
          <a:prstGeom prst="wedgeRoundRectCallout">
            <a:avLst>
              <a:gd name="adj1" fmla="val -23368"/>
              <a:gd name="adj2" fmla="val 6208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If the Woodvilles have young Edward crowned king they will rule through him. What will happen to my power? Richard must be made Protector.</a:t>
            </a: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C4703188-D061-4730-A69B-CB4DDB7CDF60}"/>
              </a:ext>
            </a:extLst>
          </p:cNvPr>
          <p:cNvSpPr/>
          <p:nvPr/>
        </p:nvSpPr>
        <p:spPr>
          <a:xfrm>
            <a:off x="9610352" y="1743345"/>
            <a:ext cx="2357385" cy="2261057"/>
          </a:xfrm>
          <a:prstGeom prst="wedgeRoundRectCallout">
            <a:avLst>
              <a:gd name="adj1" fmla="val 10603"/>
              <a:gd name="adj2" fmla="val 7163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My son Edward is old enough to rule. England does not need a Lord Protector. As king he will have his family to advise him. </a:t>
            </a: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8ED2B499-D269-4CBB-8584-FADA00543218}"/>
              </a:ext>
            </a:extLst>
          </p:cNvPr>
          <p:cNvSpPr/>
          <p:nvPr/>
        </p:nvSpPr>
        <p:spPr>
          <a:xfrm>
            <a:off x="6405667" y="4880108"/>
            <a:ext cx="4064569" cy="1126800"/>
          </a:xfrm>
          <a:prstGeom prst="wedgeRoundRectCallout">
            <a:avLst>
              <a:gd name="adj1" fmla="val 2372"/>
              <a:gd name="adj2" fmla="val 6978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After my half-brother Edward is crowned his Woodville relatives will advise him. We can manage without Richard as Lord Protector. I can expect more power and influence.  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54199ED7-2050-4C6B-B230-6300A6E44D06}"/>
              </a:ext>
            </a:extLst>
          </p:cNvPr>
          <p:cNvSpPr/>
          <p:nvPr/>
        </p:nvSpPr>
        <p:spPr>
          <a:xfrm>
            <a:off x="10645053" y="5330296"/>
            <a:ext cx="1147868" cy="676612"/>
          </a:xfrm>
          <a:prstGeom prst="wedgeRoundRectCallout">
            <a:avLst>
              <a:gd name="adj1" fmla="val -18198"/>
              <a:gd name="adj2" fmla="val 8466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 am 9 years old.</a:t>
            </a:r>
          </a:p>
        </p:txBody>
      </p:sp>
    </p:spTree>
    <p:extLst>
      <p:ext uri="{BB962C8B-B14F-4D97-AF65-F5344CB8AC3E}">
        <p14:creationId xmlns:p14="http://schemas.microsoft.com/office/powerpoint/2010/main" val="2619072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E23918-D841-407F-AF53-B6D2D86E6DD7}"/>
              </a:ext>
            </a:extLst>
          </p:cNvPr>
          <p:cNvCxnSpPr>
            <a:cxnSpLocks/>
          </p:cNvCxnSpPr>
          <p:nvPr/>
        </p:nvCxnSpPr>
        <p:spPr>
          <a:xfrm flipV="1">
            <a:off x="5146697" y="6621988"/>
            <a:ext cx="2235907" cy="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B113E1-F84A-4958-8DFE-FBF1338C1A37}"/>
              </a:ext>
            </a:extLst>
          </p:cNvPr>
          <p:cNvCxnSpPr>
            <a:cxnSpLocks/>
          </p:cNvCxnSpPr>
          <p:nvPr/>
        </p:nvCxnSpPr>
        <p:spPr>
          <a:xfrm flipV="1">
            <a:off x="5145682" y="4856065"/>
            <a:ext cx="0" cy="17700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FDD1ED-2E66-43C0-9576-61EA83D475E6}"/>
              </a:ext>
            </a:extLst>
          </p:cNvPr>
          <p:cNvCxnSpPr>
            <a:cxnSpLocks/>
          </p:cNvCxnSpPr>
          <p:nvPr/>
        </p:nvCxnSpPr>
        <p:spPr>
          <a:xfrm flipH="1" flipV="1">
            <a:off x="7382603" y="4876590"/>
            <a:ext cx="1968" cy="1757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09A2C5-EFF2-4030-BD80-4A1BE504212C}"/>
              </a:ext>
            </a:extLst>
          </p:cNvPr>
          <p:cNvCxnSpPr>
            <a:cxnSpLocks/>
          </p:cNvCxnSpPr>
          <p:nvPr/>
        </p:nvCxnSpPr>
        <p:spPr>
          <a:xfrm flipV="1">
            <a:off x="5142121" y="3542262"/>
            <a:ext cx="1110147" cy="13138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43A508-9C92-42F6-B218-7CD42A07DED0}"/>
              </a:ext>
            </a:extLst>
          </p:cNvPr>
          <p:cNvCxnSpPr>
            <a:cxnSpLocks/>
          </p:cNvCxnSpPr>
          <p:nvPr/>
        </p:nvCxnSpPr>
        <p:spPr>
          <a:xfrm flipH="1" flipV="1">
            <a:off x="6257166" y="3542261"/>
            <a:ext cx="1125437" cy="1334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CAD502-9DED-47FD-95DE-9C7E1ECE0D23}"/>
              </a:ext>
            </a:extLst>
          </p:cNvPr>
          <p:cNvCxnSpPr>
            <a:cxnSpLocks/>
          </p:cNvCxnSpPr>
          <p:nvPr/>
        </p:nvCxnSpPr>
        <p:spPr>
          <a:xfrm flipH="1" flipV="1">
            <a:off x="6252266" y="3141589"/>
            <a:ext cx="2" cy="4060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91B62F-4DA6-4939-99A2-64A059B9938E}"/>
              </a:ext>
            </a:extLst>
          </p:cNvPr>
          <p:cNvCxnSpPr>
            <a:cxnSpLocks/>
          </p:cNvCxnSpPr>
          <p:nvPr/>
        </p:nvCxnSpPr>
        <p:spPr>
          <a:xfrm flipH="1">
            <a:off x="6068347" y="3323707"/>
            <a:ext cx="36362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37A4C30-4DCF-4D41-84D8-98FEDF4EBA3D}"/>
              </a:ext>
            </a:extLst>
          </p:cNvPr>
          <p:cNvSpPr txBox="1"/>
          <p:nvPr/>
        </p:nvSpPr>
        <p:spPr>
          <a:xfrm>
            <a:off x="5471889" y="4123938"/>
            <a:ext cx="16042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Westminster Abbey </a:t>
            </a:r>
          </a:p>
          <a:p>
            <a:pPr algn="ctr"/>
            <a:r>
              <a:rPr lang="en-GB" sz="1600" dirty="0"/>
              <a:t>(Sanctuary)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51FFC8-D1D4-40DF-94E9-B4F38663A161}"/>
              </a:ext>
            </a:extLst>
          </p:cNvPr>
          <p:cNvCxnSpPr>
            <a:cxnSpLocks/>
          </p:cNvCxnSpPr>
          <p:nvPr/>
        </p:nvCxnSpPr>
        <p:spPr>
          <a:xfrm>
            <a:off x="9897851" y="6617888"/>
            <a:ext cx="2082435" cy="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9BBAEC-C534-4DF6-88B7-560BEC87DC25}"/>
              </a:ext>
            </a:extLst>
          </p:cNvPr>
          <p:cNvCxnSpPr>
            <a:cxnSpLocks/>
          </p:cNvCxnSpPr>
          <p:nvPr/>
        </p:nvCxnSpPr>
        <p:spPr>
          <a:xfrm flipV="1">
            <a:off x="9897851" y="3999132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2E7FE6-C39B-455E-A3FC-8E764BDF6710}"/>
              </a:ext>
            </a:extLst>
          </p:cNvPr>
          <p:cNvCxnSpPr>
            <a:cxnSpLocks/>
          </p:cNvCxnSpPr>
          <p:nvPr/>
        </p:nvCxnSpPr>
        <p:spPr>
          <a:xfrm flipV="1">
            <a:off x="11980286" y="3999144"/>
            <a:ext cx="0" cy="26309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CEB9AE2-9307-4162-93AB-CE095E6CEBB9}"/>
              </a:ext>
            </a:extLst>
          </p:cNvPr>
          <p:cNvCxnSpPr>
            <a:cxnSpLocks/>
          </p:cNvCxnSpPr>
          <p:nvPr/>
        </p:nvCxnSpPr>
        <p:spPr>
          <a:xfrm>
            <a:off x="9897851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D903F7F-57F6-4EFD-9BC8-F5003D90B693}"/>
              </a:ext>
            </a:extLst>
          </p:cNvPr>
          <p:cNvCxnSpPr>
            <a:cxnSpLocks/>
          </p:cNvCxnSpPr>
          <p:nvPr/>
        </p:nvCxnSpPr>
        <p:spPr>
          <a:xfrm>
            <a:off x="1027422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3360C61-B4D2-4E4F-8297-A7325EE1957B}"/>
              </a:ext>
            </a:extLst>
          </p:cNvPr>
          <p:cNvCxnSpPr>
            <a:cxnSpLocks/>
          </p:cNvCxnSpPr>
          <p:nvPr/>
        </p:nvCxnSpPr>
        <p:spPr>
          <a:xfrm>
            <a:off x="10465554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DE66F6C-4DA2-43B9-9B51-A2DB5E068B74}"/>
              </a:ext>
            </a:extLst>
          </p:cNvPr>
          <p:cNvCxnSpPr>
            <a:cxnSpLocks/>
          </p:cNvCxnSpPr>
          <p:nvPr/>
        </p:nvCxnSpPr>
        <p:spPr>
          <a:xfrm flipV="1">
            <a:off x="10273480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B65B02D-8384-4BE3-B207-0989AD65BE31}"/>
              </a:ext>
            </a:extLst>
          </p:cNvPr>
          <p:cNvSpPr txBox="1"/>
          <p:nvPr/>
        </p:nvSpPr>
        <p:spPr>
          <a:xfrm>
            <a:off x="9854771" y="3280020"/>
            <a:ext cx="21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Tower of London</a:t>
            </a:r>
          </a:p>
          <a:p>
            <a:pPr algn="ctr"/>
            <a:r>
              <a:rPr lang="en-GB" dirty="0"/>
              <a:t>(Palace/Fortress)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8E9EF02-AFE0-4819-8A66-0D25436D7FE8}"/>
              </a:ext>
            </a:extLst>
          </p:cNvPr>
          <p:cNvSpPr txBox="1"/>
          <p:nvPr/>
        </p:nvSpPr>
        <p:spPr>
          <a:xfrm>
            <a:off x="194303" y="3285147"/>
            <a:ext cx="255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Imprisoned</a:t>
            </a:r>
          </a:p>
          <a:p>
            <a:pPr algn="ctr"/>
            <a:r>
              <a:rPr lang="en-GB" dirty="0"/>
              <a:t>(one of Richard’s castles)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113496" y="-15246"/>
            <a:ext cx="1197943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4 May 1483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Duke Richard and Buckingham arrived in London with young King Edward, who was placed in the Tower of London. Edward’s coronation was postponed for 7 weeks with the royal council declaring Duke Richard as Protector until then. </a:t>
            </a:r>
          </a:p>
          <a:p>
            <a:endParaRPr lang="en-GB" sz="1200" dirty="0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7FC0D98-758B-411C-8A63-B85BE4E2BF65}"/>
              </a:ext>
            </a:extLst>
          </p:cNvPr>
          <p:cNvCxnSpPr>
            <a:cxnSpLocks/>
          </p:cNvCxnSpPr>
          <p:nvPr/>
        </p:nvCxnSpPr>
        <p:spPr>
          <a:xfrm>
            <a:off x="10469116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A4C436A-4A6F-409F-AF0F-3A78A288DCD9}"/>
              </a:ext>
            </a:extLst>
          </p:cNvPr>
          <p:cNvCxnSpPr>
            <a:cxnSpLocks/>
          </p:cNvCxnSpPr>
          <p:nvPr/>
        </p:nvCxnSpPr>
        <p:spPr>
          <a:xfrm>
            <a:off x="10845487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8D542E0-293E-4CAF-9A9C-D29DA6931EC2}"/>
              </a:ext>
            </a:extLst>
          </p:cNvPr>
          <p:cNvCxnSpPr>
            <a:cxnSpLocks/>
          </p:cNvCxnSpPr>
          <p:nvPr/>
        </p:nvCxnSpPr>
        <p:spPr>
          <a:xfrm>
            <a:off x="11036819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37009-6391-4794-A05D-DBAC2F261A5D}"/>
              </a:ext>
            </a:extLst>
          </p:cNvPr>
          <p:cNvCxnSpPr>
            <a:cxnSpLocks/>
          </p:cNvCxnSpPr>
          <p:nvPr/>
        </p:nvCxnSpPr>
        <p:spPr>
          <a:xfrm flipV="1">
            <a:off x="10844745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EE3B370-9C9A-478B-918E-22B5B14DA14E}"/>
              </a:ext>
            </a:extLst>
          </p:cNvPr>
          <p:cNvCxnSpPr>
            <a:cxnSpLocks/>
          </p:cNvCxnSpPr>
          <p:nvPr/>
        </p:nvCxnSpPr>
        <p:spPr>
          <a:xfrm>
            <a:off x="1103778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70D238-F5B6-466D-8B32-85EB562C3FF1}"/>
              </a:ext>
            </a:extLst>
          </p:cNvPr>
          <p:cNvCxnSpPr>
            <a:cxnSpLocks/>
          </p:cNvCxnSpPr>
          <p:nvPr/>
        </p:nvCxnSpPr>
        <p:spPr>
          <a:xfrm>
            <a:off x="11414160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7A25015-4B5B-4DA8-B31D-BF2578167C08}"/>
              </a:ext>
            </a:extLst>
          </p:cNvPr>
          <p:cNvCxnSpPr>
            <a:cxnSpLocks/>
          </p:cNvCxnSpPr>
          <p:nvPr/>
        </p:nvCxnSpPr>
        <p:spPr>
          <a:xfrm>
            <a:off x="1160549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6B090AA-29EE-4AB1-BA71-4B3559B50D8D}"/>
              </a:ext>
            </a:extLst>
          </p:cNvPr>
          <p:cNvCxnSpPr>
            <a:cxnSpLocks/>
          </p:cNvCxnSpPr>
          <p:nvPr/>
        </p:nvCxnSpPr>
        <p:spPr>
          <a:xfrm flipV="1">
            <a:off x="11413418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D627571-2264-4FAC-845E-527F164D755A}"/>
              </a:ext>
            </a:extLst>
          </p:cNvPr>
          <p:cNvCxnSpPr>
            <a:cxnSpLocks/>
          </p:cNvCxnSpPr>
          <p:nvPr/>
        </p:nvCxnSpPr>
        <p:spPr>
          <a:xfrm>
            <a:off x="1160474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ectangle: Top Corners Rounded 130">
            <a:extLst>
              <a:ext uri="{FF2B5EF4-FFF2-40B4-BE49-F238E27FC236}">
                <a16:creationId xmlns:a16="http://schemas.microsoft.com/office/drawing/2014/main" id="{05B0B531-A503-49D3-9005-C1630E2C610B}"/>
              </a:ext>
            </a:extLst>
          </p:cNvPr>
          <p:cNvSpPr/>
          <p:nvPr/>
        </p:nvSpPr>
        <p:spPr>
          <a:xfrm>
            <a:off x="3022640" y="4011341"/>
            <a:ext cx="1778915" cy="2622769"/>
          </a:xfrm>
          <a:prstGeom prst="round2Same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203A5C5-E7F2-4633-B539-F3F5D204795A}"/>
              </a:ext>
            </a:extLst>
          </p:cNvPr>
          <p:cNvSpPr txBox="1"/>
          <p:nvPr/>
        </p:nvSpPr>
        <p:spPr>
          <a:xfrm>
            <a:off x="3020780" y="3557019"/>
            <a:ext cx="176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Dead</a:t>
            </a:r>
            <a:endParaRPr lang="en-GB" dirty="0"/>
          </a:p>
        </p:txBody>
      </p:sp>
      <p:graphicFrame>
        <p:nvGraphicFramePr>
          <p:cNvPr id="135" name="Table 134">
            <a:extLst>
              <a:ext uri="{FF2B5EF4-FFF2-40B4-BE49-F238E27FC236}">
                <a16:creationId xmlns:a16="http://schemas.microsoft.com/office/drawing/2014/main" id="{DE91F967-BE9C-44A3-AC28-B82BC6761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00959"/>
              </p:ext>
            </p:extLst>
          </p:nvPr>
        </p:nvGraphicFramePr>
        <p:xfrm>
          <a:off x="194901" y="1773690"/>
          <a:ext cx="11802197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30">
                  <a:extLst>
                    <a:ext uri="{9D8B030D-6E8A-4147-A177-3AD203B41FA5}">
                      <a16:colId xmlns:a16="http://schemas.microsoft.com/office/drawing/2014/main" val="1449652466"/>
                    </a:ext>
                  </a:extLst>
                </a:gridCol>
                <a:gridCol w="2355260">
                  <a:extLst>
                    <a:ext uri="{9D8B030D-6E8A-4147-A177-3AD203B41FA5}">
                      <a16:colId xmlns:a16="http://schemas.microsoft.com/office/drawing/2014/main" val="966863724"/>
                    </a:ext>
                  </a:extLst>
                </a:gridCol>
                <a:gridCol w="1667080">
                  <a:extLst>
                    <a:ext uri="{9D8B030D-6E8A-4147-A177-3AD203B41FA5}">
                      <a16:colId xmlns:a16="http://schemas.microsoft.com/office/drawing/2014/main" val="1407621236"/>
                    </a:ext>
                  </a:extLst>
                </a:gridCol>
                <a:gridCol w="1564277">
                  <a:extLst>
                    <a:ext uri="{9D8B030D-6E8A-4147-A177-3AD203B41FA5}">
                      <a16:colId xmlns:a16="http://schemas.microsoft.com/office/drawing/2014/main" val="2317568963"/>
                    </a:ext>
                  </a:extLst>
                </a:gridCol>
                <a:gridCol w="2183210">
                  <a:extLst>
                    <a:ext uri="{9D8B030D-6E8A-4147-A177-3AD203B41FA5}">
                      <a16:colId xmlns:a16="http://schemas.microsoft.com/office/drawing/2014/main" val="2007091616"/>
                    </a:ext>
                  </a:extLst>
                </a:gridCol>
                <a:gridCol w="1647040">
                  <a:extLst>
                    <a:ext uri="{9D8B030D-6E8A-4147-A177-3AD203B41FA5}">
                      <a16:colId xmlns:a16="http://schemas.microsoft.com/office/drawing/2014/main" val="37936231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Write where each person was on this 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Duke of                      Buckingham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Richard, Duke of Gloucester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                                       Richard Grey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Thomas Grey, Marquess of Dorset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Prince                              Richard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640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Earl Rivers         (Anthony 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                          Edward 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Lord                                 Hastings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Queen Elizabeth (Woodville)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Young                                 King Edward 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809742"/>
                  </a:ext>
                </a:extLst>
              </a:tr>
            </a:tbl>
          </a:graphicData>
        </a:graphic>
      </p:graphicFrame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64CFAB0-46FB-4E43-9EAE-969498684EB6}"/>
              </a:ext>
            </a:extLst>
          </p:cNvPr>
          <p:cNvCxnSpPr>
            <a:cxnSpLocks/>
          </p:cNvCxnSpPr>
          <p:nvPr/>
        </p:nvCxnSpPr>
        <p:spPr>
          <a:xfrm flipV="1">
            <a:off x="1459468" y="5156200"/>
            <a:ext cx="0" cy="1438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C5F8BE58-D440-41F6-A517-5EB4ED7CC751}"/>
              </a:ext>
            </a:extLst>
          </p:cNvPr>
          <p:cNvCxnSpPr>
            <a:cxnSpLocks/>
          </p:cNvCxnSpPr>
          <p:nvPr/>
        </p:nvCxnSpPr>
        <p:spPr>
          <a:xfrm flipH="1" flipV="1">
            <a:off x="1814712" y="5156200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7022730-CEF0-4957-B327-5C782F5AF556}"/>
              </a:ext>
            </a:extLst>
          </p:cNvPr>
          <p:cNvCxnSpPr>
            <a:cxnSpLocks/>
          </p:cNvCxnSpPr>
          <p:nvPr/>
        </p:nvCxnSpPr>
        <p:spPr>
          <a:xfrm flipV="1">
            <a:off x="2155278" y="5156200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48FF27A-196B-4ECF-99F9-3787C7F511BB}"/>
              </a:ext>
            </a:extLst>
          </p:cNvPr>
          <p:cNvCxnSpPr>
            <a:cxnSpLocks/>
          </p:cNvCxnSpPr>
          <p:nvPr/>
        </p:nvCxnSpPr>
        <p:spPr>
          <a:xfrm flipV="1">
            <a:off x="2507887" y="5156200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0BBD025-C1DB-40BD-AB1E-64B4C6D1B23D}"/>
              </a:ext>
            </a:extLst>
          </p:cNvPr>
          <p:cNvCxnSpPr>
            <a:cxnSpLocks/>
          </p:cNvCxnSpPr>
          <p:nvPr/>
        </p:nvCxnSpPr>
        <p:spPr>
          <a:xfrm>
            <a:off x="216110" y="6599522"/>
            <a:ext cx="2510590" cy="8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2A0A232-579C-4616-B4B4-408AF9DC4AFA}"/>
              </a:ext>
            </a:extLst>
          </p:cNvPr>
          <p:cNvCxnSpPr>
            <a:cxnSpLocks/>
          </p:cNvCxnSpPr>
          <p:nvPr/>
        </p:nvCxnSpPr>
        <p:spPr>
          <a:xfrm flipV="1">
            <a:off x="214866" y="3984774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C376A02B-C700-4746-92FD-3E6D2706C02D}"/>
              </a:ext>
            </a:extLst>
          </p:cNvPr>
          <p:cNvCxnSpPr>
            <a:cxnSpLocks/>
          </p:cNvCxnSpPr>
          <p:nvPr/>
        </p:nvCxnSpPr>
        <p:spPr>
          <a:xfrm flipH="1" flipV="1">
            <a:off x="2717634" y="3984774"/>
            <a:ext cx="5346" cy="26227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329DAD6D-E522-41AD-9BB5-9C754ECAE17F}"/>
              </a:ext>
            </a:extLst>
          </p:cNvPr>
          <p:cNvCxnSpPr>
            <a:cxnSpLocks/>
          </p:cNvCxnSpPr>
          <p:nvPr/>
        </p:nvCxnSpPr>
        <p:spPr>
          <a:xfrm flipV="1">
            <a:off x="1751338" y="4243926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A594648E-18B7-49C2-963C-53AEB6C2F106}"/>
              </a:ext>
            </a:extLst>
          </p:cNvPr>
          <p:cNvCxnSpPr>
            <a:cxnSpLocks/>
          </p:cNvCxnSpPr>
          <p:nvPr/>
        </p:nvCxnSpPr>
        <p:spPr>
          <a:xfrm>
            <a:off x="2155278" y="398477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93711146-D664-432A-9F16-BF2CE7F56ED1}"/>
              </a:ext>
            </a:extLst>
          </p:cNvPr>
          <p:cNvCxnSpPr>
            <a:cxnSpLocks/>
          </p:cNvCxnSpPr>
          <p:nvPr/>
        </p:nvCxnSpPr>
        <p:spPr>
          <a:xfrm>
            <a:off x="1759757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158BAF5-E61D-41F8-8F61-9ADE2CF25D42}"/>
              </a:ext>
            </a:extLst>
          </p:cNvPr>
          <p:cNvCxnSpPr>
            <a:cxnSpLocks/>
          </p:cNvCxnSpPr>
          <p:nvPr/>
        </p:nvCxnSpPr>
        <p:spPr>
          <a:xfrm flipV="1">
            <a:off x="2155278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44304221-9D3E-4334-A31E-215C33FDB56F}"/>
              </a:ext>
            </a:extLst>
          </p:cNvPr>
          <p:cNvCxnSpPr>
            <a:cxnSpLocks/>
          </p:cNvCxnSpPr>
          <p:nvPr/>
        </p:nvCxnSpPr>
        <p:spPr>
          <a:xfrm flipV="1">
            <a:off x="216199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6368B5E-613C-4AF3-8898-E59D74FEAE27}"/>
              </a:ext>
            </a:extLst>
          </p:cNvPr>
          <p:cNvCxnSpPr>
            <a:cxnSpLocks/>
          </p:cNvCxnSpPr>
          <p:nvPr/>
        </p:nvCxnSpPr>
        <p:spPr>
          <a:xfrm>
            <a:off x="786964" y="398460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2136D90-6003-4AA9-9D6F-60A0B0588952}"/>
              </a:ext>
            </a:extLst>
          </p:cNvPr>
          <p:cNvCxnSpPr>
            <a:cxnSpLocks/>
          </p:cNvCxnSpPr>
          <p:nvPr/>
        </p:nvCxnSpPr>
        <p:spPr>
          <a:xfrm>
            <a:off x="1192054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CE9A4B28-CDF9-443E-A12B-3927A13702EA}"/>
              </a:ext>
            </a:extLst>
          </p:cNvPr>
          <p:cNvCxnSpPr>
            <a:cxnSpLocks/>
          </p:cNvCxnSpPr>
          <p:nvPr/>
        </p:nvCxnSpPr>
        <p:spPr>
          <a:xfrm>
            <a:off x="1189581" y="3984596"/>
            <a:ext cx="5701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3CDB590-E8C3-4195-9B65-E2D868923775}"/>
              </a:ext>
            </a:extLst>
          </p:cNvPr>
          <p:cNvCxnSpPr>
            <a:cxnSpLocks/>
          </p:cNvCxnSpPr>
          <p:nvPr/>
        </p:nvCxnSpPr>
        <p:spPr>
          <a:xfrm flipV="1">
            <a:off x="785767" y="4243925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AE7C12C-9411-41D0-8583-E81EDD6B113E}"/>
              </a:ext>
            </a:extLst>
          </p:cNvPr>
          <p:cNvCxnSpPr>
            <a:cxnSpLocks/>
          </p:cNvCxnSpPr>
          <p:nvPr/>
        </p:nvCxnSpPr>
        <p:spPr>
          <a:xfrm flipH="1" flipV="1">
            <a:off x="390240" y="5164674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96A6076-675B-40D7-8FF7-D45B0EA88131}"/>
              </a:ext>
            </a:extLst>
          </p:cNvPr>
          <p:cNvCxnSpPr>
            <a:cxnSpLocks/>
          </p:cNvCxnSpPr>
          <p:nvPr/>
        </p:nvCxnSpPr>
        <p:spPr>
          <a:xfrm flipV="1">
            <a:off x="730806" y="5164674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D45C5B5-83B8-40CB-B187-4481F8294D7B}"/>
              </a:ext>
            </a:extLst>
          </p:cNvPr>
          <p:cNvCxnSpPr>
            <a:cxnSpLocks/>
          </p:cNvCxnSpPr>
          <p:nvPr/>
        </p:nvCxnSpPr>
        <p:spPr>
          <a:xfrm flipV="1">
            <a:off x="1083415" y="5164674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39F6EDD-AC92-4356-8BCD-B63DB98A1FC4}"/>
              </a:ext>
            </a:extLst>
          </p:cNvPr>
          <p:cNvCxnSpPr>
            <a:cxnSpLocks/>
          </p:cNvCxnSpPr>
          <p:nvPr/>
        </p:nvCxnSpPr>
        <p:spPr>
          <a:xfrm flipH="1">
            <a:off x="390240" y="5164674"/>
            <a:ext cx="21212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4F7C216-72CB-4903-871E-9F837A1241EF}"/>
              </a:ext>
            </a:extLst>
          </p:cNvPr>
          <p:cNvCxnSpPr>
            <a:cxnSpLocks/>
          </p:cNvCxnSpPr>
          <p:nvPr/>
        </p:nvCxnSpPr>
        <p:spPr>
          <a:xfrm>
            <a:off x="7623742" y="6630100"/>
            <a:ext cx="20109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0C4A42CD-D8B4-4A55-8B11-3FFF4222FC15}"/>
              </a:ext>
            </a:extLst>
          </p:cNvPr>
          <p:cNvCxnSpPr>
            <a:cxnSpLocks/>
          </p:cNvCxnSpPr>
          <p:nvPr/>
        </p:nvCxnSpPr>
        <p:spPr>
          <a:xfrm flipV="1">
            <a:off x="7623742" y="4015806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96346BA3-C99B-4155-800D-19E724389E45}"/>
              </a:ext>
            </a:extLst>
          </p:cNvPr>
          <p:cNvCxnSpPr>
            <a:cxnSpLocks/>
          </p:cNvCxnSpPr>
          <p:nvPr/>
        </p:nvCxnSpPr>
        <p:spPr>
          <a:xfrm flipV="1">
            <a:off x="9613632" y="4044337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3CFA2B6-28A5-4BC5-8D31-4CE54E730360}"/>
              </a:ext>
            </a:extLst>
          </p:cNvPr>
          <p:cNvCxnSpPr>
            <a:cxnSpLocks/>
          </p:cNvCxnSpPr>
          <p:nvPr/>
        </p:nvCxnSpPr>
        <p:spPr>
          <a:xfrm>
            <a:off x="7623742" y="4015805"/>
            <a:ext cx="1989890" cy="285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8D64B1A2-FB85-4A8A-9E6A-F1E2CE4BA86E}"/>
              </a:ext>
            </a:extLst>
          </p:cNvPr>
          <p:cNvSpPr txBox="1"/>
          <p:nvPr/>
        </p:nvSpPr>
        <p:spPr>
          <a:xfrm>
            <a:off x="7679569" y="3280020"/>
            <a:ext cx="1934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London</a:t>
            </a:r>
          </a:p>
          <a:p>
            <a:pPr algn="ctr"/>
            <a:r>
              <a:rPr lang="en-GB" dirty="0"/>
              <a:t>(Seat of power)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E75C64B-D886-40C7-894F-CBEEC1EA769D}"/>
              </a:ext>
            </a:extLst>
          </p:cNvPr>
          <p:cNvSpPr txBox="1"/>
          <p:nvPr/>
        </p:nvSpPr>
        <p:spPr>
          <a:xfrm>
            <a:off x="3030896" y="4044336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</p:spTree>
    <p:extLst>
      <p:ext uri="{BB962C8B-B14F-4D97-AF65-F5344CB8AC3E}">
        <p14:creationId xmlns:p14="http://schemas.microsoft.com/office/powerpoint/2010/main" val="341258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E23918-D841-407F-AF53-B6D2D86E6DD7}"/>
              </a:ext>
            </a:extLst>
          </p:cNvPr>
          <p:cNvCxnSpPr>
            <a:cxnSpLocks/>
          </p:cNvCxnSpPr>
          <p:nvPr/>
        </p:nvCxnSpPr>
        <p:spPr>
          <a:xfrm flipV="1">
            <a:off x="5146697" y="6621988"/>
            <a:ext cx="2235907" cy="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B113E1-F84A-4958-8DFE-FBF1338C1A37}"/>
              </a:ext>
            </a:extLst>
          </p:cNvPr>
          <p:cNvCxnSpPr>
            <a:cxnSpLocks/>
          </p:cNvCxnSpPr>
          <p:nvPr/>
        </p:nvCxnSpPr>
        <p:spPr>
          <a:xfrm flipV="1">
            <a:off x="5145682" y="4856065"/>
            <a:ext cx="0" cy="17700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FDD1ED-2E66-43C0-9576-61EA83D475E6}"/>
              </a:ext>
            </a:extLst>
          </p:cNvPr>
          <p:cNvCxnSpPr>
            <a:cxnSpLocks/>
          </p:cNvCxnSpPr>
          <p:nvPr/>
        </p:nvCxnSpPr>
        <p:spPr>
          <a:xfrm flipH="1" flipV="1">
            <a:off x="7382603" y="4876590"/>
            <a:ext cx="1968" cy="1757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09A2C5-EFF2-4030-BD80-4A1BE504212C}"/>
              </a:ext>
            </a:extLst>
          </p:cNvPr>
          <p:cNvCxnSpPr>
            <a:cxnSpLocks/>
          </p:cNvCxnSpPr>
          <p:nvPr/>
        </p:nvCxnSpPr>
        <p:spPr>
          <a:xfrm flipV="1">
            <a:off x="5142121" y="3542262"/>
            <a:ext cx="1110147" cy="13138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43A508-9C92-42F6-B218-7CD42A07DED0}"/>
              </a:ext>
            </a:extLst>
          </p:cNvPr>
          <p:cNvCxnSpPr>
            <a:cxnSpLocks/>
          </p:cNvCxnSpPr>
          <p:nvPr/>
        </p:nvCxnSpPr>
        <p:spPr>
          <a:xfrm flipH="1" flipV="1">
            <a:off x="6257166" y="3542261"/>
            <a:ext cx="1125437" cy="1334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CAD502-9DED-47FD-95DE-9C7E1ECE0D23}"/>
              </a:ext>
            </a:extLst>
          </p:cNvPr>
          <p:cNvCxnSpPr>
            <a:cxnSpLocks/>
          </p:cNvCxnSpPr>
          <p:nvPr/>
        </p:nvCxnSpPr>
        <p:spPr>
          <a:xfrm flipH="1" flipV="1">
            <a:off x="6252266" y="3141589"/>
            <a:ext cx="2" cy="4060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91B62F-4DA6-4939-99A2-64A059B9938E}"/>
              </a:ext>
            </a:extLst>
          </p:cNvPr>
          <p:cNvCxnSpPr>
            <a:cxnSpLocks/>
          </p:cNvCxnSpPr>
          <p:nvPr/>
        </p:nvCxnSpPr>
        <p:spPr>
          <a:xfrm flipH="1">
            <a:off x="6068347" y="3323707"/>
            <a:ext cx="36362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37A4C30-4DCF-4D41-84D8-98FEDF4EBA3D}"/>
              </a:ext>
            </a:extLst>
          </p:cNvPr>
          <p:cNvSpPr txBox="1"/>
          <p:nvPr/>
        </p:nvSpPr>
        <p:spPr>
          <a:xfrm>
            <a:off x="5471889" y="4123938"/>
            <a:ext cx="16042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Westminster Abbey </a:t>
            </a:r>
          </a:p>
          <a:p>
            <a:pPr algn="ctr"/>
            <a:r>
              <a:rPr lang="en-GB" sz="1600" dirty="0"/>
              <a:t>(Sanctuary)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51FFC8-D1D4-40DF-94E9-B4F38663A161}"/>
              </a:ext>
            </a:extLst>
          </p:cNvPr>
          <p:cNvCxnSpPr>
            <a:cxnSpLocks/>
          </p:cNvCxnSpPr>
          <p:nvPr/>
        </p:nvCxnSpPr>
        <p:spPr>
          <a:xfrm>
            <a:off x="9897851" y="6617888"/>
            <a:ext cx="2082435" cy="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9BBAEC-C534-4DF6-88B7-560BEC87DC25}"/>
              </a:ext>
            </a:extLst>
          </p:cNvPr>
          <p:cNvCxnSpPr>
            <a:cxnSpLocks/>
          </p:cNvCxnSpPr>
          <p:nvPr/>
        </p:nvCxnSpPr>
        <p:spPr>
          <a:xfrm flipV="1">
            <a:off x="9897851" y="3999132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2E7FE6-C39B-455E-A3FC-8E764BDF6710}"/>
              </a:ext>
            </a:extLst>
          </p:cNvPr>
          <p:cNvCxnSpPr>
            <a:cxnSpLocks/>
          </p:cNvCxnSpPr>
          <p:nvPr/>
        </p:nvCxnSpPr>
        <p:spPr>
          <a:xfrm flipV="1">
            <a:off x="11980286" y="3999144"/>
            <a:ext cx="0" cy="26309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CEB9AE2-9307-4162-93AB-CE095E6CEBB9}"/>
              </a:ext>
            </a:extLst>
          </p:cNvPr>
          <p:cNvCxnSpPr>
            <a:cxnSpLocks/>
          </p:cNvCxnSpPr>
          <p:nvPr/>
        </p:nvCxnSpPr>
        <p:spPr>
          <a:xfrm>
            <a:off x="9897851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D903F7F-57F6-4EFD-9BC8-F5003D90B693}"/>
              </a:ext>
            </a:extLst>
          </p:cNvPr>
          <p:cNvCxnSpPr>
            <a:cxnSpLocks/>
          </p:cNvCxnSpPr>
          <p:nvPr/>
        </p:nvCxnSpPr>
        <p:spPr>
          <a:xfrm>
            <a:off x="1027422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3360C61-B4D2-4E4F-8297-A7325EE1957B}"/>
              </a:ext>
            </a:extLst>
          </p:cNvPr>
          <p:cNvCxnSpPr>
            <a:cxnSpLocks/>
          </p:cNvCxnSpPr>
          <p:nvPr/>
        </p:nvCxnSpPr>
        <p:spPr>
          <a:xfrm>
            <a:off x="10465554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DE66F6C-4DA2-43B9-9B51-A2DB5E068B74}"/>
              </a:ext>
            </a:extLst>
          </p:cNvPr>
          <p:cNvCxnSpPr>
            <a:cxnSpLocks/>
          </p:cNvCxnSpPr>
          <p:nvPr/>
        </p:nvCxnSpPr>
        <p:spPr>
          <a:xfrm flipV="1">
            <a:off x="10273480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B65B02D-8384-4BE3-B207-0989AD65BE31}"/>
              </a:ext>
            </a:extLst>
          </p:cNvPr>
          <p:cNvSpPr txBox="1"/>
          <p:nvPr/>
        </p:nvSpPr>
        <p:spPr>
          <a:xfrm>
            <a:off x="9854771" y="3280020"/>
            <a:ext cx="21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Tower of London</a:t>
            </a:r>
          </a:p>
          <a:p>
            <a:pPr algn="ctr"/>
            <a:r>
              <a:rPr lang="en-GB" dirty="0"/>
              <a:t>(Palace/Fortress)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2C4D1D7-570B-4566-8B8B-47C30B08EA3B}"/>
              </a:ext>
            </a:extLst>
          </p:cNvPr>
          <p:cNvCxnSpPr>
            <a:cxnSpLocks/>
          </p:cNvCxnSpPr>
          <p:nvPr/>
        </p:nvCxnSpPr>
        <p:spPr>
          <a:xfrm flipV="1">
            <a:off x="1459468" y="5156200"/>
            <a:ext cx="0" cy="1438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C49C240-4420-45CC-956A-79D14E0CC5F5}"/>
              </a:ext>
            </a:extLst>
          </p:cNvPr>
          <p:cNvCxnSpPr>
            <a:cxnSpLocks/>
          </p:cNvCxnSpPr>
          <p:nvPr/>
        </p:nvCxnSpPr>
        <p:spPr>
          <a:xfrm flipH="1" flipV="1">
            <a:off x="1814712" y="5156200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B92E3FB-73F8-48D8-801E-76FACA48E561}"/>
              </a:ext>
            </a:extLst>
          </p:cNvPr>
          <p:cNvCxnSpPr>
            <a:cxnSpLocks/>
          </p:cNvCxnSpPr>
          <p:nvPr/>
        </p:nvCxnSpPr>
        <p:spPr>
          <a:xfrm flipV="1">
            <a:off x="2155278" y="5156200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FD1770F-F2C2-4097-AB09-C49347172EA0}"/>
              </a:ext>
            </a:extLst>
          </p:cNvPr>
          <p:cNvCxnSpPr>
            <a:cxnSpLocks/>
          </p:cNvCxnSpPr>
          <p:nvPr/>
        </p:nvCxnSpPr>
        <p:spPr>
          <a:xfrm flipV="1">
            <a:off x="2507887" y="5156200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F8E9EF02-AFE0-4819-8A66-0D25436D7FE8}"/>
              </a:ext>
            </a:extLst>
          </p:cNvPr>
          <p:cNvSpPr txBox="1"/>
          <p:nvPr/>
        </p:nvSpPr>
        <p:spPr>
          <a:xfrm>
            <a:off x="194303" y="3285147"/>
            <a:ext cx="255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Imprisoned</a:t>
            </a:r>
          </a:p>
          <a:p>
            <a:pPr algn="ctr"/>
            <a:r>
              <a:rPr lang="en-GB" dirty="0"/>
              <a:t>(one of Richard’s castles)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110964" y="124052"/>
            <a:ext cx="1208102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00FF"/>
                </a:solidFill>
              </a:rPr>
              <a:t>13 June 1483</a:t>
            </a:r>
          </a:p>
          <a:p>
            <a:r>
              <a:rPr lang="en-GB" sz="2800" dirty="0">
                <a:solidFill>
                  <a:srgbClr val="0000FF"/>
                </a:solidFill>
              </a:rPr>
              <a:t>Duke Richard had Lord Hastings arrested and murdered during a council meeting. </a:t>
            </a:r>
          </a:p>
          <a:p>
            <a:endParaRPr lang="en-GB" sz="1200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99722B3-FB61-4D85-A6A1-EC16B63D7532}"/>
              </a:ext>
            </a:extLst>
          </p:cNvPr>
          <p:cNvCxnSpPr>
            <a:cxnSpLocks/>
          </p:cNvCxnSpPr>
          <p:nvPr/>
        </p:nvCxnSpPr>
        <p:spPr>
          <a:xfrm>
            <a:off x="216110" y="6599522"/>
            <a:ext cx="2510590" cy="8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1A6C08-2D03-4523-9F84-A654D29BE1A1}"/>
              </a:ext>
            </a:extLst>
          </p:cNvPr>
          <p:cNvCxnSpPr>
            <a:cxnSpLocks/>
          </p:cNvCxnSpPr>
          <p:nvPr/>
        </p:nvCxnSpPr>
        <p:spPr>
          <a:xfrm flipV="1">
            <a:off x="214866" y="3984774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500C1CD-72F4-495E-8E1E-27FD4B3524EA}"/>
              </a:ext>
            </a:extLst>
          </p:cNvPr>
          <p:cNvCxnSpPr>
            <a:cxnSpLocks/>
          </p:cNvCxnSpPr>
          <p:nvPr/>
        </p:nvCxnSpPr>
        <p:spPr>
          <a:xfrm flipH="1" flipV="1">
            <a:off x="2717634" y="3984774"/>
            <a:ext cx="5346" cy="26227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9353AED-0618-435C-8E9F-DA728CC8FB65}"/>
              </a:ext>
            </a:extLst>
          </p:cNvPr>
          <p:cNvCxnSpPr>
            <a:cxnSpLocks/>
          </p:cNvCxnSpPr>
          <p:nvPr/>
        </p:nvCxnSpPr>
        <p:spPr>
          <a:xfrm flipV="1">
            <a:off x="1751338" y="4243926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CE180D3-4748-457B-9DAD-EF15923AD62D}"/>
              </a:ext>
            </a:extLst>
          </p:cNvPr>
          <p:cNvCxnSpPr>
            <a:cxnSpLocks/>
          </p:cNvCxnSpPr>
          <p:nvPr/>
        </p:nvCxnSpPr>
        <p:spPr>
          <a:xfrm>
            <a:off x="2155278" y="398477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AC24EF7-A5A6-4DDC-8FD1-99E162C0596A}"/>
              </a:ext>
            </a:extLst>
          </p:cNvPr>
          <p:cNvCxnSpPr>
            <a:cxnSpLocks/>
          </p:cNvCxnSpPr>
          <p:nvPr/>
        </p:nvCxnSpPr>
        <p:spPr>
          <a:xfrm>
            <a:off x="1759757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FE57CB5-2CC4-4E9D-8421-4354E65E7CA5}"/>
              </a:ext>
            </a:extLst>
          </p:cNvPr>
          <p:cNvCxnSpPr>
            <a:cxnSpLocks/>
          </p:cNvCxnSpPr>
          <p:nvPr/>
        </p:nvCxnSpPr>
        <p:spPr>
          <a:xfrm flipV="1">
            <a:off x="2155278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9EFC2C1-BA22-420D-BEA9-2543D46AA669}"/>
              </a:ext>
            </a:extLst>
          </p:cNvPr>
          <p:cNvCxnSpPr>
            <a:cxnSpLocks/>
          </p:cNvCxnSpPr>
          <p:nvPr/>
        </p:nvCxnSpPr>
        <p:spPr>
          <a:xfrm flipV="1">
            <a:off x="216199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F8AD35D-D9D4-4A3B-B59B-FDE8A8FF2E79}"/>
              </a:ext>
            </a:extLst>
          </p:cNvPr>
          <p:cNvCxnSpPr>
            <a:cxnSpLocks/>
          </p:cNvCxnSpPr>
          <p:nvPr/>
        </p:nvCxnSpPr>
        <p:spPr>
          <a:xfrm>
            <a:off x="786964" y="398460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CC6524D-C27A-4C2C-A417-2F6534E06D86}"/>
              </a:ext>
            </a:extLst>
          </p:cNvPr>
          <p:cNvCxnSpPr>
            <a:cxnSpLocks/>
          </p:cNvCxnSpPr>
          <p:nvPr/>
        </p:nvCxnSpPr>
        <p:spPr>
          <a:xfrm>
            <a:off x="1192054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39D6F96-5D97-46DF-8E03-1C19EB17AB3B}"/>
              </a:ext>
            </a:extLst>
          </p:cNvPr>
          <p:cNvCxnSpPr>
            <a:cxnSpLocks/>
          </p:cNvCxnSpPr>
          <p:nvPr/>
        </p:nvCxnSpPr>
        <p:spPr>
          <a:xfrm>
            <a:off x="1189581" y="3984596"/>
            <a:ext cx="5701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3966FE-2D7C-4724-808E-D0D539F53A62}"/>
              </a:ext>
            </a:extLst>
          </p:cNvPr>
          <p:cNvCxnSpPr>
            <a:cxnSpLocks/>
          </p:cNvCxnSpPr>
          <p:nvPr/>
        </p:nvCxnSpPr>
        <p:spPr>
          <a:xfrm flipV="1">
            <a:off x="785767" y="4243925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7FC0D98-758B-411C-8A63-B85BE4E2BF65}"/>
              </a:ext>
            </a:extLst>
          </p:cNvPr>
          <p:cNvCxnSpPr>
            <a:cxnSpLocks/>
          </p:cNvCxnSpPr>
          <p:nvPr/>
        </p:nvCxnSpPr>
        <p:spPr>
          <a:xfrm>
            <a:off x="10469116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A4C436A-4A6F-409F-AF0F-3A78A288DCD9}"/>
              </a:ext>
            </a:extLst>
          </p:cNvPr>
          <p:cNvCxnSpPr>
            <a:cxnSpLocks/>
          </p:cNvCxnSpPr>
          <p:nvPr/>
        </p:nvCxnSpPr>
        <p:spPr>
          <a:xfrm>
            <a:off x="10845487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8D542E0-293E-4CAF-9A9C-D29DA6931EC2}"/>
              </a:ext>
            </a:extLst>
          </p:cNvPr>
          <p:cNvCxnSpPr>
            <a:cxnSpLocks/>
          </p:cNvCxnSpPr>
          <p:nvPr/>
        </p:nvCxnSpPr>
        <p:spPr>
          <a:xfrm>
            <a:off x="11036819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37009-6391-4794-A05D-DBAC2F261A5D}"/>
              </a:ext>
            </a:extLst>
          </p:cNvPr>
          <p:cNvCxnSpPr>
            <a:cxnSpLocks/>
          </p:cNvCxnSpPr>
          <p:nvPr/>
        </p:nvCxnSpPr>
        <p:spPr>
          <a:xfrm flipV="1">
            <a:off x="10844745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EE3B370-9C9A-478B-918E-22B5B14DA14E}"/>
              </a:ext>
            </a:extLst>
          </p:cNvPr>
          <p:cNvCxnSpPr>
            <a:cxnSpLocks/>
          </p:cNvCxnSpPr>
          <p:nvPr/>
        </p:nvCxnSpPr>
        <p:spPr>
          <a:xfrm>
            <a:off x="1103778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70D238-F5B6-466D-8B32-85EB562C3FF1}"/>
              </a:ext>
            </a:extLst>
          </p:cNvPr>
          <p:cNvCxnSpPr>
            <a:cxnSpLocks/>
          </p:cNvCxnSpPr>
          <p:nvPr/>
        </p:nvCxnSpPr>
        <p:spPr>
          <a:xfrm>
            <a:off x="11414160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7A25015-4B5B-4DA8-B31D-BF2578167C08}"/>
              </a:ext>
            </a:extLst>
          </p:cNvPr>
          <p:cNvCxnSpPr>
            <a:cxnSpLocks/>
          </p:cNvCxnSpPr>
          <p:nvPr/>
        </p:nvCxnSpPr>
        <p:spPr>
          <a:xfrm>
            <a:off x="1160549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6B090AA-29EE-4AB1-BA71-4B3559B50D8D}"/>
              </a:ext>
            </a:extLst>
          </p:cNvPr>
          <p:cNvCxnSpPr>
            <a:cxnSpLocks/>
          </p:cNvCxnSpPr>
          <p:nvPr/>
        </p:nvCxnSpPr>
        <p:spPr>
          <a:xfrm flipV="1">
            <a:off x="11413418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D627571-2264-4FAC-845E-527F164D755A}"/>
              </a:ext>
            </a:extLst>
          </p:cNvPr>
          <p:cNvCxnSpPr>
            <a:cxnSpLocks/>
          </p:cNvCxnSpPr>
          <p:nvPr/>
        </p:nvCxnSpPr>
        <p:spPr>
          <a:xfrm>
            <a:off x="1160474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35" name="Table 134">
            <a:extLst>
              <a:ext uri="{FF2B5EF4-FFF2-40B4-BE49-F238E27FC236}">
                <a16:creationId xmlns:a16="http://schemas.microsoft.com/office/drawing/2014/main" id="{DE91F967-BE9C-44A3-AC28-B82BC67610C2}"/>
              </a:ext>
            </a:extLst>
          </p:cNvPr>
          <p:cNvGraphicFramePr>
            <a:graphicFrameLocks noGrp="1"/>
          </p:cNvGraphicFramePr>
          <p:nvPr/>
        </p:nvGraphicFramePr>
        <p:xfrm>
          <a:off x="178089" y="1237412"/>
          <a:ext cx="11802197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30">
                  <a:extLst>
                    <a:ext uri="{9D8B030D-6E8A-4147-A177-3AD203B41FA5}">
                      <a16:colId xmlns:a16="http://schemas.microsoft.com/office/drawing/2014/main" val="1449652466"/>
                    </a:ext>
                  </a:extLst>
                </a:gridCol>
                <a:gridCol w="2355260">
                  <a:extLst>
                    <a:ext uri="{9D8B030D-6E8A-4147-A177-3AD203B41FA5}">
                      <a16:colId xmlns:a16="http://schemas.microsoft.com/office/drawing/2014/main" val="966863724"/>
                    </a:ext>
                  </a:extLst>
                </a:gridCol>
                <a:gridCol w="1667080">
                  <a:extLst>
                    <a:ext uri="{9D8B030D-6E8A-4147-A177-3AD203B41FA5}">
                      <a16:colId xmlns:a16="http://schemas.microsoft.com/office/drawing/2014/main" val="1407621236"/>
                    </a:ext>
                  </a:extLst>
                </a:gridCol>
                <a:gridCol w="1564277">
                  <a:extLst>
                    <a:ext uri="{9D8B030D-6E8A-4147-A177-3AD203B41FA5}">
                      <a16:colId xmlns:a16="http://schemas.microsoft.com/office/drawing/2014/main" val="2317568963"/>
                    </a:ext>
                  </a:extLst>
                </a:gridCol>
                <a:gridCol w="2183210">
                  <a:extLst>
                    <a:ext uri="{9D8B030D-6E8A-4147-A177-3AD203B41FA5}">
                      <a16:colId xmlns:a16="http://schemas.microsoft.com/office/drawing/2014/main" val="2007091616"/>
                    </a:ext>
                  </a:extLst>
                </a:gridCol>
                <a:gridCol w="1647040">
                  <a:extLst>
                    <a:ext uri="{9D8B030D-6E8A-4147-A177-3AD203B41FA5}">
                      <a16:colId xmlns:a16="http://schemas.microsoft.com/office/drawing/2014/main" val="37936231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Write where each person was on this 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Duke of                      Buckingham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Richard, Duke of Gloucester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                                       Richard Grey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Thomas Grey, Marquess of Dorset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Prince                              Richard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640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Earl Rivers         (Anthony 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                          Edward 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Lord                                 Hastings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Queen Elizabeth (Woodville)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Young                                 King Edward 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809742"/>
                  </a:ext>
                </a:extLst>
              </a:tr>
            </a:tbl>
          </a:graphicData>
        </a:graphic>
      </p:graphicFrame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4E04F785-C564-4824-BF9E-337CE13F3751}"/>
              </a:ext>
            </a:extLst>
          </p:cNvPr>
          <p:cNvCxnSpPr>
            <a:cxnSpLocks/>
          </p:cNvCxnSpPr>
          <p:nvPr/>
        </p:nvCxnSpPr>
        <p:spPr>
          <a:xfrm flipH="1" flipV="1">
            <a:off x="390240" y="5164674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B1DFF1EC-36B9-456C-98BE-1E717EFE9EB5}"/>
              </a:ext>
            </a:extLst>
          </p:cNvPr>
          <p:cNvCxnSpPr>
            <a:cxnSpLocks/>
          </p:cNvCxnSpPr>
          <p:nvPr/>
        </p:nvCxnSpPr>
        <p:spPr>
          <a:xfrm flipV="1">
            <a:off x="730806" y="5164674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01F9B0C-81A3-47BC-8133-4C3C28A21BDD}"/>
              </a:ext>
            </a:extLst>
          </p:cNvPr>
          <p:cNvCxnSpPr>
            <a:cxnSpLocks/>
          </p:cNvCxnSpPr>
          <p:nvPr/>
        </p:nvCxnSpPr>
        <p:spPr>
          <a:xfrm flipV="1">
            <a:off x="1083415" y="5164674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A8E3AD2-2D1A-439E-97D0-EC0D7A19F627}"/>
              </a:ext>
            </a:extLst>
          </p:cNvPr>
          <p:cNvCxnSpPr>
            <a:cxnSpLocks/>
          </p:cNvCxnSpPr>
          <p:nvPr/>
        </p:nvCxnSpPr>
        <p:spPr>
          <a:xfrm flipH="1">
            <a:off x="390240" y="5164674"/>
            <a:ext cx="21212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04A96088-1414-4A10-9B83-11B13843FEC5}"/>
              </a:ext>
            </a:extLst>
          </p:cNvPr>
          <p:cNvCxnSpPr>
            <a:cxnSpLocks/>
          </p:cNvCxnSpPr>
          <p:nvPr/>
        </p:nvCxnSpPr>
        <p:spPr>
          <a:xfrm>
            <a:off x="7623742" y="6630100"/>
            <a:ext cx="20109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880F3AA4-0ECF-41D8-B566-7315042CC2B4}"/>
              </a:ext>
            </a:extLst>
          </p:cNvPr>
          <p:cNvCxnSpPr>
            <a:cxnSpLocks/>
          </p:cNvCxnSpPr>
          <p:nvPr/>
        </p:nvCxnSpPr>
        <p:spPr>
          <a:xfrm flipV="1">
            <a:off x="7623742" y="4015806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6D00FA70-53BA-4E2F-982B-311CBB5AB32F}"/>
              </a:ext>
            </a:extLst>
          </p:cNvPr>
          <p:cNvCxnSpPr>
            <a:cxnSpLocks/>
          </p:cNvCxnSpPr>
          <p:nvPr/>
        </p:nvCxnSpPr>
        <p:spPr>
          <a:xfrm flipV="1">
            <a:off x="9613632" y="4044337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08479494-951F-48EA-889E-A108D340ABAC}"/>
              </a:ext>
            </a:extLst>
          </p:cNvPr>
          <p:cNvCxnSpPr>
            <a:cxnSpLocks/>
          </p:cNvCxnSpPr>
          <p:nvPr/>
        </p:nvCxnSpPr>
        <p:spPr>
          <a:xfrm>
            <a:off x="7623742" y="4015805"/>
            <a:ext cx="1989890" cy="285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E4A0FA94-210B-4AE9-8A8A-F351A457F074}"/>
              </a:ext>
            </a:extLst>
          </p:cNvPr>
          <p:cNvSpPr txBox="1"/>
          <p:nvPr/>
        </p:nvSpPr>
        <p:spPr>
          <a:xfrm>
            <a:off x="7679569" y="3280020"/>
            <a:ext cx="1934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London</a:t>
            </a:r>
          </a:p>
          <a:p>
            <a:pPr algn="ctr"/>
            <a:r>
              <a:rPr lang="en-GB" dirty="0"/>
              <a:t>(Seat of power)</a:t>
            </a:r>
          </a:p>
        </p:txBody>
      </p:sp>
      <p:sp>
        <p:nvSpPr>
          <p:cNvPr id="58" name="Rectangle: Top Corners Rounded 57">
            <a:extLst>
              <a:ext uri="{FF2B5EF4-FFF2-40B4-BE49-F238E27FC236}">
                <a16:creationId xmlns:a16="http://schemas.microsoft.com/office/drawing/2014/main" id="{0079AE6F-654D-4BB5-B9F5-DC4360704B9D}"/>
              </a:ext>
            </a:extLst>
          </p:cNvPr>
          <p:cNvSpPr/>
          <p:nvPr/>
        </p:nvSpPr>
        <p:spPr>
          <a:xfrm>
            <a:off x="3022640" y="4011341"/>
            <a:ext cx="1778915" cy="2622769"/>
          </a:xfrm>
          <a:prstGeom prst="round2Same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D5C0A4-398F-4125-84D2-D56683035EC3}"/>
              </a:ext>
            </a:extLst>
          </p:cNvPr>
          <p:cNvSpPr txBox="1"/>
          <p:nvPr/>
        </p:nvSpPr>
        <p:spPr>
          <a:xfrm>
            <a:off x="3020780" y="3557019"/>
            <a:ext cx="176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Dead</a:t>
            </a:r>
            <a:endParaRPr lang="en-GB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9450A78-688F-4EF6-B1C9-EB1DDA424FD3}"/>
              </a:ext>
            </a:extLst>
          </p:cNvPr>
          <p:cNvSpPr txBox="1"/>
          <p:nvPr/>
        </p:nvSpPr>
        <p:spPr>
          <a:xfrm>
            <a:off x="3030896" y="4044336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</p:spTree>
    <p:extLst>
      <p:ext uri="{BB962C8B-B14F-4D97-AF65-F5344CB8AC3E}">
        <p14:creationId xmlns:p14="http://schemas.microsoft.com/office/powerpoint/2010/main" val="194677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E23918-D841-407F-AF53-B6D2D86E6DD7}"/>
              </a:ext>
            </a:extLst>
          </p:cNvPr>
          <p:cNvCxnSpPr>
            <a:cxnSpLocks/>
          </p:cNvCxnSpPr>
          <p:nvPr/>
        </p:nvCxnSpPr>
        <p:spPr>
          <a:xfrm flipV="1">
            <a:off x="5146697" y="6621988"/>
            <a:ext cx="2235907" cy="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B113E1-F84A-4958-8DFE-FBF1338C1A37}"/>
              </a:ext>
            </a:extLst>
          </p:cNvPr>
          <p:cNvCxnSpPr>
            <a:cxnSpLocks/>
          </p:cNvCxnSpPr>
          <p:nvPr/>
        </p:nvCxnSpPr>
        <p:spPr>
          <a:xfrm flipV="1">
            <a:off x="5145682" y="4856065"/>
            <a:ext cx="0" cy="17700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FDD1ED-2E66-43C0-9576-61EA83D475E6}"/>
              </a:ext>
            </a:extLst>
          </p:cNvPr>
          <p:cNvCxnSpPr>
            <a:cxnSpLocks/>
          </p:cNvCxnSpPr>
          <p:nvPr/>
        </p:nvCxnSpPr>
        <p:spPr>
          <a:xfrm flipH="1" flipV="1">
            <a:off x="7382603" y="4876590"/>
            <a:ext cx="1968" cy="1757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09A2C5-EFF2-4030-BD80-4A1BE504212C}"/>
              </a:ext>
            </a:extLst>
          </p:cNvPr>
          <p:cNvCxnSpPr>
            <a:cxnSpLocks/>
          </p:cNvCxnSpPr>
          <p:nvPr/>
        </p:nvCxnSpPr>
        <p:spPr>
          <a:xfrm flipV="1">
            <a:off x="5142121" y="3542262"/>
            <a:ext cx="1110147" cy="13138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43A508-9C92-42F6-B218-7CD42A07DED0}"/>
              </a:ext>
            </a:extLst>
          </p:cNvPr>
          <p:cNvCxnSpPr>
            <a:cxnSpLocks/>
          </p:cNvCxnSpPr>
          <p:nvPr/>
        </p:nvCxnSpPr>
        <p:spPr>
          <a:xfrm flipH="1" flipV="1">
            <a:off x="6257166" y="3542261"/>
            <a:ext cx="1125437" cy="1334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CAD502-9DED-47FD-95DE-9C7E1ECE0D23}"/>
              </a:ext>
            </a:extLst>
          </p:cNvPr>
          <p:cNvCxnSpPr>
            <a:cxnSpLocks/>
          </p:cNvCxnSpPr>
          <p:nvPr/>
        </p:nvCxnSpPr>
        <p:spPr>
          <a:xfrm flipH="1" flipV="1">
            <a:off x="6252266" y="3141589"/>
            <a:ext cx="2" cy="4060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91B62F-4DA6-4939-99A2-64A059B9938E}"/>
              </a:ext>
            </a:extLst>
          </p:cNvPr>
          <p:cNvCxnSpPr>
            <a:cxnSpLocks/>
          </p:cNvCxnSpPr>
          <p:nvPr/>
        </p:nvCxnSpPr>
        <p:spPr>
          <a:xfrm flipH="1">
            <a:off x="6068347" y="3323707"/>
            <a:ext cx="36362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37A4C30-4DCF-4D41-84D8-98FEDF4EBA3D}"/>
              </a:ext>
            </a:extLst>
          </p:cNvPr>
          <p:cNvSpPr txBox="1"/>
          <p:nvPr/>
        </p:nvSpPr>
        <p:spPr>
          <a:xfrm>
            <a:off x="5471889" y="4123938"/>
            <a:ext cx="16042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Westminster Abbey </a:t>
            </a:r>
          </a:p>
          <a:p>
            <a:pPr algn="ctr"/>
            <a:r>
              <a:rPr lang="en-GB" sz="1600" dirty="0"/>
              <a:t>(Sanctuary)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51FFC8-D1D4-40DF-94E9-B4F38663A161}"/>
              </a:ext>
            </a:extLst>
          </p:cNvPr>
          <p:cNvCxnSpPr>
            <a:cxnSpLocks/>
          </p:cNvCxnSpPr>
          <p:nvPr/>
        </p:nvCxnSpPr>
        <p:spPr>
          <a:xfrm>
            <a:off x="9897851" y="6617888"/>
            <a:ext cx="2082435" cy="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9BBAEC-C534-4DF6-88B7-560BEC87DC25}"/>
              </a:ext>
            </a:extLst>
          </p:cNvPr>
          <p:cNvCxnSpPr>
            <a:cxnSpLocks/>
          </p:cNvCxnSpPr>
          <p:nvPr/>
        </p:nvCxnSpPr>
        <p:spPr>
          <a:xfrm flipV="1">
            <a:off x="9897851" y="3999132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2E7FE6-C39B-455E-A3FC-8E764BDF6710}"/>
              </a:ext>
            </a:extLst>
          </p:cNvPr>
          <p:cNvCxnSpPr>
            <a:cxnSpLocks/>
          </p:cNvCxnSpPr>
          <p:nvPr/>
        </p:nvCxnSpPr>
        <p:spPr>
          <a:xfrm flipV="1">
            <a:off x="11980286" y="3999144"/>
            <a:ext cx="0" cy="26309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CEB9AE2-9307-4162-93AB-CE095E6CEBB9}"/>
              </a:ext>
            </a:extLst>
          </p:cNvPr>
          <p:cNvCxnSpPr>
            <a:cxnSpLocks/>
          </p:cNvCxnSpPr>
          <p:nvPr/>
        </p:nvCxnSpPr>
        <p:spPr>
          <a:xfrm>
            <a:off x="9897851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D903F7F-57F6-4EFD-9BC8-F5003D90B693}"/>
              </a:ext>
            </a:extLst>
          </p:cNvPr>
          <p:cNvCxnSpPr>
            <a:cxnSpLocks/>
          </p:cNvCxnSpPr>
          <p:nvPr/>
        </p:nvCxnSpPr>
        <p:spPr>
          <a:xfrm>
            <a:off x="1027422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3360C61-B4D2-4E4F-8297-A7325EE1957B}"/>
              </a:ext>
            </a:extLst>
          </p:cNvPr>
          <p:cNvCxnSpPr>
            <a:cxnSpLocks/>
          </p:cNvCxnSpPr>
          <p:nvPr/>
        </p:nvCxnSpPr>
        <p:spPr>
          <a:xfrm>
            <a:off x="10465554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DE66F6C-4DA2-43B9-9B51-A2DB5E068B74}"/>
              </a:ext>
            </a:extLst>
          </p:cNvPr>
          <p:cNvCxnSpPr>
            <a:cxnSpLocks/>
          </p:cNvCxnSpPr>
          <p:nvPr/>
        </p:nvCxnSpPr>
        <p:spPr>
          <a:xfrm flipV="1">
            <a:off x="10273480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B65B02D-8384-4BE3-B207-0989AD65BE31}"/>
              </a:ext>
            </a:extLst>
          </p:cNvPr>
          <p:cNvSpPr txBox="1"/>
          <p:nvPr/>
        </p:nvSpPr>
        <p:spPr>
          <a:xfrm>
            <a:off x="9854771" y="3280020"/>
            <a:ext cx="21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Tower of London</a:t>
            </a:r>
          </a:p>
          <a:p>
            <a:pPr algn="ctr"/>
            <a:r>
              <a:rPr lang="en-GB" dirty="0"/>
              <a:t>(Palace/Fortress)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2C4D1D7-570B-4566-8B8B-47C30B08EA3B}"/>
              </a:ext>
            </a:extLst>
          </p:cNvPr>
          <p:cNvCxnSpPr>
            <a:cxnSpLocks/>
          </p:cNvCxnSpPr>
          <p:nvPr/>
        </p:nvCxnSpPr>
        <p:spPr>
          <a:xfrm flipV="1">
            <a:off x="1459468" y="5156200"/>
            <a:ext cx="0" cy="1438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C49C240-4420-45CC-956A-79D14E0CC5F5}"/>
              </a:ext>
            </a:extLst>
          </p:cNvPr>
          <p:cNvCxnSpPr>
            <a:cxnSpLocks/>
          </p:cNvCxnSpPr>
          <p:nvPr/>
        </p:nvCxnSpPr>
        <p:spPr>
          <a:xfrm flipH="1" flipV="1">
            <a:off x="1814712" y="5156200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B92E3FB-73F8-48D8-801E-76FACA48E561}"/>
              </a:ext>
            </a:extLst>
          </p:cNvPr>
          <p:cNvCxnSpPr>
            <a:cxnSpLocks/>
          </p:cNvCxnSpPr>
          <p:nvPr/>
        </p:nvCxnSpPr>
        <p:spPr>
          <a:xfrm flipV="1">
            <a:off x="2155278" y="5156200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FD1770F-F2C2-4097-AB09-C49347172EA0}"/>
              </a:ext>
            </a:extLst>
          </p:cNvPr>
          <p:cNvCxnSpPr>
            <a:cxnSpLocks/>
          </p:cNvCxnSpPr>
          <p:nvPr/>
        </p:nvCxnSpPr>
        <p:spPr>
          <a:xfrm flipV="1">
            <a:off x="2507887" y="5156200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F8E9EF02-AFE0-4819-8A66-0D25436D7FE8}"/>
              </a:ext>
            </a:extLst>
          </p:cNvPr>
          <p:cNvSpPr txBox="1"/>
          <p:nvPr/>
        </p:nvSpPr>
        <p:spPr>
          <a:xfrm>
            <a:off x="194303" y="3285147"/>
            <a:ext cx="255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Imprisoned</a:t>
            </a:r>
          </a:p>
          <a:p>
            <a:pPr algn="ctr"/>
            <a:r>
              <a:rPr lang="en-GB" dirty="0"/>
              <a:t>(one of Richard’s castles)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110964" y="28061"/>
            <a:ext cx="1222327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16 June 1483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Queen Elizabeth handed over Prince Richard who joined his brother in the Tower.</a:t>
            </a:r>
          </a:p>
          <a:p>
            <a:endParaRPr lang="en-GB" sz="1200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99722B3-FB61-4D85-A6A1-EC16B63D7532}"/>
              </a:ext>
            </a:extLst>
          </p:cNvPr>
          <p:cNvCxnSpPr>
            <a:cxnSpLocks/>
          </p:cNvCxnSpPr>
          <p:nvPr/>
        </p:nvCxnSpPr>
        <p:spPr>
          <a:xfrm>
            <a:off x="216110" y="6599522"/>
            <a:ext cx="2510590" cy="8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1A6C08-2D03-4523-9F84-A654D29BE1A1}"/>
              </a:ext>
            </a:extLst>
          </p:cNvPr>
          <p:cNvCxnSpPr>
            <a:cxnSpLocks/>
          </p:cNvCxnSpPr>
          <p:nvPr/>
        </p:nvCxnSpPr>
        <p:spPr>
          <a:xfrm flipV="1">
            <a:off x="214866" y="3984774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500C1CD-72F4-495E-8E1E-27FD4B3524EA}"/>
              </a:ext>
            </a:extLst>
          </p:cNvPr>
          <p:cNvCxnSpPr>
            <a:cxnSpLocks/>
          </p:cNvCxnSpPr>
          <p:nvPr/>
        </p:nvCxnSpPr>
        <p:spPr>
          <a:xfrm flipH="1" flipV="1">
            <a:off x="2717634" y="3984774"/>
            <a:ext cx="5346" cy="26227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9353AED-0618-435C-8E9F-DA728CC8FB65}"/>
              </a:ext>
            </a:extLst>
          </p:cNvPr>
          <p:cNvCxnSpPr>
            <a:cxnSpLocks/>
          </p:cNvCxnSpPr>
          <p:nvPr/>
        </p:nvCxnSpPr>
        <p:spPr>
          <a:xfrm flipV="1">
            <a:off x="1751338" y="4243926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CE180D3-4748-457B-9DAD-EF15923AD62D}"/>
              </a:ext>
            </a:extLst>
          </p:cNvPr>
          <p:cNvCxnSpPr>
            <a:cxnSpLocks/>
          </p:cNvCxnSpPr>
          <p:nvPr/>
        </p:nvCxnSpPr>
        <p:spPr>
          <a:xfrm>
            <a:off x="2155278" y="398477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AC24EF7-A5A6-4DDC-8FD1-99E162C0596A}"/>
              </a:ext>
            </a:extLst>
          </p:cNvPr>
          <p:cNvCxnSpPr>
            <a:cxnSpLocks/>
          </p:cNvCxnSpPr>
          <p:nvPr/>
        </p:nvCxnSpPr>
        <p:spPr>
          <a:xfrm>
            <a:off x="1759757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FE57CB5-2CC4-4E9D-8421-4354E65E7CA5}"/>
              </a:ext>
            </a:extLst>
          </p:cNvPr>
          <p:cNvCxnSpPr>
            <a:cxnSpLocks/>
          </p:cNvCxnSpPr>
          <p:nvPr/>
        </p:nvCxnSpPr>
        <p:spPr>
          <a:xfrm flipV="1">
            <a:off x="2155278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9EFC2C1-BA22-420D-BEA9-2543D46AA669}"/>
              </a:ext>
            </a:extLst>
          </p:cNvPr>
          <p:cNvCxnSpPr>
            <a:cxnSpLocks/>
          </p:cNvCxnSpPr>
          <p:nvPr/>
        </p:nvCxnSpPr>
        <p:spPr>
          <a:xfrm flipV="1">
            <a:off x="216199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F8AD35D-D9D4-4A3B-B59B-FDE8A8FF2E79}"/>
              </a:ext>
            </a:extLst>
          </p:cNvPr>
          <p:cNvCxnSpPr>
            <a:cxnSpLocks/>
          </p:cNvCxnSpPr>
          <p:nvPr/>
        </p:nvCxnSpPr>
        <p:spPr>
          <a:xfrm>
            <a:off x="786964" y="398460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CC6524D-C27A-4C2C-A417-2F6534E06D86}"/>
              </a:ext>
            </a:extLst>
          </p:cNvPr>
          <p:cNvCxnSpPr>
            <a:cxnSpLocks/>
          </p:cNvCxnSpPr>
          <p:nvPr/>
        </p:nvCxnSpPr>
        <p:spPr>
          <a:xfrm>
            <a:off x="1192054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39D6F96-5D97-46DF-8E03-1C19EB17AB3B}"/>
              </a:ext>
            </a:extLst>
          </p:cNvPr>
          <p:cNvCxnSpPr>
            <a:cxnSpLocks/>
          </p:cNvCxnSpPr>
          <p:nvPr/>
        </p:nvCxnSpPr>
        <p:spPr>
          <a:xfrm>
            <a:off x="1189581" y="3984596"/>
            <a:ext cx="5701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3966FE-2D7C-4724-808E-D0D539F53A62}"/>
              </a:ext>
            </a:extLst>
          </p:cNvPr>
          <p:cNvCxnSpPr>
            <a:cxnSpLocks/>
          </p:cNvCxnSpPr>
          <p:nvPr/>
        </p:nvCxnSpPr>
        <p:spPr>
          <a:xfrm flipV="1">
            <a:off x="785767" y="4243925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7FC0D98-758B-411C-8A63-B85BE4E2BF65}"/>
              </a:ext>
            </a:extLst>
          </p:cNvPr>
          <p:cNvCxnSpPr>
            <a:cxnSpLocks/>
          </p:cNvCxnSpPr>
          <p:nvPr/>
        </p:nvCxnSpPr>
        <p:spPr>
          <a:xfrm>
            <a:off x="10469116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A4C436A-4A6F-409F-AF0F-3A78A288DCD9}"/>
              </a:ext>
            </a:extLst>
          </p:cNvPr>
          <p:cNvCxnSpPr>
            <a:cxnSpLocks/>
          </p:cNvCxnSpPr>
          <p:nvPr/>
        </p:nvCxnSpPr>
        <p:spPr>
          <a:xfrm>
            <a:off x="10845487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8D542E0-293E-4CAF-9A9C-D29DA6931EC2}"/>
              </a:ext>
            </a:extLst>
          </p:cNvPr>
          <p:cNvCxnSpPr>
            <a:cxnSpLocks/>
          </p:cNvCxnSpPr>
          <p:nvPr/>
        </p:nvCxnSpPr>
        <p:spPr>
          <a:xfrm>
            <a:off x="11036819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37009-6391-4794-A05D-DBAC2F261A5D}"/>
              </a:ext>
            </a:extLst>
          </p:cNvPr>
          <p:cNvCxnSpPr>
            <a:cxnSpLocks/>
          </p:cNvCxnSpPr>
          <p:nvPr/>
        </p:nvCxnSpPr>
        <p:spPr>
          <a:xfrm flipV="1">
            <a:off x="10844745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EE3B370-9C9A-478B-918E-22B5B14DA14E}"/>
              </a:ext>
            </a:extLst>
          </p:cNvPr>
          <p:cNvCxnSpPr>
            <a:cxnSpLocks/>
          </p:cNvCxnSpPr>
          <p:nvPr/>
        </p:nvCxnSpPr>
        <p:spPr>
          <a:xfrm>
            <a:off x="1103778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70D238-F5B6-466D-8B32-85EB562C3FF1}"/>
              </a:ext>
            </a:extLst>
          </p:cNvPr>
          <p:cNvCxnSpPr>
            <a:cxnSpLocks/>
          </p:cNvCxnSpPr>
          <p:nvPr/>
        </p:nvCxnSpPr>
        <p:spPr>
          <a:xfrm>
            <a:off x="11414160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7A25015-4B5B-4DA8-B31D-BF2578167C08}"/>
              </a:ext>
            </a:extLst>
          </p:cNvPr>
          <p:cNvCxnSpPr>
            <a:cxnSpLocks/>
          </p:cNvCxnSpPr>
          <p:nvPr/>
        </p:nvCxnSpPr>
        <p:spPr>
          <a:xfrm>
            <a:off x="1160549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6B090AA-29EE-4AB1-BA71-4B3559B50D8D}"/>
              </a:ext>
            </a:extLst>
          </p:cNvPr>
          <p:cNvCxnSpPr>
            <a:cxnSpLocks/>
          </p:cNvCxnSpPr>
          <p:nvPr/>
        </p:nvCxnSpPr>
        <p:spPr>
          <a:xfrm flipV="1">
            <a:off x="11413418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D627571-2264-4FAC-845E-527F164D755A}"/>
              </a:ext>
            </a:extLst>
          </p:cNvPr>
          <p:cNvCxnSpPr>
            <a:cxnSpLocks/>
          </p:cNvCxnSpPr>
          <p:nvPr/>
        </p:nvCxnSpPr>
        <p:spPr>
          <a:xfrm>
            <a:off x="1160474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35" name="Table 134">
            <a:extLst>
              <a:ext uri="{FF2B5EF4-FFF2-40B4-BE49-F238E27FC236}">
                <a16:creationId xmlns:a16="http://schemas.microsoft.com/office/drawing/2014/main" id="{DE91F967-BE9C-44A3-AC28-B82BC67610C2}"/>
              </a:ext>
            </a:extLst>
          </p:cNvPr>
          <p:cNvGraphicFramePr>
            <a:graphicFrameLocks noGrp="1"/>
          </p:cNvGraphicFramePr>
          <p:nvPr/>
        </p:nvGraphicFramePr>
        <p:xfrm>
          <a:off x="178089" y="1237412"/>
          <a:ext cx="11802197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30">
                  <a:extLst>
                    <a:ext uri="{9D8B030D-6E8A-4147-A177-3AD203B41FA5}">
                      <a16:colId xmlns:a16="http://schemas.microsoft.com/office/drawing/2014/main" val="1449652466"/>
                    </a:ext>
                  </a:extLst>
                </a:gridCol>
                <a:gridCol w="2355260">
                  <a:extLst>
                    <a:ext uri="{9D8B030D-6E8A-4147-A177-3AD203B41FA5}">
                      <a16:colId xmlns:a16="http://schemas.microsoft.com/office/drawing/2014/main" val="966863724"/>
                    </a:ext>
                  </a:extLst>
                </a:gridCol>
                <a:gridCol w="1667080">
                  <a:extLst>
                    <a:ext uri="{9D8B030D-6E8A-4147-A177-3AD203B41FA5}">
                      <a16:colId xmlns:a16="http://schemas.microsoft.com/office/drawing/2014/main" val="1407621236"/>
                    </a:ext>
                  </a:extLst>
                </a:gridCol>
                <a:gridCol w="1564277">
                  <a:extLst>
                    <a:ext uri="{9D8B030D-6E8A-4147-A177-3AD203B41FA5}">
                      <a16:colId xmlns:a16="http://schemas.microsoft.com/office/drawing/2014/main" val="2317568963"/>
                    </a:ext>
                  </a:extLst>
                </a:gridCol>
                <a:gridCol w="2183210">
                  <a:extLst>
                    <a:ext uri="{9D8B030D-6E8A-4147-A177-3AD203B41FA5}">
                      <a16:colId xmlns:a16="http://schemas.microsoft.com/office/drawing/2014/main" val="2007091616"/>
                    </a:ext>
                  </a:extLst>
                </a:gridCol>
                <a:gridCol w="1647040">
                  <a:extLst>
                    <a:ext uri="{9D8B030D-6E8A-4147-A177-3AD203B41FA5}">
                      <a16:colId xmlns:a16="http://schemas.microsoft.com/office/drawing/2014/main" val="37936231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Write where each person was on this 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Duke of                      Buckingham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Richard, Duke of Gloucester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                                       Richard Grey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Thomas Grey, Marquess of Dorset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Prince                              Richard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640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Earl Rivers         (Anthony 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                          Edward 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Lord                                 Hastings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Queen Elizabeth (Woodville)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Young                                 King Edward 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809742"/>
                  </a:ext>
                </a:extLst>
              </a:tr>
            </a:tbl>
          </a:graphicData>
        </a:graphic>
      </p:graphicFrame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4E04F785-C564-4824-BF9E-337CE13F3751}"/>
              </a:ext>
            </a:extLst>
          </p:cNvPr>
          <p:cNvCxnSpPr>
            <a:cxnSpLocks/>
          </p:cNvCxnSpPr>
          <p:nvPr/>
        </p:nvCxnSpPr>
        <p:spPr>
          <a:xfrm flipH="1" flipV="1">
            <a:off x="390240" y="5164674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B1DFF1EC-36B9-456C-98BE-1E717EFE9EB5}"/>
              </a:ext>
            </a:extLst>
          </p:cNvPr>
          <p:cNvCxnSpPr>
            <a:cxnSpLocks/>
          </p:cNvCxnSpPr>
          <p:nvPr/>
        </p:nvCxnSpPr>
        <p:spPr>
          <a:xfrm flipV="1">
            <a:off x="730806" y="5164674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01F9B0C-81A3-47BC-8133-4C3C28A21BDD}"/>
              </a:ext>
            </a:extLst>
          </p:cNvPr>
          <p:cNvCxnSpPr>
            <a:cxnSpLocks/>
          </p:cNvCxnSpPr>
          <p:nvPr/>
        </p:nvCxnSpPr>
        <p:spPr>
          <a:xfrm flipV="1">
            <a:off x="1083415" y="5164674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A8E3AD2-2D1A-439E-97D0-EC0D7A19F627}"/>
              </a:ext>
            </a:extLst>
          </p:cNvPr>
          <p:cNvCxnSpPr>
            <a:cxnSpLocks/>
          </p:cNvCxnSpPr>
          <p:nvPr/>
        </p:nvCxnSpPr>
        <p:spPr>
          <a:xfrm flipH="1">
            <a:off x="390240" y="5164674"/>
            <a:ext cx="21212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94C46E1-C29F-4502-B554-FC30FD6C8836}"/>
              </a:ext>
            </a:extLst>
          </p:cNvPr>
          <p:cNvCxnSpPr>
            <a:cxnSpLocks/>
          </p:cNvCxnSpPr>
          <p:nvPr/>
        </p:nvCxnSpPr>
        <p:spPr>
          <a:xfrm>
            <a:off x="7623742" y="6630100"/>
            <a:ext cx="20109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82C562-2C55-4798-B6C3-5183F650750E}"/>
              </a:ext>
            </a:extLst>
          </p:cNvPr>
          <p:cNvCxnSpPr>
            <a:cxnSpLocks/>
          </p:cNvCxnSpPr>
          <p:nvPr/>
        </p:nvCxnSpPr>
        <p:spPr>
          <a:xfrm flipV="1">
            <a:off x="7623742" y="4015806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F37AA06-107B-4BE9-9ED8-C065240495DD}"/>
              </a:ext>
            </a:extLst>
          </p:cNvPr>
          <p:cNvCxnSpPr>
            <a:cxnSpLocks/>
          </p:cNvCxnSpPr>
          <p:nvPr/>
        </p:nvCxnSpPr>
        <p:spPr>
          <a:xfrm flipV="1">
            <a:off x="9613632" y="4044337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7023813-99C5-4C74-8F20-C956488BCB59}"/>
              </a:ext>
            </a:extLst>
          </p:cNvPr>
          <p:cNvCxnSpPr>
            <a:cxnSpLocks/>
          </p:cNvCxnSpPr>
          <p:nvPr/>
        </p:nvCxnSpPr>
        <p:spPr>
          <a:xfrm>
            <a:off x="7623742" y="4015805"/>
            <a:ext cx="1989890" cy="285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CD667076-C6A0-4C52-B1DF-9F0A30DA93D5}"/>
              </a:ext>
            </a:extLst>
          </p:cNvPr>
          <p:cNvSpPr txBox="1"/>
          <p:nvPr/>
        </p:nvSpPr>
        <p:spPr>
          <a:xfrm>
            <a:off x="7679569" y="3280020"/>
            <a:ext cx="1934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London</a:t>
            </a:r>
          </a:p>
          <a:p>
            <a:pPr algn="ctr"/>
            <a:r>
              <a:rPr lang="en-GB" dirty="0"/>
              <a:t>(Seat of power)</a:t>
            </a:r>
          </a:p>
        </p:txBody>
      </p:sp>
      <p:sp>
        <p:nvSpPr>
          <p:cNvPr id="63" name="Rectangle: Top Corners Rounded 62">
            <a:extLst>
              <a:ext uri="{FF2B5EF4-FFF2-40B4-BE49-F238E27FC236}">
                <a16:creationId xmlns:a16="http://schemas.microsoft.com/office/drawing/2014/main" id="{BD9CDFDE-D0E5-4A6C-BA49-71FDE0137F93}"/>
              </a:ext>
            </a:extLst>
          </p:cNvPr>
          <p:cNvSpPr/>
          <p:nvPr/>
        </p:nvSpPr>
        <p:spPr>
          <a:xfrm>
            <a:off x="3022640" y="4011341"/>
            <a:ext cx="1778915" cy="2622769"/>
          </a:xfrm>
          <a:prstGeom prst="round2Same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9159EB-033F-44F0-BD61-2CF63A925322}"/>
              </a:ext>
            </a:extLst>
          </p:cNvPr>
          <p:cNvSpPr txBox="1"/>
          <p:nvPr/>
        </p:nvSpPr>
        <p:spPr>
          <a:xfrm>
            <a:off x="3020780" y="3557019"/>
            <a:ext cx="176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Dead</a:t>
            </a:r>
            <a:endParaRPr lang="en-GB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C9AB8B7-F8C5-4E29-B817-7D47F33D6E5A}"/>
              </a:ext>
            </a:extLst>
          </p:cNvPr>
          <p:cNvSpPr txBox="1"/>
          <p:nvPr/>
        </p:nvSpPr>
        <p:spPr>
          <a:xfrm>
            <a:off x="3030896" y="4044336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</p:spTree>
    <p:extLst>
      <p:ext uri="{BB962C8B-B14F-4D97-AF65-F5344CB8AC3E}">
        <p14:creationId xmlns:p14="http://schemas.microsoft.com/office/powerpoint/2010/main" val="156237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E23918-D841-407F-AF53-B6D2D86E6DD7}"/>
              </a:ext>
            </a:extLst>
          </p:cNvPr>
          <p:cNvCxnSpPr>
            <a:cxnSpLocks/>
          </p:cNvCxnSpPr>
          <p:nvPr/>
        </p:nvCxnSpPr>
        <p:spPr>
          <a:xfrm flipV="1">
            <a:off x="5146697" y="6621988"/>
            <a:ext cx="2235907" cy="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B113E1-F84A-4958-8DFE-FBF1338C1A37}"/>
              </a:ext>
            </a:extLst>
          </p:cNvPr>
          <p:cNvCxnSpPr>
            <a:cxnSpLocks/>
          </p:cNvCxnSpPr>
          <p:nvPr/>
        </p:nvCxnSpPr>
        <p:spPr>
          <a:xfrm flipV="1">
            <a:off x="5145682" y="4856065"/>
            <a:ext cx="0" cy="17700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4FDD1ED-2E66-43C0-9576-61EA83D475E6}"/>
              </a:ext>
            </a:extLst>
          </p:cNvPr>
          <p:cNvCxnSpPr>
            <a:cxnSpLocks/>
          </p:cNvCxnSpPr>
          <p:nvPr/>
        </p:nvCxnSpPr>
        <p:spPr>
          <a:xfrm flipH="1" flipV="1">
            <a:off x="7382603" y="4876590"/>
            <a:ext cx="1968" cy="1757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09A2C5-EFF2-4030-BD80-4A1BE504212C}"/>
              </a:ext>
            </a:extLst>
          </p:cNvPr>
          <p:cNvCxnSpPr>
            <a:cxnSpLocks/>
          </p:cNvCxnSpPr>
          <p:nvPr/>
        </p:nvCxnSpPr>
        <p:spPr>
          <a:xfrm flipV="1">
            <a:off x="5142121" y="3542262"/>
            <a:ext cx="1110147" cy="13138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43A508-9C92-42F6-B218-7CD42A07DED0}"/>
              </a:ext>
            </a:extLst>
          </p:cNvPr>
          <p:cNvCxnSpPr>
            <a:cxnSpLocks/>
          </p:cNvCxnSpPr>
          <p:nvPr/>
        </p:nvCxnSpPr>
        <p:spPr>
          <a:xfrm flipH="1" flipV="1">
            <a:off x="6257166" y="3542261"/>
            <a:ext cx="1125437" cy="1334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CAD502-9DED-47FD-95DE-9C7E1ECE0D23}"/>
              </a:ext>
            </a:extLst>
          </p:cNvPr>
          <p:cNvCxnSpPr>
            <a:cxnSpLocks/>
          </p:cNvCxnSpPr>
          <p:nvPr/>
        </p:nvCxnSpPr>
        <p:spPr>
          <a:xfrm flipH="1" flipV="1">
            <a:off x="6252266" y="3141589"/>
            <a:ext cx="2" cy="4060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91B62F-4DA6-4939-99A2-64A059B9938E}"/>
              </a:ext>
            </a:extLst>
          </p:cNvPr>
          <p:cNvCxnSpPr>
            <a:cxnSpLocks/>
          </p:cNvCxnSpPr>
          <p:nvPr/>
        </p:nvCxnSpPr>
        <p:spPr>
          <a:xfrm flipH="1">
            <a:off x="6068347" y="3323707"/>
            <a:ext cx="36362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37A4C30-4DCF-4D41-84D8-98FEDF4EBA3D}"/>
              </a:ext>
            </a:extLst>
          </p:cNvPr>
          <p:cNvSpPr txBox="1"/>
          <p:nvPr/>
        </p:nvSpPr>
        <p:spPr>
          <a:xfrm>
            <a:off x="5471889" y="4123938"/>
            <a:ext cx="16042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Westminster Abbey </a:t>
            </a:r>
          </a:p>
          <a:p>
            <a:pPr algn="ctr"/>
            <a:r>
              <a:rPr lang="en-GB" sz="1600" dirty="0"/>
              <a:t>(Sanctuary)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51FFC8-D1D4-40DF-94E9-B4F38663A161}"/>
              </a:ext>
            </a:extLst>
          </p:cNvPr>
          <p:cNvCxnSpPr>
            <a:cxnSpLocks/>
          </p:cNvCxnSpPr>
          <p:nvPr/>
        </p:nvCxnSpPr>
        <p:spPr>
          <a:xfrm>
            <a:off x="9897851" y="6617888"/>
            <a:ext cx="2082435" cy="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29BBAEC-C534-4DF6-88B7-560BEC87DC25}"/>
              </a:ext>
            </a:extLst>
          </p:cNvPr>
          <p:cNvCxnSpPr>
            <a:cxnSpLocks/>
          </p:cNvCxnSpPr>
          <p:nvPr/>
        </p:nvCxnSpPr>
        <p:spPr>
          <a:xfrm flipV="1">
            <a:off x="9897851" y="3999132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2E7FE6-C39B-455E-A3FC-8E764BDF6710}"/>
              </a:ext>
            </a:extLst>
          </p:cNvPr>
          <p:cNvCxnSpPr>
            <a:cxnSpLocks/>
          </p:cNvCxnSpPr>
          <p:nvPr/>
        </p:nvCxnSpPr>
        <p:spPr>
          <a:xfrm flipV="1">
            <a:off x="11980286" y="3999144"/>
            <a:ext cx="0" cy="26309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CEB9AE2-9307-4162-93AB-CE095E6CEBB9}"/>
              </a:ext>
            </a:extLst>
          </p:cNvPr>
          <p:cNvCxnSpPr>
            <a:cxnSpLocks/>
          </p:cNvCxnSpPr>
          <p:nvPr/>
        </p:nvCxnSpPr>
        <p:spPr>
          <a:xfrm>
            <a:off x="9897851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D903F7F-57F6-4EFD-9BC8-F5003D90B693}"/>
              </a:ext>
            </a:extLst>
          </p:cNvPr>
          <p:cNvCxnSpPr>
            <a:cxnSpLocks/>
          </p:cNvCxnSpPr>
          <p:nvPr/>
        </p:nvCxnSpPr>
        <p:spPr>
          <a:xfrm>
            <a:off x="1027422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3360C61-B4D2-4E4F-8297-A7325EE1957B}"/>
              </a:ext>
            </a:extLst>
          </p:cNvPr>
          <p:cNvCxnSpPr>
            <a:cxnSpLocks/>
          </p:cNvCxnSpPr>
          <p:nvPr/>
        </p:nvCxnSpPr>
        <p:spPr>
          <a:xfrm>
            <a:off x="10465554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DE66F6C-4DA2-43B9-9B51-A2DB5E068B74}"/>
              </a:ext>
            </a:extLst>
          </p:cNvPr>
          <p:cNvCxnSpPr>
            <a:cxnSpLocks/>
          </p:cNvCxnSpPr>
          <p:nvPr/>
        </p:nvCxnSpPr>
        <p:spPr>
          <a:xfrm flipV="1">
            <a:off x="10273480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0B65B02D-8384-4BE3-B207-0989AD65BE31}"/>
              </a:ext>
            </a:extLst>
          </p:cNvPr>
          <p:cNvSpPr txBox="1"/>
          <p:nvPr/>
        </p:nvSpPr>
        <p:spPr>
          <a:xfrm>
            <a:off x="9854771" y="3280020"/>
            <a:ext cx="21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Tower of London</a:t>
            </a:r>
          </a:p>
          <a:p>
            <a:pPr algn="ctr"/>
            <a:r>
              <a:rPr lang="en-GB" dirty="0"/>
              <a:t>(Palace/Fortress)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2C4D1D7-570B-4566-8B8B-47C30B08EA3B}"/>
              </a:ext>
            </a:extLst>
          </p:cNvPr>
          <p:cNvCxnSpPr>
            <a:cxnSpLocks/>
          </p:cNvCxnSpPr>
          <p:nvPr/>
        </p:nvCxnSpPr>
        <p:spPr>
          <a:xfrm flipV="1">
            <a:off x="1459468" y="5156200"/>
            <a:ext cx="0" cy="1438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C49C240-4420-45CC-956A-79D14E0CC5F5}"/>
              </a:ext>
            </a:extLst>
          </p:cNvPr>
          <p:cNvCxnSpPr>
            <a:cxnSpLocks/>
          </p:cNvCxnSpPr>
          <p:nvPr/>
        </p:nvCxnSpPr>
        <p:spPr>
          <a:xfrm flipH="1" flipV="1">
            <a:off x="1814712" y="5156200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B92E3FB-73F8-48D8-801E-76FACA48E561}"/>
              </a:ext>
            </a:extLst>
          </p:cNvPr>
          <p:cNvCxnSpPr>
            <a:cxnSpLocks/>
          </p:cNvCxnSpPr>
          <p:nvPr/>
        </p:nvCxnSpPr>
        <p:spPr>
          <a:xfrm flipV="1">
            <a:off x="2155278" y="5156200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FD1770F-F2C2-4097-AB09-C49347172EA0}"/>
              </a:ext>
            </a:extLst>
          </p:cNvPr>
          <p:cNvCxnSpPr>
            <a:cxnSpLocks/>
          </p:cNvCxnSpPr>
          <p:nvPr/>
        </p:nvCxnSpPr>
        <p:spPr>
          <a:xfrm flipV="1">
            <a:off x="2507887" y="5156200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F8E9EF02-AFE0-4819-8A66-0D25436D7FE8}"/>
              </a:ext>
            </a:extLst>
          </p:cNvPr>
          <p:cNvSpPr txBox="1"/>
          <p:nvPr/>
        </p:nvSpPr>
        <p:spPr>
          <a:xfrm>
            <a:off x="194303" y="3285147"/>
            <a:ext cx="255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Imprisoned</a:t>
            </a:r>
          </a:p>
          <a:p>
            <a:pPr algn="ctr"/>
            <a:r>
              <a:rPr lang="en-GB" dirty="0"/>
              <a:t>(one of Richard’s castles)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0EF90AB-A0BB-48D9-868C-D3DBC566235D}"/>
              </a:ext>
            </a:extLst>
          </p:cNvPr>
          <p:cNvSpPr txBox="1"/>
          <p:nvPr/>
        </p:nvSpPr>
        <p:spPr>
          <a:xfrm>
            <a:off x="110965" y="70108"/>
            <a:ext cx="11493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00FF"/>
                </a:solidFill>
              </a:rPr>
              <a:t>25 June 1483</a:t>
            </a:r>
          </a:p>
          <a:p>
            <a:r>
              <a:rPr lang="en-GB" sz="2800" dirty="0">
                <a:solidFill>
                  <a:srgbClr val="0000FF"/>
                </a:solidFill>
              </a:rPr>
              <a:t>Duke Richard ordered his Woodville prisoners to be executed, then a northern army marched south to London to support him.</a:t>
            </a:r>
          </a:p>
          <a:p>
            <a:endParaRPr lang="en-GB" sz="1200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99722B3-FB61-4D85-A6A1-EC16B63D7532}"/>
              </a:ext>
            </a:extLst>
          </p:cNvPr>
          <p:cNvCxnSpPr>
            <a:cxnSpLocks/>
          </p:cNvCxnSpPr>
          <p:nvPr/>
        </p:nvCxnSpPr>
        <p:spPr>
          <a:xfrm>
            <a:off x="216110" y="6599522"/>
            <a:ext cx="2510590" cy="8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1A6C08-2D03-4523-9F84-A654D29BE1A1}"/>
              </a:ext>
            </a:extLst>
          </p:cNvPr>
          <p:cNvCxnSpPr>
            <a:cxnSpLocks/>
          </p:cNvCxnSpPr>
          <p:nvPr/>
        </p:nvCxnSpPr>
        <p:spPr>
          <a:xfrm flipV="1">
            <a:off x="214866" y="3984774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500C1CD-72F4-495E-8E1E-27FD4B3524EA}"/>
              </a:ext>
            </a:extLst>
          </p:cNvPr>
          <p:cNvCxnSpPr>
            <a:cxnSpLocks/>
          </p:cNvCxnSpPr>
          <p:nvPr/>
        </p:nvCxnSpPr>
        <p:spPr>
          <a:xfrm flipH="1" flipV="1">
            <a:off x="2717634" y="3984774"/>
            <a:ext cx="5346" cy="26227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9353AED-0618-435C-8E9F-DA728CC8FB65}"/>
              </a:ext>
            </a:extLst>
          </p:cNvPr>
          <p:cNvCxnSpPr>
            <a:cxnSpLocks/>
          </p:cNvCxnSpPr>
          <p:nvPr/>
        </p:nvCxnSpPr>
        <p:spPr>
          <a:xfrm flipV="1">
            <a:off x="1751338" y="4243926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CE180D3-4748-457B-9DAD-EF15923AD62D}"/>
              </a:ext>
            </a:extLst>
          </p:cNvPr>
          <p:cNvCxnSpPr>
            <a:cxnSpLocks/>
          </p:cNvCxnSpPr>
          <p:nvPr/>
        </p:nvCxnSpPr>
        <p:spPr>
          <a:xfrm>
            <a:off x="2155278" y="398477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AC24EF7-A5A6-4DDC-8FD1-99E162C0596A}"/>
              </a:ext>
            </a:extLst>
          </p:cNvPr>
          <p:cNvCxnSpPr>
            <a:cxnSpLocks/>
          </p:cNvCxnSpPr>
          <p:nvPr/>
        </p:nvCxnSpPr>
        <p:spPr>
          <a:xfrm>
            <a:off x="1759757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FE57CB5-2CC4-4E9D-8421-4354E65E7CA5}"/>
              </a:ext>
            </a:extLst>
          </p:cNvPr>
          <p:cNvCxnSpPr>
            <a:cxnSpLocks/>
          </p:cNvCxnSpPr>
          <p:nvPr/>
        </p:nvCxnSpPr>
        <p:spPr>
          <a:xfrm flipV="1">
            <a:off x="2155278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9EFC2C1-BA22-420D-BEA9-2543D46AA669}"/>
              </a:ext>
            </a:extLst>
          </p:cNvPr>
          <p:cNvCxnSpPr>
            <a:cxnSpLocks/>
          </p:cNvCxnSpPr>
          <p:nvPr/>
        </p:nvCxnSpPr>
        <p:spPr>
          <a:xfrm flipV="1">
            <a:off x="216199" y="3984602"/>
            <a:ext cx="570177" cy="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F8AD35D-D9D4-4A3B-B59B-FDE8A8FF2E79}"/>
              </a:ext>
            </a:extLst>
          </p:cNvPr>
          <p:cNvCxnSpPr>
            <a:cxnSpLocks/>
          </p:cNvCxnSpPr>
          <p:nvPr/>
        </p:nvCxnSpPr>
        <p:spPr>
          <a:xfrm>
            <a:off x="786964" y="398460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CC6524D-C27A-4C2C-A417-2F6534E06D86}"/>
              </a:ext>
            </a:extLst>
          </p:cNvPr>
          <p:cNvCxnSpPr>
            <a:cxnSpLocks/>
          </p:cNvCxnSpPr>
          <p:nvPr/>
        </p:nvCxnSpPr>
        <p:spPr>
          <a:xfrm>
            <a:off x="1192054" y="3984596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39D6F96-5D97-46DF-8E03-1C19EB17AB3B}"/>
              </a:ext>
            </a:extLst>
          </p:cNvPr>
          <p:cNvCxnSpPr>
            <a:cxnSpLocks/>
          </p:cNvCxnSpPr>
          <p:nvPr/>
        </p:nvCxnSpPr>
        <p:spPr>
          <a:xfrm>
            <a:off x="1189581" y="3984596"/>
            <a:ext cx="5701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A3966FE-2D7C-4724-808E-D0D539F53A62}"/>
              </a:ext>
            </a:extLst>
          </p:cNvPr>
          <p:cNvCxnSpPr>
            <a:cxnSpLocks/>
          </p:cNvCxnSpPr>
          <p:nvPr/>
        </p:nvCxnSpPr>
        <p:spPr>
          <a:xfrm flipV="1">
            <a:off x="785767" y="4243925"/>
            <a:ext cx="40394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B7FC0D98-758B-411C-8A63-B85BE4E2BF65}"/>
              </a:ext>
            </a:extLst>
          </p:cNvPr>
          <p:cNvCxnSpPr>
            <a:cxnSpLocks/>
          </p:cNvCxnSpPr>
          <p:nvPr/>
        </p:nvCxnSpPr>
        <p:spPr>
          <a:xfrm>
            <a:off x="10469116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A4C436A-4A6F-409F-AF0F-3A78A288DCD9}"/>
              </a:ext>
            </a:extLst>
          </p:cNvPr>
          <p:cNvCxnSpPr>
            <a:cxnSpLocks/>
          </p:cNvCxnSpPr>
          <p:nvPr/>
        </p:nvCxnSpPr>
        <p:spPr>
          <a:xfrm>
            <a:off x="10845487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8D542E0-293E-4CAF-9A9C-D29DA6931EC2}"/>
              </a:ext>
            </a:extLst>
          </p:cNvPr>
          <p:cNvCxnSpPr>
            <a:cxnSpLocks/>
          </p:cNvCxnSpPr>
          <p:nvPr/>
        </p:nvCxnSpPr>
        <p:spPr>
          <a:xfrm>
            <a:off x="11036819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37009-6391-4794-A05D-DBAC2F261A5D}"/>
              </a:ext>
            </a:extLst>
          </p:cNvPr>
          <p:cNvCxnSpPr>
            <a:cxnSpLocks/>
          </p:cNvCxnSpPr>
          <p:nvPr/>
        </p:nvCxnSpPr>
        <p:spPr>
          <a:xfrm flipV="1">
            <a:off x="10844745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EE3B370-9C9A-478B-918E-22B5B14DA14E}"/>
              </a:ext>
            </a:extLst>
          </p:cNvPr>
          <p:cNvCxnSpPr>
            <a:cxnSpLocks/>
          </p:cNvCxnSpPr>
          <p:nvPr/>
        </p:nvCxnSpPr>
        <p:spPr>
          <a:xfrm>
            <a:off x="1103778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70D238-F5B6-466D-8B32-85EB562C3FF1}"/>
              </a:ext>
            </a:extLst>
          </p:cNvPr>
          <p:cNvCxnSpPr>
            <a:cxnSpLocks/>
          </p:cNvCxnSpPr>
          <p:nvPr/>
        </p:nvCxnSpPr>
        <p:spPr>
          <a:xfrm>
            <a:off x="11414160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7A25015-4B5B-4DA8-B31D-BF2578167C08}"/>
              </a:ext>
            </a:extLst>
          </p:cNvPr>
          <p:cNvCxnSpPr>
            <a:cxnSpLocks/>
          </p:cNvCxnSpPr>
          <p:nvPr/>
        </p:nvCxnSpPr>
        <p:spPr>
          <a:xfrm>
            <a:off x="11605492" y="3999132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6B090AA-29EE-4AB1-BA71-4B3559B50D8D}"/>
              </a:ext>
            </a:extLst>
          </p:cNvPr>
          <p:cNvCxnSpPr>
            <a:cxnSpLocks/>
          </p:cNvCxnSpPr>
          <p:nvPr/>
        </p:nvCxnSpPr>
        <p:spPr>
          <a:xfrm flipV="1">
            <a:off x="11413418" y="4258462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D627571-2264-4FAC-845E-527F164D755A}"/>
              </a:ext>
            </a:extLst>
          </p:cNvPr>
          <p:cNvCxnSpPr>
            <a:cxnSpLocks/>
          </p:cNvCxnSpPr>
          <p:nvPr/>
        </p:nvCxnSpPr>
        <p:spPr>
          <a:xfrm>
            <a:off x="11604749" y="3999131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35" name="Table 134">
            <a:extLst>
              <a:ext uri="{FF2B5EF4-FFF2-40B4-BE49-F238E27FC236}">
                <a16:creationId xmlns:a16="http://schemas.microsoft.com/office/drawing/2014/main" id="{DE91F967-BE9C-44A3-AC28-B82BC6761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066825"/>
              </p:ext>
            </p:extLst>
          </p:nvPr>
        </p:nvGraphicFramePr>
        <p:xfrm>
          <a:off x="178089" y="1518009"/>
          <a:ext cx="11802197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30">
                  <a:extLst>
                    <a:ext uri="{9D8B030D-6E8A-4147-A177-3AD203B41FA5}">
                      <a16:colId xmlns:a16="http://schemas.microsoft.com/office/drawing/2014/main" val="1449652466"/>
                    </a:ext>
                  </a:extLst>
                </a:gridCol>
                <a:gridCol w="2355260">
                  <a:extLst>
                    <a:ext uri="{9D8B030D-6E8A-4147-A177-3AD203B41FA5}">
                      <a16:colId xmlns:a16="http://schemas.microsoft.com/office/drawing/2014/main" val="966863724"/>
                    </a:ext>
                  </a:extLst>
                </a:gridCol>
                <a:gridCol w="1667080">
                  <a:extLst>
                    <a:ext uri="{9D8B030D-6E8A-4147-A177-3AD203B41FA5}">
                      <a16:colId xmlns:a16="http://schemas.microsoft.com/office/drawing/2014/main" val="1407621236"/>
                    </a:ext>
                  </a:extLst>
                </a:gridCol>
                <a:gridCol w="1564277">
                  <a:extLst>
                    <a:ext uri="{9D8B030D-6E8A-4147-A177-3AD203B41FA5}">
                      <a16:colId xmlns:a16="http://schemas.microsoft.com/office/drawing/2014/main" val="2317568963"/>
                    </a:ext>
                  </a:extLst>
                </a:gridCol>
                <a:gridCol w="2183210">
                  <a:extLst>
                    <a:ext uri="{9D8B030D-6E8A-4147-A177-3AD203B41FA5}">
                      <a16:colId xmlns:a16="http://schemas.microsoft.com/office/drawing/2014/main" val="2007091616"/>
                    </a:ext>
                  </a:extLst>
                </a:gridCol>
                <a:gridCol w="1647040">
                  <a:extLst>
                    <a:ext uri="{9D8B030D-6E8A-4147-A177-3AD203B41FA5}">
                      <a16:colId xmlns:a16="http://schemas.microsoft.com/office/drawing/2014/main" val="37936231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Write where each person was on this 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Duke of                      Buckingham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Richard, Duke of Gloucester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                                       Richard Grey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Thomas Grey, Marquess of Dorset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Prince                              Richard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640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Earl Rivers         (Anthony 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                          Edward 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Lord                                 Hastings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Queen Elizabeth (Woodville)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Young                                 King Edward 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809742"/>
                  </a:ext>
                </a:extLst>
              </a:tr>
            </a:tbl>
          </a:graphicData>
        </a:graphic>
      </p:graphicFrame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4E04F785-C564-4824-BF9E-337CE13F3751}"/>
              </a:ext>
            </a:extLst>
          </p:cNvPr>
          <p:cNvCxnSpPr>
            <a:cxnSpLocks/>
          </p:cNvCxnSpPr>
          <p:nvPr/>
        </p:nvCxnSpPr>
        <p:spPr>
          <a:xfrm flipH="1" flipV="1">
            <a:off x="390240" y="5164674"/>
            <a:ext cx="4497" cy="14513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B1DFF1EC-36B9-456C-98BE-1E717EFE9EB5}"/>
              </a:ext>
            </a:extLst>
          </p:cNvPr>
          <p:cNvCxnSpPr>
            <a:cxnSpLocks/>
          </p:cNvCxnSpPr>
          <p:nvPr/>
        </p:nvCxnSpPr>
        <p:spPr>
          <a:xfrm flipV="1">
            <a:off x="730806" y="5164674"/>
            <a:ext cx="0" cy="14388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01F9B0C-81A3-47BC-8133-4C3C28A21BDD}"/>
              </a:ext>
            </a:extLst>
          </p:cNvPr>
          <p:cNvCxnSpPr>
            <a:cxnSpLocks/>
          </p:cNvCxnSpPr>
          <p:nvPr/>
        </p:nvCxnSpPr>
        <p:spPr>
          <a:xfrm flipV="1">
            <a:off x="1083415" y="5164674"/>
            <a:ext cx="0" cy="1447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A8E3AD2-2D1A-439E-97D0-EC0D7A19F627}"/>
              </a:ext>
            </a:extLst>
          </p:cNvPr>
          <p:cNvCxnSpPr>
            <a:cxnSpLocks/>
          </p:cNvCxnSpPr>
          <p:nvPr/>
        </p:nvCxnSpPr>
        <p:spPr>
          <a:xfrm flipH="1">
            <a:off x="390240" y="5164674"/>
            <a:ext cx="21212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CE8E1B0-68E3-4852-99EB-93D28EA8ABDB}"/>
              </a:ext>
            </a:extLst>
          </p:cNvPr>
          <p:cNvCxnSpPr>
            <a:cxnSpLocks/>
          </p:cNvCxnSpPr>
          <p:nvPr/>
        </p:nvCxnSpPr>
        <p:spPr>
          <a:xfrm>
            <a:off x="7623742" y="6630100"/>
            <a:ext cx="201091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3FD752A-EB99-46B5-A78A-5F3DA0986DB6}"/>
              </a:ext>
            </a:extLst>
          </p:cNvPr>
          <p:cNvCxnSpPr>
            <a:cxnSpLocks/>
          </p:cNvCxnSpPr>
          <p:nvPr/>
        </p:nvCxnSpPr>
        <p:spPr>
          <a:xfrm flipV="1">
            <a:off x="7623742" y="4015806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9B884102-A377-4D05-8885-5AB337288F6B}"/>
              </a:ext>
            </a:extLst>
          </p:cNvPr>
          <p:cNvCxnSpPr>
            <a:cxnSpLocks/>
          </p:cNvCxnSpPr>
          <p:nvPr/>
        </p:nvCxnSpPr>
        <p:spPr>
          <a:xfrm flipV="1">
            <a:off x="9613632" y="4044337"/>
            <a:ext cx="0" cy="2585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A84ABE7-73A5-4CE1-B453-31B8888E8F66}"/>
              </a:ext>
            </a:extLst>
          </p:cNvPr>
          <p:cNvCxnSpPr>
            <a:cxnSpLocks/>
          </p:cNvCxnSpPr>
          <p:nvPr/>
        </p:nvCxnSpPr>
        <p:spPr>
          <a:xfrm>
            <a:off x="7623742" y="4015805"/>
            <a:ext cx="1989890" cy="285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1787827B-BD42-4662-9D1A-AE0BC45D0DF6}"/>
              </a:ext>
            </a:extLst>
          </p:cNvPr>
          <p:cNvSpPr txBox="1"/>
          <p:nvPr/>
        </p:nvSpPr>
        <p:spPr>
          <a:xfrm>
            <a:off x="7679569" y="3280020"/>
            <a:ext cx="1934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London</a:t>
            </a:r>
          </a:p>
          <a:p>
            <a:pPr algn="ctr"/>
            <a:r>
              <a:rPr lang="en-GB" dirty="0"/>
              <a:t>(Seat of power)</a:t>
            </a:r>
          </a:p>
        </p:txBody>
      </p:sp>
      <p:sp>
        <p:nvSpPr>
          <p:cNvPr id="58" name="Rectangle: Top Corners Rounded 57">
            <a:extLst>
              <a:ext uri="{FF2B5EF4-FFF2-40B4-BE49-F238E27FC236}">
                <a16:creationId xmlns:a16="http://schemas.microsoft.com/office/drawing/2014/main" id="{CA87740F-BA4F-45C7-9FDB-9BBA2CDF2D3A}"/>
              </a:ext>
            </a:extLst>
          </p:cNvPr>
          <p:cNvSpPr/>
          <p:nvPr/>
        </p:nvSpPr>
        <p:spPr>
          <a:xfrm>
            <a:off x="3022640" y="4011341"/>
            <a:ext cx="1778915" cy="2622769"/>
          </a:xfrm>
          <a:prstGeom prst="round2Same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F7CB219-DC21-46EB-8501-01199565AB42}"/>
              </a:ext>
            </a:extLst>
          </p:cNvPr>
          <p:cNvSpPr txBox="1"/>
          <p:nvPr/>
        </p:nvSpPr>
        <p:spPr>
          <a:xfrm>
            <a:off x="3020780" y="3557019"/>
            <a:ext cx="176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Dead</a:t>
            </a:r>
            <a:endParaRPr lang="en-GB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A76C409-B11A-481D-B0DF-2C89D7453412}"/>
              </a:ext>
            </a:extLst>
          </p:cNvPr>
          <p:cNvSpPr txBox="1"/>
          <p:nvPr/>
        </p:nvSpPr>
        <p:spPr>
          <a:xfrm>
            <a:off x="3030896" y="4044336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</p:spTree>
    <p:extLst>
      <p:ext uri="{BB962C8B-B14F-4D97-AF65-F5344CB8AC3E}">
        <p14:creationId xmlns:p14="http://schemas.microsoft.com/office/powerpoint/2010/main" val="371483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C8B47E-B26F-4017-AA29-41CEB77030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54" t="42222" r="35208" b="15185"/>
          <a:stretch/>
        </p:blipFill>
        <p:spPr>
          <a:xfrm>
            <a:off x="4546600" y="145178"/>
            <a:ext cx="5969000" cy="62429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63590F-76C9-4561-832C-D2DCA64DBDE0}"/>
              </a:ext>
            </a:extLst>
          </p:cNvPr>
          <p:cNvSpPr txBox="1"/>
          <p:nvPr/>
        </p:nvSpPr>
        <p:spPr>
          <a:xfrm>
            <a:off x="110965" y="28061"/>
            <a:ext cx="114937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26 June 1483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The princes were declared illegitimate.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52290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45434CE-CA7F-4DBF-B309-F8BC80427173}"/>
              </a:ext>
            </a:extLst>
          </p:cNvPr>
          <p:cNvCxnSpPr>
            <a:cxnSpLocks/>
          </p:cNvCxnSpPr>
          <p:nvPr/>
        </p:nvCxnSpPr>
        <p:spPr>
          <a:xfrm flipV="1">
            <a:off x="3740368" y="6691840"/>
            <a:ext cx="2235907" cy="4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61D27272-53D2-4368-87B9-0E3B94FD2E0C}"/>
              </a:ext>
            </a:extLst>
          </p:cNvPr>
          <p:cNvCxnSpPr>
            <a:cxnSpLocks/>
          </p:cNvCxnSpPr>
          <p:nvPr/>
        </p:nvCxnSpPr>
        <p:spPr>
          <a:xfrm flipV="1">
            <a:off x="3739353" y="4925917"/>
            <a:ext cx="0" cy="17700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EF8EC5B-5C47-40AC-98E7-0B26A7AA3D08}"/>
              </a:ext>
            </a:extLst>
          </p:cNvPr>
          <p:cNvCxnSpPr>
            <a:cxnSpLocks/>
          </p:cNvCxnSpPr>
          <p:nvPr/>
        </p:nvCxnSpPr>
        <p:spPr>
          <a:xfrm flipH="1" flipV="1">
            <a:off x="5976274" y="4946442"/>
            <a:ext cx="1968" cy="1757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F1218B7-83EA-4528-B1E4-E1108E3D1B57}"/>
              </a:ext>
            </a:extLst>
          </p:cNvPr>
          <p:cNvCxnSpPr>
            <a:cxnSpLocks/>
          </p:cNvCxnSpPr>
          <p:nvPr/>
        </p:nvCxnSpPr>
        <p:spPr>
          <a:xfrm flipV="1">
            <a:off x="3735792" y="3612114"/>
            <a:ext cx="1110147" cy="13138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1F7436C7-D0F6-4B49-999F-8577D03772B2}"/>
              </a:ext>
            </a:extLst>
          </p:cNvPr>
          <p:cNvCxnSpPr>
            <a:cxnSpLocks/>
          </p:cNvCxnSpPr>
          <p:nvPr/>
        </p:nvCxnSpPr>
        <p:spPr>
          <a:xfrm flipH="1" flipV="1">
            <a:off x="4850837" y="3612113"/>
            <a:ext cx="1125437" cy="1334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C263CD8-E031-4ACD-80F7-8DE3837BF173}"/>
              </a:ext>
            </a:extLst>
          </p:cNvPr>
          <p:cNvCxnSpPr>
            <a:cxnSpLocks/>
          </p:cNvCxnSpPr>
          <p:nvPr/>
        </p:nvCxnSpPr>
        <p:spPr>
          <a:xfrm flipH="1" flipV="1">
            <a:off x="4845937" y="3211441"/>
            <a:ext cx="2" cy="4060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6DA77B2-AFC2-4E74-A148-D12D4CB40531}"/>
              </a:ext>
            </a:extLst>
          </p:cNvPr>
          <p:cNvCxnSpPr>
            <a:cxnSpLocks/>
          </p:cNvCxnSpPr>
          <p:nvPr/>
        </p:nvCxnSpPr>
        <p:spPr>
          <a:xfrm flipH="1">
            <a:off x="4662018" y="3393559"/>
            <a:ext cx="36362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F6F4157B-CBA3-4E63-B9F7-FA7C1AE116E6}"/>
              </a:ext>
            </a:extLst>
          </p:cNvPr>
          <p:cNvSpPr txBox="1"/>
          <p:nvPr/>
        </p:nvSpPr>
        <p:spPr>
          <a:xfrm>
            <a:off x="4065560" y="4193790"/>
            <a:ext cx="16042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Westminster Abbey </a:t>
            </a:r>
          </a:p>
          <a:p>
            <a:pPr algn="ctr"/>
            <a:r>
              <a:rPr lang="en-GB" sz="1600" dirty="0"/>
              <a:t>Coronation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C1CAB65-C104-4280-8AA2-05F19D9C808A}"/>
              </a:ext>
            </a:extLst>
          </p:cNvPr>
          <p:cNvCxnSpPr>
            <a:cxnSpLocks/>
          </p:cNvCxnSpPr>
          <p:nvPr/>
        </p:nvCxnSpPr>
        <p:spPr>
          <a:xfrm>
            <a:off x="9885892" y="6677447"/>
            <a:ext cx="2082435" cy="8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3ACFACD-B8A9-4392-BEDD-2FD227C63F2A}"/>
              </a:ext>
            </a:extLst>
          </p:cNvPr>
          <p:cNvCxnSpPr>
            <a:cxnSpLocks/>
          </p:cNvCxnSpPr>
          <p:nvPr/>
        </p:nvCxnSpPr>
        <p:spPr>
          <a:xfrm flipV="1">
            <a:off x="9885892" y="4058691"/>
            <a:ext cx="0" cy="2618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F1F8826E-8A39-4B71-AB42-5039ACB2471E}"/>
              </a:ext>
            </a:extLst>
          </p:cNvPr>
          <p:cNvCxnSpPr>
            <a:cxnSpLocks/>
          </p:cNvCxnSpPr>
          <p:nvPr/>
        </p:nvCxnSpPr>
        <p:spPr>
          <a:xfrm flipV="1">
            <a:off x="11968327" y="4058703"/>
            <a:ext cx="0" cy="26309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E570501-86F8-4174-91F4-A078E2E165A3}"/>
              </a:ext>
            </a:extLst>
          </p:cNvPr>
          <p:cNvCxnSpPr>
            <a:cxnSpLocks/>
          </p:cNvCxnSpPr>
          <p:nvPr/>
        </p:nvCxnSpPr>
        <p:spPr>
          <a:xfrm>
            <a:off x="9885892" y="4058690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F4B2E839-FFCA-438A-A1E9-8FD7FA159460}"/>
              </a:ext>
            </a:extLst>
          </p:cNvPr>
          <p:cNvCxnSpPr>
            <a:cxnSpLocks/>
          </p:cNvCxnSpPr>
          <p:nvPr/>
        </p:nvCxnSpPr>
        <p:spPr>
          <a:xfrm>
            <a:off x="10262263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CAE88B3-C6F7-4DD6-90F5-FD86BADDD386}"/>
              </a:ext>
            </a:extLst>
          </p:cNvPr>
          <p:cNvCxnSpPr>
            <a:cxnSpLocks/>
          </p:cNvCxnSpPr>
          <p:nvPr/>
        </p:nvCxnSpPr>
        <p:spPr>
          <a:xfrm>
            <a:off x="10453595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3F2AD9D6-83DA-4706-800D-F7938387F478}"/>
              </a:ext>
            </a:extLst>
          </p:cNvPr>
          <p:cNvCxnSpPr>
            <a:cxnSpLocks/>
          </p:cNvCxnSpPr>
          <p:nvPr/>
        </p:nvCxnSpPr>
        <p:spPr>
          <a:xfrm flipV="1">
            <a:off x="10261521" y="4318021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03697C5-F10C-4582-A1FB-48A28B4E618E}"/>
              </a:ext>
            </a:extLst>
          </p:cNvPr>
          <p:cNvSpPr txBox="1"/>
          <p:nvPr/>
        </p:nvSpPr>
        <p:spPr>
          <a:xfrm>
            <a:off x="9842812" y="3339579"/>
            <a:ext cx="212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Tower of London</a:t>
            </a:r>
          </a:p>
          <a:p>
            <a:pPr algn="ctr"/>
            <a:r>
              <a:rPr lang="en-GB" dirty="0"/>
              <a:t>(Palace/Fortress)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0180E51-7D70-4F4D-9DD7-1CB890744221}"/>
              </a:ext>
            </a:extLst>
          </p:cNvPr>
          <p:cNvSpPr txBox="1"/>
          <p:nvPr/>
        </p:nvSpPr>
        <p:spPr>
          <a:xfrm>
            <a:off x="99006" y="72697"/>
            <a:ext cx="114937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00FF"/>
                </a:solidFill>
              </a:rPr>
              <a:t>6 July 1483</a:t>
            </a:r>
          </a:p>
          <a:p>
            <a:r>
              <a:rPr lang="en-GB" sz="2800" dirty="0">
                <a:solidFill>
                  <a:srgbClr val="0000FF"/>
                </a:solidFill>
              </a:rPr>
              <a:t>Duke Richard was crowned King Richard III at Westminster Abbey.</a:t>
            </a:r>
          </a:p>
          <a:p>
            <a:endParaRPr lang="en-GB" sz="1200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AF1FC1C-3251-43D7-AE1C-4C662303454D}"/>
              </a:ext>
            </a:extLst>
          </p:cNvPr>
          <p:cNvCxnSpPr>
            <a:cxnSpLocks/>
          </p:cNvCxnSpPr>
          <p:nvPr/>
        </p:nvCxnSpPr>
        <p:spPr>
          <a:xfrm>
            <a:off x="10457157" y="4058690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AC31C56F-00C4-4FE0-8883-FD6B43210B89}"/>
              </a:ext>
            </a:extLst>
          </p:cNvPr>
          <p:cNvCxnSpPr>
            <a:cxnSpLocks/>
          </p:cNvCxnSpPr>
          <p:nvPr/>
        </p:nvCxnSpPr>
        <p:spPr>
          <a:xfrm>
            <a:off x="10833528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5038B73-2E47-44CD-A9D5-4D0A81AD6D1E}"/>
              </a:ext>
            </a:extLst>
          </p:cNvPr>
          <p:cNvCxnSpPr>
            <a:cxnSpLocks/>
          </p:cNvCxnSpPr>
          <p:nvPr/>
        </p:nvCxnSpPr>
        <p:spPr>
          <a:xfrm>
            <a:off x="11024860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15B92BC-5D45-4B82-8274-4E87D6D63747}"/>
              </a:ext>
            </a:extLst>
          </p:cNvPr>
          <p:cNvCxnSpPr>
            <a:cxnSpLocks/>
          </p:cNvCxnSpPr>
          <p:nvPr/>
        </p:nvCxnSpPr>
        <p:spPr>
          <a:xfrm flipV="1">
            <a:off x="10832786" y="4318021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5606942-7B1D-446C-B0CE-A5C2EB4C0F4B}"/>
              </a:ext>
            </a:extLst>
          </p:cNvPr>
          <p:cNvCxnSpPr>
            <a:cxnSpLocks/>
          </p:cNvCxnSpPr>
          <p:nvPr/>
        </p:nvCxnSpPr>
        <p:spPr>
          <a:xfrm>
            <a:off x="11025830" y="4058690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8C63F7B-3ACB-4EE2-85C2-684A8D670592}"/>
              </a:ext>
            </a:extLst>
          </p:cNvPr>
          <p:cNvCxnSpPr>
            <a:cxnSpLocks/>
          </p:cNvCxnSpPr>
          <p:nvPr/>
        </p:nvCxnSpPr>
        <p:spPr>
          <a:xfrm>
            <a:off x="11402201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A21688E1-F0E2-4418-9D9D-6FB5BD5A7072}"/>
              </a:ext>
            </a:extLst>
          </p:cNvPr>
          <p:cNvCxnSpPr>
            <a:cxnSpLocks/>
          </p:cNvCxnSpPr>
          <p:nvPr/>
        </p:nvCxnSpPr>
        <p:spPr>
          <a:xfrm>
            <a:off x="11593533" y="4058691"/>
            <a:ext cx="0" cy="2593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A66187B-BD30-44E8-9DCD-EBE21AD1CA45}"/>
              </a:ext>
            </a:extLst>
          </p:cNvPr>
          <p:cNvCxnSpPr>
            <a:cxnSpLocks/>
          </p:cNvCxnSpPr>
          <p:nvPr/>
        </p:nvCxnSpPr>
        <p:spPr>
          <a:xfrm flipV="1">
            <a:off x="11401459" y="4318021"/>
            <a:ext cx="19207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C8F6AB7-BB0E-4270-A09C-AC0588095AC6}"/>
              </a:ext>
            </a:extLst>
          </p:cNvPr>
          <p:cNvCxnSpPr>
            <a:cxnSpLocks/>
          </p:cNvCxnSpPr>
          <p:nvPr/>
        </p:nvCxnSpPr>
        <p:spPr>
          <a:xfrm>
            <a:off x="11592790" y="4058690"/>
            <a:ext cx="375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7" name="Table 106">
            <a:extLst>
              <a:ext uri="{FF2B5EF4-FFF2-40B4-BE49-F238E27FC236}">
                <a16:creationId xmlns:a16="http://schemas.microsoft.com/office/drawing/2014/main" id="{764EDF05-CFCB-4F45-8C05-78CF98DE443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8089" y="1237412"/>
          <a:ext cx="11802197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330">
                  <a:extLst>
                    <a:ext uri="{9D8B030D-6E8A-4147-A177-3AD203B41FA5}">
                      <a16:colId xmlns:a16="http://schemas.microsoft.com/office/drawing/2014/main" val="1449652466"/>
                    </a:ext>
                  </a:extLst>
                </a:gridCol>
                <a:gridCol w="2355260">
                  <a:extLst>
                    <a:ext uri="{9D8B030D-6E8A-4147-A177-3AD203B41FA5}">
                      <a16:colId xmlns:a16="http://schemas.microsoft.com/office/drawing/2014/main" val="966863724"/>
                    </a:ext>
                  </a:extLst>
                </a:gridCol>
                <a:gridCol w="1667080">
                  <a:extLst>
                    <a:ext uri="{9D8B030D-6E8A-4147-A177-3AD203B41FA5}">
                      <a16:colId xmlns:a16="http://schemas.microsoft.com/office/drawing/2014/main" val="1407621236"/>
                    </a:ext>
                  </a:extLst>
                </a:gridCol>
                <a:gridCol w="1564277">
                  <a:extLst>
                    <a:ext uri="{9D8B030D-6E8A-4147-A177-3AD203B41FA5}">
                      <a16:colId xmlns:a16="http://schemas.microsoft.com/office/drawing/2014/main" val="2317568963"/>
                    </a:ext>
                  </a:extLst>
                </a:gridCol>
                <a:gridCol w="2183210">
                  <a:extLst>
                    <a:ext uri="{9D8B030D-6E8A-4147-A177-3AD203B41FA5}">
                      <a16:colId xmlns:a16="http://schemas.microsoft.com/office/drawing/2014/main" val="2007091616"/>
                    </a:ext>
                  </a:extLst>
                </a:gridCol>
                <a:gridCol w="1647040">
                  <a:extLst>
                    <a:ext uri="{9D8B030D-6E8A-4147-A177-3AD203B41FA5}">
                      <a16:colId xmlns:a16="http://schemas.microsoft.com/office/drawing/2014/main" val="37936231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Write where each person was on this 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Duke of                      Buckingham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Richard 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                                       Richard Grey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Sir Thomas Grey, Marquess of Dorset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Richard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(bastard son of Edward IV)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96409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Earl Rivers         (Anthony 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King                                     Edward 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Lord                                 Hastings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Queen Elizabeth (Woodville)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ysClr val="windowText" lastClr="000000"/>
                          </a:solidFill>
                        </a:rPr>
                        <a:t>Edward          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(bastard son of Edward IV)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809742"/>
                  </a:ext>
                </a:extLst>
              </a:tr>
            </a:tbl>
          </a:graphicData>
        </a:graphic>
      </p:graphicFrame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72FF8C5-74EC-4DDC-8957-CFDC8A490650}"/>
              </a:ext>
            </a:extLst>
          </p:cNvPr>
          <p:cNvCxnSpPr>
            <a:cxnSpLocks/>
          </p:cNvCxnSpPr>
          <p:nvPr/>
        </p:nvCxnSpPr>
        <p:spPr>
          <a:xfrm>
            <a:off x="5969415" y="6693352"/>
            <a:ext cx="2726175" cy="101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B6B270D5-3713-4828-98B4-BC90320020E4}"/>
              </a:ext>
            </a:extLst>
          </p:cNvPr>
          <p:cNvCxnSpPr>
            <a:cxnSpLocks/>
          </p:cNvCxnSpPr>
          <p:nvPr/>
        </p:nvCxnSpPr>
        <p:spPr>
          <a:xfrm flipV="1">
            <a:off x="8695591" y="5402268"/>
            <a:ext cx="0" cy="12768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EB7E45CE-1A14-45CA-BA60-AEA1F625D2CD}"/>
              </a:ext>
            </a:extLst>
          </p:cNvPr>
          <p:cNvCxnSpPr>
            <a:cxnSpLocks/>
          </p:cNvCxnSpPr>
          <p:nvPr/>
        </p:nvCxnSpPr>
        <p:spPr>
          <a:xfrm>
            <a:off x="5969415" y="5408790"/>
            <a:ext cx="27010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77D5C9D-2A64-4755-A553-63087C84D00B}"/>
              </a:ext>
            </a:extLst>
          </p:cNvPr>
          <p:cNvSpPr/>
          <p:nvPr/>
        </p:nvSpPr>
        <p:spPr>
          <a:xfrm>
            <a:off x="6708603" y="5334892"/>
            <a:ext cx="1256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(Sanctuary)</a:t>
            </a:r>
          </a:p>
        </p:txBody>
      </p:sp>
      <p:sp>
        <p:nvSpPr>
          <p:cNvPr id="36" name="Rectangle: Top Corners Rounded 35">
            <a:extLst>
              <a:ext uri="{FF2B5EF4-FFF2-40B4-BE49-F238E27FC236}">
                <a16:creationId xmlns:a16="http://schemas.microsoft.com/office/drawing/2014/main" id="{230E25D1-06BD-4C29-B863-CF0293FED470}"/>
              </a:ext>
            </a:extLst>
          </p:cNvPr>
          <p:cNvSpPr/>
          <p:nvPr/>
        </p:nvSpPr>
        <p:spPr>
          <a:xfrm>
            <a:off x="349673" y="4002634"/>
            <a:ext cx="1778915" cy="2622769"/>
          </a:xfrm>
          <a:prstGeom prst="round2Same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CF56E47-1FA5-4379-A7E8-A21A822ACFF0}"/>
              </a:ext>
            </a:extLst>
          </p:cNvPr>
          <p:cNvSpPr txBox="1"/>
          <p:nvPr/>
        </p:nvSpPr>
        <p:spPr>
          <a:xfrm>
            <a:off x="347813" y="3548312"/>
            <a:ext cx="176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Dead</a:t>
            </a:r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322C18-73C8-403D-A34F-A3A0B70FA57E}"/>
              </a:ext>
            </a:extLst>
          </p:cNvPr>
          <p:cNvSpPr txBox="1"/>
          <p:nvPr/>
        </p:nvSpPr>
        <p:spPr>
          <a:xfrm>
            <a:off x="357929" y="4035629"/>
            <a:ext cx="176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R.I.P</a:t>
            </a:r>
          </a:p>
        </p:txBody>
      </p:sp>
    </p:spTree>
    <p:extLst>
      <p:ext uri="{BB962C8B-B14F-4D97-AF65-F5344CB8AC3E}">
        <p14:creationId xmlns:p14="http://schemas.microsoft.com/office/powerpoint/2010/main" val="3431182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930</Words>
  <Application>Microsoft Office PowerPoint</Application>
  <PresentationFormat>Widescreen</PresentationFormat>
  <Paragraphs>170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Wallace</dc:creator>
  <cp:lastModifiedBy>Andrew Wallace</cp:lastModifiedBy>
  <cp:revision>74</cp:revision>
  <cp:lastPrinted>2021-01-22T12:05:46Z</cp:lastPrinted>
  <dcterms:created xsi:type="dcterms:W3CDTF">2021-01-22T11:50:47Z</dcterms:created>
  <dcterms:modified xsi:type="dcterms:W3CDTF">2021-02-28T20:25:20Z</dcterms:modified>
</cp:coreProperties>
</file>