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346" r:id="rId2"/>
    <p:sldId id="348" r:id="rId3"/>
    <p:sldId id="350" r:id="rId4"/>
    <p:sldId id="351" r:id="rId5"/>
    <p:sldId id="355" r:id="rId6"/>
    <p:sldId id="354" r:id="rId7"/>
    <p:sldId id="331" r:id="rId8"/>
    <p:sldId id="356" r:id="rId9"/>
    <p:sldId id="332" r:id="rId10"/>
    <p:sldId id="335" r:id="rId11"/>
    <p:sldId id="333" r:id="rId12"/>
    <p:sldId id="352" r:id="rId13"/>
    <p:sldId id="344" r:id="rId14"/>
    <p:sldId id="336" r:id="rId15"/>
    <p:sldId id="338" r:id="rId16"/>
    <p:sldId id="339" r:id="rId17"/>
    <p:sldId id="340" r:id="rId18"/>
    <p:sldId id="353" r:id="rId19"/>
    <p:sldId id="345" r:id="rId20"/>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2" autoAdjust="0"/>
    <p:restoredTop sz="94291" autoAdjust="0"/>
  </p:normalViewPr>
  <p:slideViewPr>
    <p:cSldViewPr snapToGrid="0">
      <p:cViewPr varScale="1">
        <p:scale>
          <a:sx n="63" d="100"/>
          <a:sy n="63" d="100"/>
        </p:scale>
        <p:origin x="804"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D64A74E-420A-421F-B1FA-D6E5C96F80C4}" type="datetimeFigureOut">
              <a:rPr lang="en-GB" smtClean="0"/>
              <a:t>28/02/2021</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A5DA26E9-629A-4215-9E74-A5151B8B8E89}" type="slidenum">
              <a:rPr lang="en-GB" smtClean="0"/>
              <a:t>‹#›</a:t>
            </a:fld>
            <a:endParaRPr lang="en-GB"/>
          </a:p>
        </p:txBody>
      </p:sp>
    </p:spTree>
    <p:extLst>
      <p:ext uri="{BB962C8B-B14F-4D97-AF65-F5344CB8AC3E}">
        <p14:creationId xmlns:p14="http://schemas.microsoft.com/office/powerpoint/2010/main" val="2455246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5DA26E9-629A-4215-9E74-A5151B8B8E89}" type="slidenum">
              <a:rPr lang="en-GB" smtClean="0"/>
              <a:t>1</a:t>
            </a:fld>
            <a:endParaRPr lang="en-GB"/>
          </a:p>
        </p:txBody>
      </p:sp>
    </p:spTree>
    <p:extLst>
      <p:ext uri="{BB962C8B-B14F-4D97-AF65-F5344CB8AC3E}">
        <p14:creationId xmlns:p14="http://schemas.microsoft.com/office/powerpoint/2010/main" val="2421968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2F656-C56E-46C0-B946-EA077AD740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A56C7C5-AE84-4AAE-8438-31EC201253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417C853-1B8D-42FC-82F3-FC8D792A9CF8}"/>
              </a:ext>
            </a:extLst>
          </p:cNvPr>
          <p:cNvSpPr>
            <a:spLocks noGrp="1"/>
          </p:cNvSpPr>
          <p:nvPr>
            <p:ph type="dt" sz="half" idx="10"/>
          </p:nvPr>
        </p:nvSpPr>
        <p:spPr/>
        <p:txBody>
          <a:bodyPr/>
          <a:lstStyle/>
          <a:p>
            <a:fld id="{CEFEDA2B-48A1-45D4-95DB-5986AF40879B}" type="datetimeFigureOut">
              <a:rPr lang="en-GB" smtClean="0"/>
              <a:t>28/02/2021</a:t>
            </a:fld>
            <a:endParaRPr lang="en-GB"/>
          </a:p>
        </p:txBody>
      </p:sp>
      <p:sp>
        <p:nvSpPr>
          <p:cNvPr id="5" name="Footer Placeholder 4">
            <a:extLst>
              <a:ext uri="{FF2B5EF4-FFF2-40B4-BE49-F238E27FC236}">
                <a16:creationId xmlns:a16="http://schemas.microsoft.com/office/drawing/2014/main" id="{F89FF03D-D779-4846-8CA4-283B135253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AE50AE-EC34-4EC7-83D2-7AA12B43134F}"/>
              </a:ext>
            </a:extLst>
          </p:cNvPr>
          <p:cNvSpPr>
            <a:spLocks noGrp="1"/>
          </p:cNvSpPr>
          <p:nvPr>
            <p:ph type="sldNum" sz="quarter" idx="12"/>
          </p:nvPr>
        </p:nvSpPr>
        <p:spPr/>
        <p:txBody>
          <a:bodyPr/>
          <a:lstStyle/>
          <a:p>
            <a:fld id="{507C8816-08F0-4F3B-AD70-149F076BE9AE}" type="slidenum">
              <a:rPr lang="en-GB" smtClean="0"/>
              <a:t>‹#›</a:t>
            </a:fld>
            <a:endParaRPr lang="en-GB"/>
          </a:p>
        </p:txBody>
      </p:sp>
    </p:spTree>
    <p:extLst>
      <p:ext uri="{BB962C8B-B14F-4D97-AF65-F5344CB8AC3E}">
        <p14:creationId xmlns:p14="http://schemas.microsoft.com/office/powerpoint/2010/main" val="4237551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42299-F40A-4EC1-99ED-40CFB584002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318C1AE-9FC4-41B0-864F-D8FB1EE8AD1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52E00DF-9430-45C5-A729-46179D7B4BD2}"/>
              </a:ext>
            </a:extLst>
          </p:cNvPr>
          <p:cNvSpPr>
            <a:spLocks noGrp="1"/>
          </p:cNvSpPr>
          <p:nvPr>
            <p:ph type="dt" sz="half" idx="10"/>
          </p:nvPr>
        </p:nvSpPr>
        <p:spPr/>
        <p:txBody>
          <a:bodyPr/>
          <a:lstStyle/>
          <a:p>
            <a:fld id="{CEFEDA2B-48A1-45D4-95DB-5986AF40879B}" type="datetimeFigureOut">
              <a:rPr lang="en-GB" smtClean="0"/>
              <a:t>28/02/2021</a:t>
            </a:fld>
            <a:endParaRPr lang="en-GB"/>
          </a:p>
        </p:txBody>
      </p:sp>
      <p:sp>
        <p:nvSpPr>
          <p:cNvPr id="5" name="Footer Placeholder 4">
            <a:extLst>
              <a:ext uri="{FF2B5EF4-FFF2-40B4-BE49-F238E27FC236}">
                <a16:creationId xmlns:a16="http://schemas.microsoft.com/office/drawing/2014/main" id="{1C54E6F0-6462-440F-9784-C770C361404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E711399-6F9F-4458-80C9-3209C6AAEEAB}"/>
              </a:ext>
            </a:extLst>
          </p:cNvPr>
          <p:cNvSpPr>
            <a:spLocks noGrp="1"/>
          </p:cNvSpPr>
          <p:nvPr>
            <p:ph type="sldNum" sz="quarter" idx="12"/>
          </p:nvPr>
        </p:nvSpPr>
        <p:spPr/>
        <p:txBody>
          <a:bodyPr/>
          <a:lstStyle/>
          <a:p>
            <a:fld id="{507C8816-08F0-4F3B-AD70-149F076BE9AE}" type="slidenum">
              <a:rPr lang="en-GB" smtClean="0"/>
              <a:t>‹#›</a:t>
            </a:fld>
            <a:endParaRPr lang="en-GB"/>
          </a:p>
        </p:txBody>
      </p:sp>
    </p:spTree>
    <p:extLst>
      <p:ext uri="{BB962C8B-B14F-4D97-AF65-F5344CB8AC3E}">
        <p14:creationId xmlns:p14="http://schemas.microsoft.com/office/powerpoint/2010/main" val="4047766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98460B-635F-4173-9D33-104E245DCF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3CD4F57-FB88-43C2-A364-A1380794FA7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AC3C47A-CB47-4B58-BD4F-F563B515EBCC}"/>
              </a:ext>
            </a:extLst>
          </p:cNvPr>
          <p:cNvSpPr>
            <a:spLocks noGrp="1"/>
          </p:cNvSpPr>
          <p:nvPr>
            <p:ph type="dt" sz="half" idx="10"/>
          </p:nvPr>
        </p:nvSpPr>
        <p:spPr/>
        <p:txBody>
          <a:bodyPr/>
          <a:lstStyle/>
          <a:p>
            <a:fld id="{CEFEDA2B-48A1-45D4-95DB-5986AF40879B}" type="datetimeFigureOut">
              <a:rPr lang="en-GB" smtClean="0"/>
              <a:t>28/02/2021</a:t>
            </a:fld>
            <a:endParaRPr lang="en-GB"/>
          </a:p>
        </p:txBody>
      </p:sp>
      <p:sp>
        <p:nvSpPr>
          <p:cNvPr id="5" name="Footer Placeholder 4">
            <a:extLst>
              <a:ext uri="{FF2B5EF4-FFF2-40B4-BE49-F238E27FC236}">
                <a16:creationId xmlns:a16="http://schemas.microsoft.com/office/drawing/2014/main" id="{AE87C6BB-B268-46BF-948A-3CA0EB8A81F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42FF4E0-E011-4CBE-BD11-9562A61C08AF}"/>
              </a:ext>
            </a:extLst>
          </p:cNvPr>
          <p:cNvSpPr>
            <a:spLocks noGrp="1"/>
          </p:cNvSpPr>
          <p:nvPr>
            <p:ph type="sldNum" sz="quarter" idx="12"/>
          </p:nvPr>
        </p:nvSpPr>
        <p:spPr/>
        <p:txBody>
          <a:bodyPr/>
          <a:lstStyle/>
          <a:p>
            <a:fld id="{507C8816-08F0-4F3B-AD70-149F076BE9AE}" type="slidenum">
              <a:rPr lang="en-GB" smtClean="0"/>
              <a:t>‹#›</a:t>
            </a:fld>
            <a:endParaRPr lang="en-GB"/>
          </a:p>
        </p:txBody>
      </p:sp>
    </p:spTree>
    <p:extLst>
      <p:ext uri="{BB962C8B-B14F-4D97-AF65-F5344CB8AC3E}">
        <p14:creationId xmlns:p14="http://schemas.microsoft.com/office/powerpoint/2010/main" val="1841748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AAE4B-14D5-4C94-83E7-E027EED6B0B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9EFB791-2B88-4C6D-9AAB-C2424FC115B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9340B4B-615C-4F5C-8BC4-0BD5CE110FA2}"/>
              </a:ext>
            </a:extLst>
          </p:cNvPr>
          <p:cNvSpPr>
            <a:spLocks noGrp="1"/>
          </p:cNvSpPr>
          <p:nvPr>
            <p:ph type="dt" sz="half" idx="10"/>
          </p:nvPr>
        </p:nvSpPr>
        <p:spPr/>
        <p:txBody>
          <a:bodyPr/>
          <a:lstStyle/>
          <a:p>
            <a:fld id="{CEFEDA2B-48A1-45D4-95DB-5986AF40879B}" type="datetimeFigureOut">
              <a:rPr lang="en-GB" smtClean="0"/>
              <a:t>28/02/2021</a:t>
            </a:fld>
            <a:endParaRPr lang="en-GB"/>
          </a:p>
        </p:txBody>
      </p:sp>
      <p:sp>
        <p:nvSpPr>
          <p:cNvPr id="5" name="Footer Placeholder 4">
            <a:extLst>
              <a:ext uri="{FF2B5EF4-FFF2-40B4-BE49-F238E27FC236}">
                <a16:creationId xmlns:a16="http://schemas.microsoft.com/office/drawing/2014/main" id="{D80A2625-B841-4661-B35C-4E8FA30551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0E67DE-00F0-4331-AC57-D9A3B91462AD}"/>
              </a:ext>
            </a:extLst>
          </p:cNvPr>
          <p:cNvSpPr>
            <a:spLocks noGrp="1"/>
          </p:cNvSpPr>
          <p:nvPr>
            <p:ph type="sldNum" sz="quarter" idx="12"/>
          </p:nvPr>
        </p:nvSpPr>
        <p:spPr/>
        <p:txBody>
          <a:bodyPr/>
          <a:lstStyle/>
          <a:p>
            <a:fld id="{507C8816-08F0-4F3B-AD70-149F076BE9AE}" type="slidenum">
              <a:rPr lang="en-GB" smtClean="0"/>
              <a:t>‹#›</a:t>
            </a:fld>
            <a:endParaRPr lang="en-GB"/>
          </a:p>
        </p:txBody>
      </p:sp>
    </p:spTree>
    <p:extLst>
      <p:ext uri="{BB962C8B-B14F-4D97-AF65-F5344CB8AC3E}">
        <p14:creationId xmlns:p14="http://schemas.microsoft.com/office/powerpoint/2010/main" val="647535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2A985-984F-4BBD-A5E9-D4700BDC388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A1B2226-3E4A-4604-BA9A-1F30D4BFE7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846FBC3-0C76-41F9-B703-0BEB3B8171C3}"/>
              </a:ext>
            </a:extLst>
          </p:cNvPr>
          <p:cNvSpPr>
            <a:spLocks noGrp="1"/>
          </p:cNvSpPr>
          <p:nvPr>
            <p:ph type="dt" sz="half" idx="10"/>
          </p:nvPr>
        </p:nvSpPr>
        <p:spPr/>
        <p:txBody>
          <a:bodyPr/>
          <a:lstStyle/>
          <a:p>
            <a:fld id="{CEFEDA2B-48A1-45D4-95DB-5986AF40879B}" type="datetimeFigureOut">
              <a:rPr lang="en-GB" smtClean="0"/>
              <a:t>28/02/2021</a:t>
            </a:fld>
            <a:endParaRPr lang="en-GB"/>
          </a:p>
        </p:txBody>
      </p:sp>
      <p:sp>
        <p:nvSpPr>
          <p:cNvPr id="5" name="Footer Placeholder 4">
            <a:extLst>
              <a:ext uri="{FF2B5EF4-FFF2-40B4-BE49-F238E27FC236}">
                <a16:creationId xmlns:a16="http://schemas.microsoft.com/office/drawing/2014/main" id="{D8F9A1E9-95B6-487D-8ABF-7F1C329ACFE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CF751F-CABB-4405-986E-4C3C01F08E84}"/>
              </a:ext>
            </a:extLst>
          </p:cNvPr>
          <p:cNvSpPr>
            <a:spLocks noGrp="1"/>
          </p:cNvSpPr>
          <p:nvPr>
            <p:ph type="sldNum" sz="quarter" idx="12"/>
          </p:nvPr>
        </p:nvSpPr>
        <p:spPr/>
        <p:txBody>
          <a:bodyPr/>
          <a:lstStyle/>
          <a:p>
            <a:fld id="{507C8816-08F0-4F3B-AD70-149F076BE9AE}" type="slidenum">
              <a:rPr lang="en-GB" smtClean="0"/>
              <a:t>‹#›</a:t>
            </a:fld>
            <a:endParaRPr lang="en-GB"/>
          </a:p>
        </p:txBody>
      </p:sp>
    </p:spTree>
    <p:extLst>
      <p:ext uri="{BB962C8B-B14F-4D97-AF65-F5344CB8AC3E}">
        <p14:creationId xmlns:p14="http://schemas.microsoft.com/office/powerpoint/2010/main" val="4217720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E6A14-CF4C-43B8-96D9-31475A556A7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C9F747B-3E8B-458F-BD20-C2F4BB1B625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6116B07-A208-44AA-A33D-2C796E460EA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1D6E219-3D33-4CA2-A252-D1FDFF7FA271}"/>
              </a:ext>
            </a:extLst>
          </p:cNvPr>
          <p:cNvSpPr>
            <a:spLocks noGrp="1"/>
          </p:cNvSpPr>
          <p:nvPr>
            <p:ph type="dt" sz="half" idx="10"/>
          </p:nvPr>
        </p:nvSpPr>
        <p:spPr/>
        <p:txBody>
          <a:bodyPr/>
          <a:lstStyle/>
          <a:p>
            <a:fld id="{CEFEDA2B-48A1-45D4-95DB-5986AF40879B}" type="datetimeFigureOut">
              <a:rPr lang="en-GB" smtClean="0"/>
              <a:t>28/02/2021</a:t>
            </a:fld>
            <a:endParaRPr lang="en-GB"/>
          </a:p>
        </p:txBody>
      </p:sp>
      <p:sp>
        <p:nvSpPr>
          <p:cNvPr id="6" name="Footer Placeholder 5">
            <a:extLst>
              <a:ext uri="{FF2B5EF4-FFF2-40B4-BE49-F238E27FC236}">
                <a16:creationId xmlns:a16="http://schemas.microsoft.com/office/drawing/2014/main" id="{AA3B8C49-A402-405C-912B-5203D6D965C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1A9DAF2-700B-4B55-B48A-0D6225CD12F6}"/>
              </a:ext>
            </a:extLst>
          </p:cNvPr>
          <p:cNvSpPr>
            <a:spLocks noGrp="1"/>
          </p:cNvSpPr>
          <p:nvPr>
            <p:ph type="sldNum" sz="quarter" idx="12"/>
          </p:nvPr>
        </p:nvSpPr>
        <p:spPr/>
        <p:txBody>
          <a:bodyPr/>
          <a:lstStyle/>
          <a:p>
            <a:fld id="{507C8816-08F0-4F3B-AD70-149F076BE9AE}" type="slidenum">
              <a:rPr lang="en-GB" smtClean="0"/>
              <a:t>‹#›</a:t>
            </a:fld>
            <a:endParaRPr lang="en-GB"/>
          </a:p>
        </p:txBody>
      </p:sp>
    </p:spTree>
    <p:extLst>
      <p:ext uri="{BB962C8B-B14F-4D97-AF65-F5344CB8AC3E}">
        <p14:creationId xmlns:p14="http://schemas.microsoft.com/office/powerpoint/2010/main" val="3752851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D5CD2-40E7-464E-A9AB-9678CCA9F95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5E16C2C-7A69-4376-A9A8-075BAED7F5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0249DFD-C19D-4B89-9677-CCCEDEE4006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D24F20F-CD02-497B-9E08-FCA982E7B0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4E7CC1C-E3AA-40B5-94BF-A5554D4D7A6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AD0D0F5-0D9F-483C-8D2E-2BA5FDE58193}"/>
              </a:ext>
            </a:extLst>
          </p:cNvPr>
          <p:cNvSpPr>
            <a:spLocks noGrp="1"/>
          </p:cNvSpPr>
          <p:nvPr>
            <p:ph type="dt" sz="half" idx="10"/>
          </p:nvPr>
        </p:nvSpPr>
        <p:spPr/>
        <p:txBody>
          <a:bodyPr/>
          <a:lstStyle/>
          <a:p>
            <a:fld id="{CEFEDA2B-48A1-45D4-95DB-5986AF40879B}" type="datetimeFigureOut">
              <a:rPr lang="en-GB" smtClean="0"/>
              <a:t>28/02/2021</a:t>
            </a:fld>
            <a:endParaRPr lang="en-GB"/>
          </a:p>
        </p:txBody>
      </p:sp>
      <p:sp>
        <p:nvSpPr>
          <p:cNvPr id="8" name="Footer Placeholder 7">
            <a:extLst>
              <a:ext uri="{FF2B5EF4-FFF2-40B4-BE49-F238E27FC236}">
                <a16:creationId xmlns:a16="http://schemas.microsoft.com/office/drawing/2014/main" id="{AB192257-C4D1-4F08-9484-520586D410B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DDBE8EF-2A95-4D48-AD35-19AF60C6C74C}"/>
              </a:ext>
            </a:extLst>
          </p:cNvPr>
          <p:cNvSpPr>
            <a:spLocks noGrp="1"/>
          </p:cNvSpPr>
          <p:nvPr>
            <p:ph type="sldNum" sz="quarter" idx="12"/>
          </p:nvPr>
        </p:nvSpPr>
        <p:spPr/>
        <p:txBody>
          <a:bodyPr/>
          <a:lstStyle/>
          <a:p>
            <a:fld id="{507C8816-08F0-4F3B-AD70-149F076BE9AE}" type="slidenum">
              <a:rPr lang="en-GB" smtClean="0"/>
              <a:t>‹#›</a:t>
            </a:fld>
            <a:endParaRPr lang="en-GB"/>
          </a:p>
        </p:txBody>
      </p:sp>
    </p:spTree>
    <p:extLst>
      <p:ext uri="{BB962C8B-B14F-4D97-AF65-F5344CB8AC3E}">
        <p14:creationId xmlns:p14="http://schemas.microsoft.com/office/powerpoint/2010/main" val="3232408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81EB4-0C14-4A55-AE67-8436CFA8C3D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2CD89B9-C187-4240-B1B8-F39A404FE609}"/>
              </a:ext>
            </a:extLst>
          </p:cNvPr>
          <p:cNvSpPr>
            <a:spLocks noGrp="1"/>
          </p:cNvSpPr>
          <p:nvPr>
            <p:ph type="dt" sz="half" idx="10"/>
          </p:nvPr>
        </p:nvSpPr>
        <p:spPr/>
        <p:txBody>
          <a:bodyPr/>
          <a:lstStyle/>
          <a:p>
            <a:fld id="{CEFEDA2B-48A1-45D4-95DB-5986AF40879B}" type="datetimeFigureOut">
              <a:rPr lang="en-GB" smtClean="0"/>
              <a:t>28/02/2021</a:t>
            </a:fld>
            <a:endParaRPr lang="en-GB"/>
          </a:p>
        </p:txBody>
      </p:sp>
      <p:sp>
        <p:nvSpPr>
          <p:cNvPr id="4" name="Footer Placeholder 3">
            <a:extLst>
              <a:ext uri="{FF2B5EF4-FFF2-40B4-BE49-F238E27FC236}">
                <a16:creationId xmlns:a16="http://schemas.microsoft.com/office/drawing/2014/main" id="{A5969DFB-602B-4E51-A326-576054AB72D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40BCE76-BB12-4AFB-90B6-1A6021FFD4F3}"/>
              </a:ext>
            </a:extLst>
          </p:cNvPr>
          <p:cNvSpPr>
            <a:spLocks noGrp="1"/>
          </p:cNvSpPr>
          <p:nvPr>
            <p:ph type="sldNum" sz="quarter" idx="12"/>
          </p:nvPr>
        </p:nvSpPr>
        <p:spPr/>
        <p:txBody>
          <a:bodyPr/>
          <a:lstStyle/>
          <a:p>
            <a:fld id="{507C8816-08F0-4F3B-AD70-149F076BE9AE}" type="slidenum">
              <a:rPr lang="en-GB" smtClean="0"/>
              <a:t>‹#›</a:t>
            </a:fld>
            <a:endParaRPr lang="en-GB"/>
          </a:p>
        </p:txBody>
      </p:sp>
    </p:spTree>
    <p:extLst>
      <p:ext uri="{BB962C8B-B14F-4D97-AF65-F5344CB8AC3E}">
        <p14:creationId xmlns:p14="http://schemas.microsoft.com/office/powerpoint/2010/main" val="2098729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D274EF-F77A-477B-93D9-91084E75BAA6}"/>
              </a:ext>
            </a:extLst>
          </p:cNvPr>
          <p:cNvSpPr>
            <a:spLocks noGrp="1"/>
          </p:cNvSpPr>
          <p:nvPr>
            <p:ph type="dt" sz="half" idx="10"/>
          </p:nvPr>
        </p:nvSpPr>
        <p:spPr/>
        <p:txBody>
          <a:bodyPr/>
          <a:lstStyle/>
          <a:p>
            <a:fld id="{CEFEDA2B-48A1-45D4-95DB-5986AF40879B}" type="datetimeFigureOut">
              <a:rPr lang="en-GB" smtClean="0"/>
              <a:t>28/02/2021</a:t>
            </a:fld>
            <a:endParaRPr lang="en-GB"/>
          </a:p>
        </p:txBody>
      </p:sp>
      <p:sp>
        <p:nvSpPr>
          <p:cNvPr id="3" name="Footer Placeholder 2">
            <a:extLst>
              <a:ext uri="{FF2B5EF4-FFF2-40B4-BE49-F238E27FC236}">
                <a16:creationId xmlns:a16="http://schemas.microsoft.com/office/drawing/2014/main" id="{2A9A9053-2159-448E-A89E-0F5FECFD00B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D577444-0010-46F0-A70B-ABC2261C50D6}"/>
              </a:ext>
            </a:extLst>
          </p:cNvPr>
          <p:cNvSpPr>
            <a:spLocks noGrp="1"/>
          </p:cNvSpPr>
          <p:nvPr>
            <p:ph type="sldNum" sz="quarter" idx="12"/>
          </p:nvPr>
        </p:nvSpPr>
        <p:spPr/>
        <p:txBody>
          <a:bodyPr/>
          <a:lstStyle/>
          <a:p>
            <a:fld id="{507C8816-08F0-4F3B-AD70-149F076BE9AE}" type="slidenum">
              <a:rPr lang="en-GB" smtClean="0"/>
              <a:t>‹#›</a:t>
            </a:fld>
            <a:endParaRPr lang="en-GB"/>
          </a:p>
        </p:txBody>
      </p:sp>
    </p:spTree>
    <p:extLst>
      <p:ext uri="{BB962C8B-B14F-4D97-AF65-F5344CB8AC3E}">
        <p14:creationId xmlns:p14="http://schemas.microsoft.com/office/powerpoint/2010/main" val="1348304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8E98E-0E86-46A6-A011-F94637CAC3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7AF30F4-63C9-4949-933D-00A19D3264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91A6C31-D30A-455D-AEDB-AD7144B026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98A7A5F-4A28-4167-8DD5-8DDC32EEA730}"/>
              </a:ext>
            </a:extLst>
          </p:cNvPr>
          <p:cNvSpPr>
            <a:spLocks noGrp="1"/>
          </p:cNvSpPr>
          <p:nvPr>
            <p:ph type="dt" sz="half" idx="10"/>
          </p:nvPr>
        </p:nvSpPr>
        <p:spPr/>
        <p:txBody>
          <a:bodyPr/>
          <a:lstStyle/>
          <a:p>
            <a:fld id="{CEFEDA2B-48A1-45D4-95DB-5986AF40879B}" type="datetimeFigureOut">
              <a:rPr lang="en-GB" smtClean="0"/>
              <a:t>28/02/2021</a:t>
            </a:fld>
            <a:endParaRPr lang="en-GB"/>
          </a:p>
        </p:txBody>
      </p:sp>
      <p:sp>
        <p:nvSpPr>
          <p:cNvPr id="6" name="Footer Placeholder 5">
            <a:extLst>
              <a:ext uri="{FF2B5EF4-FFF2-40B4-BE49-F238E27FC236}">
                <a16:creationId xmlns:a16="http://schemas.microsoft.com/office/drawing/2014/main" id="{587B3E39-4B57-4B25-8F8A-C257D814C9E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6F83CB3-1304-40BD-B294-00A243FA7C7C}"/>
              </a:ext>
            </a:extLst>
          </p:cNvPr>
          <p:cNvSpPr>
            <a:spLocks noGrp="1"/>
          </p:cNvSpPr>
          <p:nvPr>
            <p:ph type="sldNum" sz="quarter" idx="12"/>
          </p:nvPr>
        </p:nvSpPr>
        <p:spPr/>
        <p:txBody>
          <a:bodyPr/>
          <a:lstStyle/>
          <a:p>
            <a:fld id="{507C8816-08F0-4F3B-AD70-149F076BE9AE}" type="slidenum">
              <a:rPr lang="en-GB" smtClean="0"/>
              <a:t>‹#›</a:t>
            </a:fld>
            <a:endParaRPr lang="en-GB"/>
          </a:p>
        </p:txBody>
      </p:sp>
    </p:spTree>
    <p:extLst>
      <p:ext uri="{BB962C8B-B14F-4D97-AF65-F5344CB8AC3E}">
        <p14:creationId xmlns:p14="http://schemas.microsoft.com/office/powerpoint/2010/main" val="2496263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3D55A-521A-47EB-A6DC-55299553B6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D18AB8D-39FD-40E4-8EE6-E0ABD55842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CB2AA7F-AA7D-442A-A125-CE35DB3225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2AF5F3F-DD01-4897-BAD8-5842D4DF3F53}"/>
              </a:ext>
            </a:extLst>
          </p:cNvPr>
          <p:cNvSpPr>
            <a:spLocks noGrp="1"/>
          </p:cNvSpPr>
          <p:nvPr>
            <p:ph type="dt" sz="half" idx="10"/>
          </p:nvPr>
        </p:nvSpPr>
        <p:spPr/>
        <p:txBody>
          <a:bodyPr/>
          <a:lstStyle/>
          <a:p>
            <a:fld id="{CEFEDA2B-48A1-45D4-95DB-5986AF40879B}" type="datetimeFigureOut">
              <a:rPr lang="en-GB" smtClean="0"/>
              <a:t>28/02/2021</a:t>
            </a:fld>
            <a:endParaRPr lang="en-GB"/>
          </a:p>
        </p:txBody>
      </p:sp>
      <p:sp>
        <p:nvSpPr>
          <p:cNvPr id="6" name="Footer Placeholder 5">
            <a:extLst>
              <a:ext uri="{FF2B5EF4-FFF2-40B4-BE49-F238E27FC236}">
                <a16:creationId xmlns:a16="http://schemas.microsoft.com/office/drawing/2014/main" id="{F90350F3-AF7F-4210-8B64-527B6F1C360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2E066BD-24C0-4520-BDD3-62E3E859A695}"/>
              </a:ext>
            </a:extLst>
          </p:cNvPr>
          <p:cNvSpPr>
            <a:spLocks noGrp="1"/>
          </p:cNvSpPr>
          <p:nvPr>
            <p:ph type="sldNum" sz="quarter" idx="12"/>
          </p:nvPr>
        </p:nvSpPr>
        <p:spPr/>
        <p:txBody>
          <a:bodyPr/>
          <a:lstStyle/>
          <a:p>
            <a:fld id="{507C8816-08F0-4F3B-AD70-149F076BE9AE}" type="slidenum">
              <a:rPr lang="en-GB" smtClean="0"/>
              <a:t>‹#›</a:t>
            </a:fld>
            <a:endParaRPr lang="en-GB"/>
          </a:p>
        </p:txBody>
      </p:sp>
    </p:spTree>
    <p:extLst>
      <p:ext uri="{BB962C8B-B14F-4D97-AF65-F5344CB8AC3E}">
        <p14:creationId xmlns:p14="http://schemas.microsoft.com/office/powerpoint/2010/main" val="62765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5C15A8-1C33-4CBC-A6EC-4EFE26292B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D09EF2D-4AA6-4D8A-ABD9-9741CAF221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E80C487-BDC4-4685-B592-84F40B1A71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FEDA2B-48A1-45D4-95DB-5986AF40879B}" type="datetimeFigureOut">
              <a:rPr lang="en-GB" smtClean="0"/>
              <a:t>28/02/2021</a:t>
            </a:fld>
            <a:endParaRPr lang="en-GB"/>
          </a:p>
        </p:txBody>
      </p:sp>
      <p:sp>
        <p:nvSpPr>
          <p:cNvPr id="5" name="Footer Placeholder 4">
            <a:extLst>
              <a:ext uri="{FF2B5EF4-FFF2-40B4-BE49-F238E27FC236}">
                <a16:creationId xmlns:a16="http://schemas.microsoft.com/office/drawing/2014/main" id="{73FAAA80-053C-4460-AC1C-0072DB09A9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B4C90AB-4879-410C-8A57-935634C383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7C8816-08F0-4F3B-AD70-149F076BE9AE}" type="slidenum">
              <a:rPr lang="en-GB" smtClean="0"/>
              <a:t>‹#›</a:t>
            </a:fld>
            <a:endParaRPr lang="en-GB"/>
          </a:p>
        </p:txBody>
      </p:sp>
    </p:spTree>
    <p:extLst>
      <p:ext uri="{BB962C8B-B14F-4D97-AF65-F5344CB8AC3E}">
        <p14:creationId xmlns:p14="http://schemas.microsoft.com/office/powerpoint/2010/main" val="1133749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79">
            <a:extLst>
              <a:ext uri="{FF2B5EF4-FFF2-40B4-BE49-F238E27FC236}">
                <a16:creationId xmlns:a16="http://schemas.microsoft.com/office/drawing/2014/main" id="{50EF90AB-A0BB-48D9-868C-D3DBC566235D}"/>
              </a:ext>
            </a:extLst>
          </p:cNvPr>
          <p:cNvSpPr txBox="1"/>
          <p:nvPr/>
        </p:nvSpPr>
        <p:spPr>
          <a:xfrm>
            <a:off x="0" y="-11895"/>
            <a:ext cx="12192000" cy="646331"/>
          </a:xfrm>
          <a:prstGeom prst="rect">
            <a:avLst/>
          </a:prstGeom>
          <a:solidFill>
            <a:srgbClr val="FFFF00"/>
          </a:solidFill>
          <a:ln>
            <a:no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3600" b="1" dirty="0"/>
              <a:t>Match the name to the correct description</a:t>
            </a:r>
          </a:p>
        </p:txBody>
      </p:sp>
      <p:sp>
        <p:nvSpPr>
          <p:cNvPr id="7" name="TextBox 5">
            <a:extLst>
              <a:ext uri="{FF2B5EF4-FFF2-40B4-BE49-F238E27FC236}">
                <a16:creationId xmlns:a16="http://schemas.microsoft.com/office/drawing/2014/main" id="{3D501871-8DAA-470F-95BF-15658C7626F4}"/>
              </a:ext>
            </a:extLst>
          </p:cNvPr>
          <p:cNvSpPr txBox="1"/>
          <p:nvPr/>
        </p:nvSpPr>
        <p:spPr>
          <a:xfrm>
            <a:off x="71120" y="672278"/>
            <a:ext cx="4866640" cy="5940088"/>
          </a:xfrm>
          <a:prstGeom prst="rect">
            <a:avLst/>
          </a:prstGeom>
          <a:noFill/>
          <a:ln>
            <a:no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300" dirty="0">
                <a:solidFill>
                  <a:srgbClr val="0000FF"/>
                </a:solidFill>
              </a:rPr>
              <a:t>1. Queen Elizabeth (Woodville)</a:t>
            </a:r>
          </a:p>
          <a:p>
            <a:endParaRPr lang="en-GB" dirty="0">
              <a:solidFill>
                <a:srgbClr val="0000FF"/>
              </a:solidFill>
            </a:endParaRPr>
          </a:p>
          <a:p>
            <a:r>
              <a:rPr lang="en-GB" sz="2300" dirty="0">
                <a:solidFill>
                  <a:srgbClr val="0000FF"/>
                </a:solidFill>
              </a:rPr>
              <a:t>2. Edward V</a:t>
            </a:r>
          </a:p>
          <a:p>
            <a:endParaRPr lang="en-GB" dirty="0">
              <a:solidFill>
                <a:srgbClr val="0000FF"/>
              </a:solidFill>
            </a:endParaRPr>
          </a:p>
          <a:p>
            <a:r>
              <a:rPr lang="en-GB" sz="2300" dirty="0">
                <a:solidFill>
                  <a:srgbClr val="0000FF"/>
                </a:solidFill>
              </a:rPr>
              <a:t>3. Prince Richard</a:t>
            </a:r>
          </a:p>
          <a:p>
            <a:endParaRPr lang="en-GB" dirty="0">
              <a:solidFill>
                <a:srgbClr val="0000FF"/>
              </a:solidFill>
            </a:endParaRPr>
          </a:p>
          <a:p>
            <a:r>
              <a:rPr lang="en-GB" sz="2300" dirty="0">
                <a:solidFill>
                  <a:srgbClr val="0000FF"/>
                </a:solidFill>
              </a:rPr>
              <a:t>4. Richard, Duke of Gloucester</a:t>
            </a:r>
          </a:p>
          <a:p>
            <a:endParaRPr lang="en-GB" dirty="0">
              <a:solidFill>
                <a:srgbClr val="0000FF"/>
              </a:solidFill>
            </a:endParaRPr>
          </a:p>
          <a:p>
            <a:r>
              <a:rPr lang="en-GB" sz="2300" dirty="0">
                <a:solidFill>
                  <a:srgbClr val="0000FF"/>
                </a:solidFill>
              </a:rPr>
              <a:t>5. Anthony Woodville, Earl Rivers</a:t>
            </a:r>
          </a:p>
          <a:p>
            <a:endParaRPr lang="en-GB" dirty="0">
              <a:solidFill>
                <a:srgbClr val="0000FF"/>
              </a:solidFill>
            </a:endParaRPr>
          </a:p>
          <a:p>
            <a:r>
              <a:rPr lang="en-GB" sz="2300" dirty="0">
                <a:solidFill>
                  <a:srgbClr val="0000FF"/>
                </a:solidFill>
              </a:rPr>
              <a:t>6. Sir Thomas Grey, Marquess of Dorset</a:t>
            </a:r>
          </a:p>
          <a:p>
            <a:endParaRPr lang="en-GB" dirty="0">
              <a:solidFill>
                <a:srgbClr val="0000FF"/>
              </a:solidFill>
            </a:endParaRPr>
          </a:p>
          <a:p>
            <a:r>
              <a:rPr lang="en-GB" sz="2300" dirty="0">
                <a:solidFill>
                  <a:srgbClr val="0000FF"/>
                </a:solidFill>
              </a:rPr>
              <a:t>7. Lord Hastings</a:t>
            </a:r>
          </a:p>
          <a:p>
            <a:endParaRPr lang="en-GB" dirty="0">
              <a:solidFill>
                <a:srgbClr val="0000FF"/>
              </a:solidFill>
            </a:endParaRPr>
          </a:p>
          <a:p>
            <a:r>
              <a:rPr lang="en-GB" sz="2300" dirty="0">
                <a:solidFill>
                  <a:srgbClr val="0000FF"/>
                </a:solidFill>
              </a:rPr>
              <a:t>8. Duke of Buckingham</a:t>
            </a:r>
          </a:p>
          <a:p>
            <a:endParaRPr lang="en-GB" dirty="0">
              <a:solidFill>
                <a:srgbClr val="0000FF"/>
              </a:solidFill>
            </a:endParaRPr>
          </a:p>
          <a:p>
            <a:r>
              <a:rPr lang="en-GB" sz="2300" dirty="0">
                <a:solidFill>
                  <a:srgbClr val="0000FF"/>
                </a:solidFill>
              </a:rPr>
              <a:t>9. Sir Richard Grey</a:t>
            </a:r>
          </a:p>
          <a:p>
            <a:endParaRPr lang="en-GB" sz="2400" dirty="0"/>
          </a:p>
        </p:txBody>
      </p:sp>
      <p:sp>
        <p:nvSpPr>
          <p:cNvPr id="8" name="TextBox 29">
            <a:extLst>
              <a:ext uri="{FF2B5EF4-FFF2-40B4-BE49-F238E27FC236}">
                <a16:creationId xmlns:a16="http://schemas.microsoft.com/office/drawing/2014/main" id="{0C92BCBA-0D21-46A4-A411-C2C0C3502991}"/>
              </a:ext>
            </a:extLst>
          </p:cNvPr>
          <p:cNvSpPr txBox="1"/>
          <p:nvPr/>
        </p:nvSpPr>
        <p:spPr>
          <a:xfrm>
            <a:off x="4946768" y="672278"/>
            <a:ext cx="7174112" cy="5493812"/>
          </a:xfrm>
          <a:prstGeom prst="rect">
            <a:avLst/>
          </a:prstGeom>
          <a:noFill/>
          <a:ln>
            <a:no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300" dirty="0">
                <a:solidFill>
                  <a:srgbClr val="FF0000"/>
                </a:solidFill>
              </a:rPr>
              <a:t>A. Younger brother of the new king- aged 9 </a:t>
            </a:r>
          </a:p>
          <a:p>
            <a:endParaRPr lang="en-GB" dirty="0">
              <a:solidFill>
                <a:srgbClr val="FF0000"/>
              </a:solidFill>
            </a:endParaRPr>
          </a:p>
          <a:p>
            <a:r>
              <a:rPr lang="en-GB" sz="2300" dirty="0">
                <a:solidFill>
                  <a:srgbClr val="FF0000"/>
                </a:solidFill>
              </a:rPr>
              <a:t>B. Elizabeth Woodville’s second son from her first marriage</a:t>
            </a:r>
          </a:p>
          <a:p>
            <a:endParaRPr lang="en-GB" dirty="0">
              <a:solidFill>
                <a:srgbClr val="FF0000"/>
              </a:solidFill>
            </a:endParaRPr>
          </a:p>
          <a:p>
            <a:r>
              <a:rPr lang="en-GB" sz="2300" dirty="0">
                <a:solidFill>
                  <a:srgbClr val="FF0000"/>
                </a:solidFill>
              </a:rPr>
              <a:t>C. Edward IV’s closest friend and Chamberlain (security)</a:t>
            </a:r>
          </a:p>
          <a:p>
            <a:endParaRPr lang="en-GB" dirty="0">
              <a:solidFill>
                <a:srgbClr val="FF0000"/>
              </a:solidFill>
            </a:endParaRPr>
          </a:p>
          <a:p>
            <a:r>
              <a:rPr lang="en-GB" sz="2300" dirty="0">
                <a:solidFill>
                  <a:srgbClr val="FF0000"/>
                </a:solidFill>
              </a:rPr>
              <a:t>D. Elizabeth Woodville’s first son from her first marriage</a:t>
            </a:r>
          </a:p>
          <a:p>
            <a:endParaRPr lang="en-GB" dirty="0">
              <a:solidFill>
                <a:srgbClr val="FF0000"/>
              </a:solidFill>
            </a:endParaRPr>
          </a:p>
          <a:p>
            <a:r>
              <a:rPr lang="en-GB" sz="2300" dirty="0">
                <a:solidFill>
                  <a:srgbClr val="FF0000"/>
                </a:solidFill>
              </a:rPr>
              <a:t>E. Edward IV’s widow- mother to the new king </a:t>
            </a:r>
          </a:p>
          <a:p>
            <a:endParaRPr lang="en-GB" dirty="0">
              <a:solidFill>
                <a:srgbClr val="FF0000"/>
              </a:solidFill>
            </a:endParaRPr>
          </a:p>
          <a:p>
            <a:r>
              <a:rPr lang="en-GB" sz="2300" dirty="0">
                <a:solidFill>
                  <a:srgbClr val="FF0000"/>
                </a:solidFill>
              </a:rPr>
              <a:t>F. The new king- aged 12</a:t>
            </a:r>
          </a:p>
          <a:p>
            <a:endParaRPr lang="en-GB" dirty="0">
              <a:solidFill>
                <a:srgbClr val="FF0000"/>
              </a:solidFill>
            </a:endParaRPr>
          </a:p>
          <a:p>
            <a:r>
              <a:rPr lang="en-GB" sz="2300" dirty="0">
                <a:solidFill>
                  <a:srgbClr val="FF0000"/>
                </a:solidFill>
              </a:rPr>
              <a:t>G. Senior magnate denied power under Edward IV</a:t>
            </a:r>
          </a:p>
          <a:p>
            <a:endParaRPr lang="en-GB" dirty="0">
              <a:solidFill>
                <a:srgbClr val="FF0000"/>
              </a:solidFill>
            </a:endParaRPr>
          </a:p>
          <a:p>
            <a:r>
              <a:rPr lang="en-GB" sz="2300" dirty="0">
                <a:solidFill>
                  <a:srgbClr val="FF0000"/>
                </a:solidFill>
              </a:rPr>
              <a:t>H. Loyal younger brother of Edward IV who ruled the north</a:t>
            </a:r>
          </a:p>
          <a:p>
            <a:endParaRPr lang="en-GB" dirty="0">
              <a:solidFill>
                <a:srgbClr val="FF0000"/>
              </a:solidFill>
            </a:endParaRPr>
          </a:p>
          <a:p>
            <a:r>
              <a:rPr lang="en-GB" sz="2300" dirty="0">
                <a:solidFill>
                  <a:srgbClr val="FF0000"/>
                </a:solidFill>
              </a:rPr>
              <a:t>I. The new king’s Guardian and Queen Elizabeth’s brother</a:t>
            </a:r>
          </a:p>
        </p:txBody>
      </p:sp>
      <p:sp>
        <p:nvSpPr>
          <p:cNvPr id="6" name="TextBox 5">
            <a:extLst>
              <a:ext uri="{FF2B5EF4-FFF2-40B4-BE49-F238E27FC236}">
                <a16:creationId xmlns:a16="http://schemas.microsoft.com/office/drawing/2014/main" id="{D1706B6C-B4B3-47D8-8CF7-0F323BD38F14}"/>
              </a:ext>
            </a:extLst>
          </p:cNvPr>
          <p:cNvSpPr txBox="1"/>
          <p:nvPr/>
        </p:nvSpPr>
        <p:spPr>
          <a:xfrm>
            <a:off x="71120" y="6241774"/>
            <a:ext cx="11897360" cy="523220"/>
          </a:xfrm>
          <a:prstGeom prst="rect">
            <a:avLst/>
          </a:prstGeom>
          <a:noFill/>
        </p:spPr>
        <p:txBody>
          <a:bodyPr wrap="square" rtlCol="0">
            <a:spAutoFit/>
          </a:bodyPr>
          <a:lstStyle/>
          <a:p>
            <a:r>
              <a:rPr lang="en-GB" sz="2800" b="1" dirty="0"/>
              <a:t>Highlight Queen Elizabeth Woodville and her blood relatives.</a:t>
            </a:r>
          </a:p>
        </p:txBody>
      </p:sp>
    </p:spTree>
    <p:extLst>
      <p:ext uri="{BB962C8B-B14F-4D97-AF65-F5344CB8AC3E}">
        <p14:creationId xmlns:p14="http://schemas.microsoft.com/office/powerpoint/2010/main" val="12624144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81E23918-D841-407F-AF53-B6D2D86E6DD7}"/>
              </a:ext>
            </a:extLst>
          </p:cNvPr>
          <p:cNvCxnSpPr>
            <a:cxnSpLocks/>
          </p:cNvCxnSpPr>
          <p:nvPr/>
        </p:nvCxnSpPr>
        <p:spPr>
          <a:xfrm flipV="1">
            <a:off x="5146697" y="6621988"/>
            <a:ext cx="2235907" cy="4100"/>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ABB113E1-F84A-4958-8DFE-FBF1338C1A37}"/>
              </a:ext>
            </a:extLst>
          </p:cNvPr>
          <p:cNvCxnSpPr>
            <a:cxnSpLocks/>
          </p:cNvCxnSpPr>
          <p:nvPr/>
        </p:nvCxnSpPr>
        <p:spPr>
          <a:xfrm flipV="1">
            <a:off x="5145682" y="4856065"/>
            <a:ext cx="0" cy="1770023"/>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94FDD1ED-2E66-43C0-9576-61EA83D475E6}"/>
              </a:ext>
            </a:extLst>
          </p:cNvPr>
          <p:cNvCxnSpPr>
            <a:cxnSpLocks/>
          </p:cNvCxnSpPr>
          <p:nvPr/>
        </p:nvCxnSpPr>
        <p:spPr>
          <a:xfrm flipH="1" flipV="1">
            <a:off x="7382603" y="4876590"/>
            <a:ext cx="1968" cy="1757521"/>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6109A2C5-EFF2-4030-BD80-4A1BE504212C}"/>
              </a:ext>
            </a:extLst>
          </p:cNvPr>
          <p:cNvCxnSpPr>
            <a:cxnSpLocks/>
          </p:cNvCxnSpPr>
          <p:nvPr/>
        </p:nvCxnSpPr>
        <p:spPr>
          <a:xfrm flipV="1">
            <a:off x="5142121" y="3542262"/>
            <a:ext cx="1110147" cy="1313803"/>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4D43A508-9C92-42F6-B218-7CD42A07DED0}"/>
              </a:ext>
            </a:extLst>
          </p:cNvPr>
          <p:cNvCxnSpPr>
            <a:cxnSpLocks/>
          </p:cNvCxnSpPr>
          <p:nvPr/>
        </p:nvCxnSpPr>
        <p:spPr>
          <a:xfrm flipH="1" flipV="1">
            <a:off x="6257166" y="3542261"/>
            <a:ext cx="1125437" cy="1334329"/>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DCCAD502-9DED-47FD-95DE-9C7E1ECE0D23}"/>
              </a:ext>
            </a:extLst>
          </p:cNvPr>
          <p:cNvCxnSpPr>
            <a:cxnSpLocks/>
          </p:cNvCxnSpPr>
          <p:nvPr/>
        </p:nvCxnSpPr>
        <p:spPr>
          <a:xfrm flipH="1" flipV="1">
            <a:off x="6252266" y="3141589"/>
            <a:ext cx="2" cy="406067"/>
          </a:xfrm>
          <a:prstGeom prst="line">
            <a:avLst/>
          </a:prstGeom>
          <a:ln w="28575"/>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8291B62F-4DA6-4939-99A2-64A059B9938E}"/>
              </a:ext>
            </a:extLst>
          </p:cNvPr>
          <p:cNvCxnSpPr>
            <a:cxnSpLocks/>
          </p:cNvCxnSpPr>
          <p:nvPr/>
        </p:nvCxnSpPr>
        <p:spPr>
          <a:xfrm flipH="1">
            <a:off x="6068347" y="3323707"/>
            <a:ext cx="363622" cy="1"/>
          </a:xfrm>
          <a:prstGeom prst="line">
            <a:avLst/>
          </a:prstGeom>
          <a:ln w="28575"/>
        </p:spPr>
        <p:style>
          <a:lnRef idx="1">
            <a:schemeClr val="dk1"/>
          </a:lnRef>
          <a:fillRef idx="0">
            <a:schemeClr val="dk1"/>
          </a:fillRef>
          <a:effectRef idx="0">
            <a:schemeClr val="dk1"/>
          </a:effectRef>
          <a:fontRef idx="minor">
            <a:schemeClr val="tx1"/>
          </a:fontRef>
        </p:style>
      </p:cxnSp>
      <p:sp>
        <p:nvSpPr>
          <p:cNvPr id="22" name="TextBox 21">
            <a:extLst>
              <a:ext uri="{FF2B5EF4-FFF2-40B4-BE49-F238E27FC236}">
                <a16:creationId xmlns:a16="http://schemas.microsoft.com/office/drawing/2014/main" id="{F37A4C30-4DCF-4D41-84D8-98FEDF4EBA3D}"/>
              </a:ext>
            </a:extLst>
          </p:cNvPr>
          <p:cNvSpPr txBox="1"/>
          <p:nvPr/>
        </p:nvSpPr>
        <p:spPr>
          <a:xfrm>
            <a:off x="5471889" y="4123938"/>
            <a:ext cx="1604206" cy="861774"/>
          </a:xfrm>
          <a:prstGeom prst="rect">
            <a:avLst/>
          </a:prstGeom>
          <a:noFill/>
        </p:spPr>
        <p:txBody>
          <a:bodyPr wrap="square" rtlCol="0">
            <a:spAutoFit/>
          </a:bodyPr>
          <a:lstStyle/>
          <a:p>
            <a:pPr algn="ctr"/>
            <a:r>
              <a:rPr lang="en-GB" sz="1600" b="1" dirty="0"/>
              <a:t>Westminster Abbey </a:t>
            </a:r>
          </a:p>
          <a:p>
            <a:pPr algn="ctr"/>
            <a:r>
              <a:rPr lang="en-GB" sz="1600" dirty="0"/>
              <a:t>(Sanctuary)</a:t>
            </a:r>
          </a:p>
        </p:txBody>
      </p:sp>
      <p:cxnSp>
        <p:nvCxnSpPr>
          <p:cNvPr id="25" name="Straight Connector 24">
            <a:extLst>
              <a:ext uri="{FF2B5EF4-FFF2-40B4-BE49-F238E27FC236}">
                <a16:creationId xmlns:a16="http://schemas.microsoft.com/office/drawing/2014/main" id="{BB51FFC8-D1D4-40DF-94E9-B4F38663A161}"/>
              </a:ext>
            </a:extLst>
          </p:cNvPr>
          <p:cNvCxnSpPr>
            <a:cxnSpLocks/>
          </p:cNvCxnSpPr>
          <p:nvPr/>
        </p:nvCxnSpPr>
        <p:spPr>
          <a:xfrm>
            <a:off x="9897851" y="6617888"/>
            <a:ext cx="2082435" cy="820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429BBAEC-C534-4DF6-88B7-560BEC87DC25}"/>
              </a:ext>
            </a:extLst>
          </p:cNvPr>
          <p:cNvCxnSpPr>
            <a:cxnSpLocks/>
          </p:cNvCxnSpPr>
          <p:nvPr/>
        </p:nvCxnSpPr>
        <p:spPr>
          <a:xfrm flipV="1">
            <a:off x="9897851" y="3999132"/>
            <a:ext cx="0" cy="2618756"/>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332E7FE6-C39B-455E-A3FC-8E764BDF6710}"/>
              </a:ext>
            </a:extLst>
          </p:cNvPr>
          <p:cNvCxnSpPr>
            <a:cxnSpLocks/>
          </p:cNvCxnSpPr>
          <p:nvPr/>
        </p:nvCxnSpPr>
        <p:spPr>
          <a:xfrm flipV="1">
            <a:off x="11980286" y="3999144"/>
            <a:ext cx="0" cy="2630955"/>
          </a:xfrm>
          <a:prstGeom prst="line">
            <a:avLst/>
          </a:prstGeom>
        </p:spPr>
        <p:style>
          <a:lnRef idx="1">
            <a:schemeClr val="dk1"/>
          </a:lnRef>
          <a:fillRef idx="0">
            <a:schemeClr val="dk1"/>
          </a:fillRef>
          <a:effectRef idx="0">
            <a:schemeClr val="dk1"/>
          </a:effectRef>
          <a:fontRef idx="minor">
            <a:schemeClr val="tx1"/>
          </a:fontRef>
        </p:style>
      </p:cxnSp>
      <p:cxnSp>
        <p:nvCxnSpPr>
          <p:cNvPr id="46" name="Straight Connector 45">
            <a:extLst>
              <a:ext uri="{FF2B5EF4-FFF2-40B4-BE49-F238E27FC236}">
                <a16:creationId xmlns:a16="http://schemas.microsoft.com/office/drawing/2014/main" id="{2CEB9AE2-9307-4162-93AB-CE095E6CEBB9}"/>
              </a:ext>
            </a:extLst>
          </p:cNvPr>
          <p:cNvCxnSpPr>
            <a:cxnSpLocks/>
          </p:cNvCxnSpPr>
          <p:nvPr/>
        </p:nvCxnSpPr>
        <p:spPr>
          <a:xfrm>
            <a:off x="9897851"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47" name="Straight Connector 46">
            <a:extLst>
              <a:ext uri="{FF2B5EF4-FFF2-40B4-BE49-F238E27FC236}">
                <a16:creationId xmlns:a16="http://schemas.microsoft.com/office/drawing/2014/main" id="{8D903F7F-57F6-4EFD-9BC8-F5003D90B693}"/>
              </a:ext>
            </a:extLst>
          </p:cNvPr>
          <p:cNvCxnSpPr>
            <a:cxnSpLocks/>
          </p:cNvCxnSpPr>
          <p:nvPr/>
        </p:nvCxnSpPr>
        <p:spPr>
          <a:xfrm>
            <a:off x="10274222"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48" name="Straight Connector 47">
            <a:extLst>
              <a:ext uri="{FF2B5EF4-FFF2-40B4-BE49-F238E27FC236}">
                <a16:creationId xmlns:a16="http://schemas.microsoft.com/office/drawing/2014/main" id="{53360C61-B4D2-4E4F-8297-A7325EE1957B}"/>
              </a:ext>
            </a:extLst>
          </p:cNvPr>
          <p:cNvCxnSpPr>
            <a:cxnSpLocks/>
          </p:cNvCxnSpPr>
          <p:nvPr/>
        </p:nvCxnSpPr>
        <p:spPr>
          <a:xfrm>
            <a:off x="10465554"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51" name="Straight Connector 50">
            <a:extLst>
              <a:ext uri="{FF2B5EF4-FFF2-40B4-BE49-F238E27FC236}">
                <a16:creationId xmlns:a16="http://schemas.microsoft.com/office/drawing/2014/main" id="{4DE66F6C-4DA2-43B9-9B51-A2DB5E068B74}"/>
              </a:ext>
            </a:extLst>
          </p:cNvPr>
          <p:cNvCxnSpPr>
            <a:cxnSpLocks/>
          </p:cNvCxnSpPr>
          <p:nvPr/>
        </p:nvCxnSpPr>
        <p:spPr>
          <a:xfrm flipV="1">
            <a:off x="10273480" y="4258462"/>
            <a:ext cx="192074" cy="1"/>
          </a:xfrm>
          <a:prstGeom prst="line">
            <a:avLst/>
          </a:prstGeom>
        </p:spPr>
        <p:style>
          <a:lnRef idx="1">
            <a:schemeClr val="dk1"/>
          </a:lnRef>
          <a:fillRef idx="0">
            <a:schemeClr val="dk1"/>
          </a:fillRef>
          <a:effectRef idx="0">
            <a:schemeClr val="dk1"/>
          </a:effectRef>
          <a:fontRef idx="minor">
            <a:schemeClr val="tx1"/>
          </a:fontRef>
        </p:style>
      </p:cxnSp>
      <p:sp>
        <p:nvSpPr>
          <p:cNvPr id="54" name="TextBox 53">
            <a:extLst>
              <a:ext uri="{FF2B5EF4-FFF2-40B4-BE49-F238E27FC236}">
                <a16:creationId xmlns:a16="http://schemas.microsoft.com/office/drawing/2014/main" id="{0B65B02D-8384-4BE3-B207-0989AD65BE31}"/>
              </a:ext>
            </a:extLst>
          </p:cNvPr>
          <p:cNvSpPr txBox="1"/>
          <p:nvPr/>
        </p:nvSpPr>
        <p:spPr>
          <a:xfrm>
            <a:off x="9854771" y="3280020"/>
            <a:ext cx="2125516" cy="646331"/>
          </a:xfrm>
          <a:prstGeom prst="rect">
            <a:avLst/>
          </a:prstGeom>
          <a:noFill/>
        </p:spPr>
        <p:txBody>
          <a:bodyPr wrap="square" rtlCol="0">
            <a:spAutoFit/>
          </a:bodyPr>
          <a:lstStyle/>
          <a:p>
            <a:pPr algn="ctr"/>
            <a:r>
              <a:rPr lang="en-GB" b="1" dirty="0"/>
              <a:t>Tower of London</a:t>
            </a:r>
          </a:p>
          <a:p>
            <a:pPr algn="ctr"/>
            <a:r>
              <a:rPr lang="en-GB" dirty="0"/>
              <a:t>(Palace/Fortress)</a:t>
            </a:r>
          </a:p>
        </p:txBody>
      </p:sp>
      <p:cxnSp>
        <p:nvCxnSpPr>
          <p:cNvPr id="64" name="Straight Connector 63">
            <a:extLst>
              <a:ext uri="{FF2B5EF4-FFF2-40B4-BE49-F238E27FC236}">
                <a16:creationId xmlns:a16="http://schemas.microsoft.com/office/drawing/2014/main" id="{E2C4D1D7-570B-4566-8B8B-47C30B08EA3B}"/>
              </a:ext>
            </a:extLst>
          </p:cNvPr>
          <p:cNvCxnSpPr>
            <a:cxnSpLocks/>
          </p:cNvCxnSpPr>
          <p:nvPr/>
        </p:nvCxnSpPr>
        <p:spPr>
          <a:xfrm flipV="1">
            <a:off x="1459468" y="5156200"/>
            <a:ext cx="0" cy="1438856"/>
          </a:xfrm>
          <a:prstGeom prst="line">
            <a:avLst/>
          </a:prstGeom>
        </p:spPr>
        <p:style>
          <a:lnRef idx="1">
            <a:schemeClr val="dk1"/>
          </a:lnRef>
          <a:fillRef idx="0">
            <a:schemeClr val="dk1"/>
          </a:fillRef>
          <a:effectRef idx="0">
            <a:schemeClr val="dk1"/>
          </a:effectRef>
          <a:fontRef idx="minor">
            <a:schemeClr val="tx1"/>
          </a:fontRef>
        </p:style>
      </p:cxnSp>
      <p:cxnSp>
        <p:nvCxnSpPr>
          <p:cNvPr id="65" name="Straight Connector 64">
            <a:extLst>
              <a:ext uri="{FF2B5EF4-FFF2-40B4-BE49-F238E27FC236}">
                <a16:creationId xmlns:a16="http://schemas.microsoft.com/office/drawing/2014/main" id="{0C49C240-4420-45CC-956A-79D14E0CC5F5}"/>
              </a:ext>
            </a:extLst>
          </p:cNvPr>
          <p:cNvCxnSpPr>
            <a:cxnSpLocks/>
          </p:cNvCxnSpPr>
          <p:nvPr/>
        </p:nvCxnSpPr>
        <p:spPr>
          <a:xfrm flipH="1" flipV="1">
            <a:off x="1814712" y="5156200"/>
            <a:ext cx="4497" cy="1451346"/>
          </a:xfrm>
          <a:prstGeom prst="line">
            <a:avLst/>
          </a:prstGeom>
        </p:spPr>
        <p:style>
          <a:lnRef idx="1">
            <a:schemeClr val="dk1"/>
          </a:lnRef>
          <a:fillRef idx="0">
            <a:schemeClr val="dk1"/>
          </a:fillRef>
          <a:effectRef idx="0">
            <a:schemeClr val="dk1"/>
          </a:effectRef>
          <a:fontRef idx="minor">
            <a:schemeClr val="tx1"/>
          </a:fontRef>
        </p:style>
      </p:cxnSp>
      <p:cxnSp>
        <p:nvCxnSpPr>
          <p:cNvPr id="66" name="Straight Connector 65">
            <a:extLst>
              <a:ext uri="{FF2B5EF4-FFF2-40B4-BE49-F238E27FC236}">
                <a16:creationId xmlns:a16="http://schemas.microsoft.com/office/drawing/2014/main" id="{9B92E3FB-73F8-48D8-801E-76FACA48E561}"/>
              </a:ext>
            </a:extLst>
          </p:cNvPr>
          <p:cNvCxnSpPr>
            <a:cxnSpLocks/>
          </p:cNvCxnSpPr>
          <p:nvPr/>
        </p:nvCxnSpPr>
        <p:spPr>
          <a:xfrm flipV="1">
            <a:off x="2155278" y="5156200"/>
            <a:ext cx="0" cy="1438854"/>
          </a:xfrm>
          <a:prstGeom prst="line">
            <a:avLst/>
          </a:prstGeom>
        </p:spPr>
        <p:style>
          <a:lnRef idx="1">
            <a:schemeClr val="dk1"/>
          </a:lnRef>
          <a:fillRef idx="0">
            <a:schemeClr val="dk1"/>
          </a:fillRef>
          <a:effectRef idx="0">
            <a:schemeClr val="dk1"/>
          </a:effectRef>
          <a:fontRef idx="minor">
            <a:schemeClr val="tx1"/>
          </a:fontRef>
        </p:style>
      </p:cxnSp>
      <p:cxnSp>
        <p:nvCxnSpPr>
          <p:cNvPr id="67" name="Straight Connector 66">
            <a:extLst>
              <a:ext uri="{FF2B5EF4-FFF2-40B4-BE49-F238E27FC236}">
                <a16:creationId xmlns:a16="http://schemas.microsoft.com/office/drawing/2014/main" id="{6FD1770F-F2C2-4097-AB09-C49347172EA0}"/>
              </a:ext>
            </a:extLst>
          </p:cNvPr>
          <p:cNvCxnSpPr>
            <a:cxnSpLocks/>
          </p:cNvCxnSpPr>
          <p:nvPr/>
        </p:nvCxnSpPr>
        <p:spPr>
          <a:xfrm flipV="1">
            <a:off x="2507887" y="5156200"/>
            <a:ext cx="0" cy="1447332"/>
          </a:xfrm>
          <a:prstGeom prst="line">
            <a:avLst/>
          </a:prstGeom>
        </p:spPr>
        <p:style>
          <a:lnRef idx="1">
            <a:schemeClr val="dk1"/>
          </a:lnRef>
          <a:fillRef idx="0">
            <a:schemeClr val="dk1"/>
          </a:fillRef>
          <a:effectRef idx="0">
            <a:schemeClr val="dk1"/>
          </a:effectRef>
          <a:fontRef idx="minor">
            <a:schemeClr val="tx1"/>
          </a:fontRef>
        </p:style>
      </p:cxnSp>
      <p:sp>
        <p:nvSpPr>
          <p:cNvPr id="68" name="TextBox 67">
            <a:extLst>
              <a:ext uri="{FF2B5EF4-FFF2-40B4-BE49-F238E27FC236}">
                <a16:creationId xmlns:a16="http://schemas.microsoft.com/office/drawing/2014/main" id="{F8E9EF02-AFE0-4819-8A66-0D25436D7FE8}"/>
              </a:ext>
            </a:extLst>
          </p:cNvPr>
          <p:cNvSpPr txBox="1"/>
          <p:nvPr/>
        </p:nvSpPr>
        <p:spPr>
          <a:xfrm>
            <a:off x="194303" y="3285147"/>
            <a:ext cx="2554203" cy="646331"/>
          </a:xfrm>
          <a:prstGeom prst="rect">
            <a:avLst/>
          </a:prstGeom>
          <a:noFill/>
        </p:spPr>
        <p:txBody>
          <a:bodyPr wrap="square" rtlCol="0">
            <a:spAutoFit/>
          </a:bodyPr>
          <a:lstStyle/>
          <a:p>
            <a:pPr algn="ctr"/>
            <a:r>
              <a:rPr lang="en-GB" b="1" dirty="0"/>
              <a:t>Imprisoned</a:t>
            </a:r>
          </a:p>
          <a:p>
            <a:pPr algn="ctr"/>
            <a:r>
              <a:rPr lang="en-GB" dirty="0"/>
              <a:t>(one of Richard’s castles)</a:t>
            </a:r>
          </a:p>
        </p:txBody>
      </p:sp>
      <p:sp>
        <p:nvSpPr>
          <p:cNvPr id="80" name="TextBox 79">
            <a:extLst>
              <a:ext uri="{FF2B5EF4-FFF2-40B4-BE49-F238E27FC236}">
                <a16:creationId xmlns:a16="http://schemas.microsoft.com/office/drawing/2014/main" id="{50EF90AB-A0BB-48D9-868C-D3DBC566235D}"/>
              </a:ext>
            </a:extLst>
          </p:cNvPr>
          <p:cNvSpPr txBox="1"/>
          <p:nvPr/>
        </p:nvSpPr>
        <p:spPr>
          <a:xfrm>
            <a:off x="110964" y="28061"/>
            <a:ext cx="12223273" cy="1138773"/>
          </a:xfrm>
          <a:prstGeom prst="rect">
            <a:avLst/>
          </a:prstGeom>
          <a:noFill/>
        </p:spPr>
        <p:txBody>
          <a:bodyPr wrap="square" rtlCol="0">
            <a:spAutoFit/>
          </a:bodyPr>
          <a:lstStyle/>
          <a:p>
            <a:r>
              <a:rPr lang="en-GB" sz="2800" b="1" dirty="0">
                <a:solidFill>
                  <a:srgbClr val="FF0000"/>
                </a:solidFill>
              </a:rPr>
              <a:t>16 June 1483</a:t>
            </a:r>
          </a:p>
          <a:p>
            <a:r>
              <a:rPr lang="en-GB" sz="2800" dirty="0">
                <a:solidFill>
                  <a:srgbClr val="FF0000"/>
                </a:solidFill>
              </a:rPr>
              <a:t>Queen Elizabeth handed over Prince Richard who joined his brother in the Tower.</a:t>
            </a:r>
          </a:p>
          <a:p>
            <a:endParaRPr lang="en-GB" sz="1200" dirty="0"/>
          </a:p>
        </p:txBody>
      </p:sp>
      <p:cxnSp>
        <p:nvCxnSpPr>
          <p:cNvPr id="81" name="Straight Connector 80">
            <a:extLst>
              <a:ext uri="{FF2B5EF4-FFF2-40B4-BE49-F238E27FC236}">
                <a16:creationId xmlns:a16="http://schemas.microsoft.com/office/drawing/2014/main" id="{E99722B3-FB61-4D85-A6A1-EC16B63D7532}"/>
              </a:ext>
            </a:extLst>
          </p:cNvPr>
          <p:cNvCxnSpPr>
            <a:cxnSpLocks/>
          </p:cNvCxnSpPr>
          <p:nvPr/>
        </p:nvCxnSpPr>
        <p:spPr>
          <a:xfrm>
            <a:off x="216110" y="6599522"/>
            <a:ext cx="2510590" cy="8021"/>
          </a:xfrm>
          <a:prstGeom prst="line">
            <a:avLst/>
          </a:prstGeom>
        </p:spPr>
        <p:style>
          <a:lnRef idx="1">
            <a:schemeClr val="dk1"/>
          </a:lnRef>
          <a:fillRef idx="0">
            <a:schemeClr val="dk1"/>
          </a:fillRef>
          <a:effectRef idx="0">
            <a:schemeClr val="dk1"/>
          </a:effectRef>
          <a:fontRef idx="minor">
            <a:schemeClr val="tx1"/>
          </a:fontRef>
        </p:style>
      </p:cxnSp>
      <p:cxnSp>
        <p:nvCxnSpPr>
          <p:cNvPr id="82" name="Straight Connector 81">
            <a:extLst>
              <a:ext uri="{FF2B5EF4-FFF2-40B4-BE49-F238E27FC236}">
                <a16:creationId xmlns:a16="http://schemas.microsoft.com/office/drawing/2014/main" id="{CF1A6C08-2D03-4523-9F84-A654D29BE1A1}"/>
              </a:ext>
            </a:extLst>
          </p:cNvPr>
          <p:cNvCxnSpPr>
            <a:cxnSpLocks/>
          </p:cNvCxnSpPr>
          <p:nvPr/>
        </p:nvCxnSpPr>
        <p:spPr>
          <a:xfrm flipV="1">
            <a:off x="214866" y="3984774"/>
            <a:ext cx="0" cy="2618756"/>
          </a:xfrm>
          <a:prstGeom prst="line">
            <a:avLst/>
          </a:prstGeom>
        </p:spPr>
        <p:style>
          <a:lnRef idx="1">
            <a:schemeClr val="dk1"/>
          </a:lnRef>
          <a:fillRef idx="0">
            <a:schemeClr val="dk1"/>
          </a:fillRef>
          <a:effectRef idx="0">
            <a:schemeClr val="dk1"/>
          </a:effectRef>
          <a:fontRef idx="minor">
            <a:schemeClr val="tx1"/>
          </a:fontRef>
        </p:style>
      </p:cxnSp>
      <p:cxnSp>
        <p:nvCxnSpPr>
          <p:cNvPr id="83" name="Straight Connector 82">
            <a:extLst>
              <a:ext uri="{FF2B5EF4-FFF2-40B4-BE49-F238E27FC236}">
                <a16:creationId xmlns:a16="http://schemas.microsoft.com/office/drawing/2014/main" id="{7500C1CD-72F4-495E-8E1E-27FD4B3524EA}"/>
              </a:ext>
            </a:extLst>
          </p:cNvPr>
          <p:cNvCxnSpPr>
            <a:cxnSpLocks/>
          </p:cNvCxnSpPr>
          <p:nvPr/>
        </p:nvCxnSpPr>
        <p:spPr>
          <a:xfrm flipH="1" flipV="1">
            <a:off x="2717634" y="3984774"/>
            <a:ext cx="5346" cy="2622769"/>
          </a:xfrm>
          <a:prstGeom prst="line">
            <a:avLst/>
          </a:prstGeom>
        </p:spPr>
        <p:style>
          <a:lnRef idx="1">
            <a:schemeClr val="dk1"/>
          </a:lnRef>
          <a:fillRef idx="0">
            <a:schemeClr val="dk1"/>
          </a:fillRef>
          <a:effectRef idx="0">
            <a:schemeClr val="dk1"/>
          </a:effectRef>
          <a:fontRef idx="minor">
            <a:schemeClr val="tx1"/>
          </a:fontRef>
        </p:style>
      </p:cxnSp>
      <p:cxnSp>
        <p:nvCxnSpPr>
          <p:cNvPr id="84" name="Straight Connector 83">
            <a:extLst>
              <a:ext uri="{FF2B5EF4-FFF2-40B4-BE49-F238E27FC236}">
                <a16:creationId xmlns:a16="http://schemas.microsoft.com/office/drawing/2014/main" id="{29353AED-0618-435C-8E9F-DA728CC8FB65}"/>
              </a:ext>
            </a:extLst>
          </p:cNvPr>
          <p:cNvCxnSpPr>
            <a:cxnSpLocks/>
          </p:cNvCxnSpPr>
          <p:nvPr/>
        </p:nvCxnSpPr>
        <p:spPr>
          <a:xfrm flipV="1">
            <a:off x="1751338" y="4243926"/>
            <a:ext cx="403940" cy="1"/>
          </a:xfrm>
          <a:prstGeom prst="line">
            <a:avLst/>
          </a:prstGeom>
        </p:spPr>
        <p:style>
          <a:lnRef idx="1">
            <a:schemeClr val="dk1"/>
          </a:lnRef>
          <a:fillRef idx="0">
            <a:schemeClr val="dk1"/>
          </a:fillRef>
          <a:effectRef idx="0">
            <a:schemeClr val="dk1"/>
          </a:effectRef>
          <a:fontRef idx="minor">
            <a:schemeClr val="tx1"/>
          </a:fontRef>
        </p:style>
      </p:cxnSp>
      <p:cxnSp>
        <p:nvCxnSpPr>
          <p:cNvPr id="85" name="Straight Connector 84">
            <a:extLst>
              <a:ext uri="{FF2B5EF4-FFF2-40B4-BE49-F238E27FC236}">
                <a16:creationId xmlns:a16="http://schemas.microsoft.com/office/drawing/2014/main" id="{6CE180D3-4748-457B-9DAD-EF15923AD62D}"/>
              </a:ext>
            </a:extLst>
          </p:cNvPr>
          <p:cNvCxnSpPr>
            <a:cxnSpLocks/>
          </p:cNvCxnSpPr>
          <p:nvPr/>
        </p:nvCxnSpPr>
        <p:spPr>
          <a:xfrm>
            <a:off x="2155278" y="3984771"/>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86" name="Straight Connector 85">
            <a:extLst>
              <a:ext uri="{FF2B5EF4-FFF2-40B4-BE49-F238E27FC236}">
                <a16:creationId xmlns:a16="http://schemas.microsoft.com/office/drawing/2014/main" id="{1AC24EF7-A5A6-4DDC-8FD1-99E162C0596A}"/>
              </a:ext>
            </a:extLst>
          </p:cNvPr>
          <p:cNvCxnSpPr>
            <a:cxnSpLocks/>
          </p:cNvCxnSpPr>
          <p:nvPr/>
        </p:nvCxnSpPr>
        <p:spPr>
          <a:xfrm>
            <a:off x="1759757" y="3984596"/>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87" name="Straight Connector 86">
            <a:extLst>
              <a:ext uri="{FF2B5EF4-FFF2-40B4-BE49-F238E27FC236}">
                <a16:creationId xmlns:a16="http://schemas.microsoft.com/office/drawing/2014/main" id="{5FE57CB5-2CC4-4E9D-8421-4354E65E7CA5}"/>
              </a:ext>
            </a:extLst>
          </p:cNvPr>
          <p:cNvCxnSpPr>
            <a:cxnSpLocks/>
          </p:cNvCxnSpPr>
          <p:nvPr/>
        </p:nvCxnSpPr>
        <p:spPr>
          <a:xfrm flipV="1">
            <a:off x="2155278" y="3984602"/>
            <a:ext cx="570177" cy="6"/>
          </a:xfrm>
          <a:prstGeom prst="line">
            <a:avLst/>
          </a:prstGeom>
        </p:spPr>
        <p:style>
          <a:lnRef idx="1">
            <a:schemeClr val="dk1"/>
          </a:lnRef>
          <a:fillRef idx="0">
            <a:schemeClr val="dk1"/>
          </a:fillRef>
          <a:effectRef idx="0">
            <a:schemeClr val="dk1"/>
          </a:effectRef>
          <a:fontRef idx="minor">
            <a:schemeClr val="tx1"/>
          </a:fontRef>
        </p:style>
      </p:cxnSp>
      <p:cxnSp>
        <p:nvCxnSpPr>
          <p:cNvPr id="88" name="Straight Connector 87">
            <a:extLst>
              <a:ext uri="{FF2B5EF4-FFF2-40B4-BE49-F238E27FC236}">
                <a16:creationId xmlns:a16="http://schemas.microsoft.com/office/drawing/2014/main" id="{49EFC2C1-BA22-420D-BEA9-2543D46AA669}"/>
              </a:ext>
            </a:extLst>
          </p:cNvPr>
          <p:cNvCxnSpPr>
            <a:cxnSpLocks/>
          </p:cNvCxnSpPr>
          <p:nvPr/>
        </p:nvCxnSpPr>
        <p:spPr>
          <a:xfrm flipV="1">
            <a:off x="216199" y="3984602"/>
            <a:ext cx="570177" cy="6"/>
          </a:xfrm>
          <a:prstGeom prst="line">
            <a:avLst/>
          </a:prstGeom>
        </p:spPr>
        <p:style>
          <a:lnRef idx="1">
            <a:schemeClr val="dk1"/>
          </a:lnRef>
          <a:fillRef idx="0">
            <a:schemeClr val="dk1"/>
          </a:fillRef>
          <a:effectRef idx="0">
            <a:schemeClr val="dk1"/>
          </a:effectRef>
          <a:fontRef idx="minor">
            <a:schemeClr val="tx1"/>
          </a:fontRef>
        </p:style>
      </p:cxnSp>
      <p:cxnSp>
        <p:nvCxnSpPr>
          <p:cNvPr id="89" name="Straight Connector 88">
            <a:extLst>
              <a:ext uri="{FF2B5EF4-FFF2-40B4-BE49-F238E27FC236}">
                <a16:creationId xmlns:a16="http://schemas.microsoft.com/office/drawing/2014/main" id="{9F8AD35D-D9D4-4A3B-B59B-FDE8A8FF2E79}"/>
              </a:ext>
            </a:extLst>
          </p:cNvPr>
          <p:cNvCxnSpPr>
            <a:cxnSpLocks/>
          </p:cNvCxnSpPr>
          <p:nvPr/>
        </p:nvCxnSpPr>
        <p:spPr>
          <a:xfrm>
            <a:off x="786964" y="398460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90" name="Straight Connector 89">
            <a:extLst>
              <a:ext uri="{FF2B5EF4-FFF2-40B4-BE49-F238E27FC236}">
                <a16:creationId xmlns:a16="http://schemas.microsoft.com/office/drawing/2014/main" id="{DCC6524D-C27A-4C2C-A417-2F6534E06D86}"/>
              </a:ext>
            </a:extLst>
          </p:cNvPr>
          <p:cNvCxnSpPr>
            <a:cxnSpLocks/>
          </p:cNvCxnSpPr>
          <p:nvPr/>
        </p:nvCxnSpPr>
        <p:spPr>
          <a:xfrm>
            <a:off x="1192054" y="3984596"/>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91" name="Straight Connector 90">
            <a:extLst>
              <a:ext uri="{FF2B5EF4-FFF2-40B4-BE49-F238E27FC236}">
                <a16:creationId xmlns:a16="http://schemas.microsoft.com/office/drawing/2014/main" id="{539D6F96-5D97-46DF-8E03-1C19EB17AB3B}"/>
              </a:ext>
            </a:extLst>
          </p:cNvPr>
          <p:cNvCxnSpPr>
            <a:cxnSpLocks/>
          </p:cNvCxnSpPr>
          <p:nvPr/>
        </p:nvCxnSpPr>
        <p:spPr>
          <a:xfrm>
            <a:off x="1189581" y="3984596"/>
            <a:ext cx="570176" cy="0"/>
          </a:xfrm>
          <a:prstGeom prst="line">
            <a:avLst/>
          </a:prstGeom>
        </p:spPr>
        <p:style>
          <a:lnRef idx="1">
            <a:schemeClr val="dk1"/>
          </a:lnRef>
          <a:fillRef idx="0">
            <a:schemeClr val="dk1"/>
          </a:fillRef>
          <a:effectRef idx="0">
            <a:schemeClr val="dk1"/>
          </a:effectRef>
          <a:fontRef idx="minor">
            <a:schemeClr val="tx1"/>
          </a:fontRef>
        </p:style>
      </p:cxnSp>
      <p:cxnSp>
        <p:nvCxnSpPr>
          <p:cNvPr id="92" name="Straight Connector 91">
            <a:extLst>
              <a:ext uri="{FF2B5EF4-FFF2-40B4-BE49-F238E27FC236}">
                <a16:creationId xmlns:a16="http://schemas.microsoft.com/office/drawing/2014/main" id="{CA3966FE-2D7C-4724-808E-D0D539F53A62}"/>
              </a:ext>
            </a:extLst>
          </p:cNvPr>
          <p:cNvCxnSpPr>
            <a:cxnSpLocks/>
          </p:cNvCxnSpPr>
          <p:nvPr/>
        </p:nvCxnSpPr>
        <p:spPr>
          <a:xfrm flipV="1">
            <a:off x="785767" y="4243925"/>
            <a:ext cx="403940" cy="1"/>
          </a:xfrm>
          <a:prstGeom prst="line">
            <a:avLst/>
          </a:prstGeom>
        </p:spPr>
        <p:style>
          <a:lnRef idx="1">
            <a:schemeClr val="dk1"/>
          </a:lnRef>
          <a:fillRef idx="0">
            <a:schemeClr val="dk1"/>
          </a:fillRef>
          <a:effectRef idx="0">
            <a:schemeClr val="dk1"/>
          </a:effectRef>
          <a:fontRef idx="minor">
            <a:schemeClr val="tx1"/>
          </a:fontRef>
        </p:style>
      </p:cxnSp>
      <p:cxnSp>
        <p:nvCxnSpPr>
          <p:cNvPr id="112" name="Straight Connector 111">
            <a:extLst>
              <a:ext uri="{FF2B5EF4-FFF2-40B4-BE49-F238E27FC236}">
                <a16:creationId xmlns:a16="http://schemas.microsoft.com/office/drawing/2014/main" id="{B7FC0D98-758B-411C-8A63-B85BE4E2BF65}"/>
              </a:ext>
            </a:extLst>
          </p:cNvPr>
          <p:cNvCxnSpPr>
            <a:cxnSpLocks/>
          </p:cNvCxnSpPr>
          <p:nvPr/>
        </p:nvCxnSpPr>
        <p:spPr>
          <a:xfrm>
            <a:off x="10469116"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113" name="Straight Connector 112">
            <a:extLst>
              <a:ext uri="{FF2B5EF4-FFF2-40B4-BE49-F238E27FC236}">
                <a16:creationId xmlns:a16="http://schemas.microsoft.com/office/drawing/2014/main" id="{1A4C436A-4A6F-409F-AF0F-3A78A288DCD9}"/>
              </a:ext>
            </a:extLst>
          </p:cNvPr>
          <p:cNvCxnSpPr>
            <a:cxnSpLocks/>
          </p:cNvCxnSpPr>
          <p:nvPr/>
        </p:nvCxnSpPr>
        <p:spPr>
          <a:xfrm>
            <a:off x="10845487"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4" name="Straight Connector 113">
            <a:extLst>
              <a:ext uri="{FF2B5EF4-FFF2-40B4-BE49-F238E27FC236}">
                <a16:creationId xmlns:a16="http://schemas.microsoft.com/office/drawing/2014/main" id="{18D542E0-293E-4CAF-9A9C-D29DA6931EC2}"/>
              </a:ext>
            </a:extLst>
          </p:cNvPr>
          <p:cNvCxnSpPr>
            <a:cxnSpLocks/>
          </p:cNvCxnSpPr>
          <p:nvPr/>
        </p:nvCxnSpPr>
        <p:spPr>
          <a:xfrm>
            <a:off x="11036819"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5" name="Straight Connector 114">
            <a:extLst>
              <a:ext uri="{FF2B5EF4-FFF2-40B4-BE49-F238E27FC236}">
                <a16:creationId xmlns:a16="http://schemas.microsoft.com/office/drawing/2014/main" id="{41637009-6391-4794-A05D-DBAC2F261A5D}"/>
              </a:ext>
            </a:extLst>
          </p:cNvPr>
          <p:cNvCxnSpPr>
            <a:cxnSpLocks/>
          </p:cNvCxnSpPr>
          <p:nvPr/>
        </p:nvCxnSpPr>
        <p:spPr>
          <a:xfrm flipV="1">
            <a:off x="10844745" y="4258462"/>
            <a:ext cx="192074" cy="1"/>
          </a:xfrm>
          <a:prstGeom prst="line">
            <a:avLst/>
          </a:prstGeom>
        </p:spPr>
        <p:style>
          <a:lnRef idx="1">
            <a:schemeClr val="dk1"/>
          </a:lnRef>
          <a:fillRef idx="0">
            <a:schemeClr val="dk1"/>
          </a:fillRef>
          <a:effectRef idx="0">
            <a:schemeClr val="dk1"/>
          </a:effectRef>
          <a:fontRef idx="minor">
            <a:schemeClr val="tx1"/>
          </a:fontRef>
        </p:style>
      </p:cxnSp>
      <p:cxnSp>
        <p:nvCxnSpPr>
          <p:cNvPr id="116" name="Straight Connector 115">
            <a:extLst>
              <a:ext uri="{FF2B5EF4-FFF2-40B4-BE49-F238E27FC236}">
                <a16:creationId xmlns:a16="http://schemas.microsoft.com/office/drawing/2014/main" id="{7EE3B370-9C9A-478B-918E-22B5B14DA14E}"/>
              </a:ext>
            </a:extLst>
          </p:cNvPr>
          <p:cNvCxnSpPr>
            <a:cxnSpLocks/>
          </p:cNvCxnSpPr>
          <p:nvPr/>
        </p:nvCxnSpPr>
        <p:spPr>
          <a:xfrm>
            <a:off x="11037789"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117" name="Straight Connector 116">
            <a:extLst>
              <a:ext uri="{FF2B5EF4-FFF2-40B4-BE49-F238E27FC236}">
                <a16:creationId xmlns:a16="http://schemas.microsoft.com/office/drawing/2014/main" id="{FC70D238-F5B6-466D-8B32-85EB562C3FF1}"/>
              </a:ext>
            </a:extLst>
          </p:cNvPr>
          <p:cNvCxnSpPr>
            <a:cxnSpLocks/>
          </p:cNvCxnSpPr>
          <p:nvPr/>
        </p:nvCxnSpPr>
        <p:spPr>
          <a:xfrm>
            <a:off x="11414160"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8" name="Straight Connector 117">
            <a:extLst>
              <a:ext uri="{FF2B5EF4-FFF2-40B4-BE49-F238E27FC236}">
                <a16:creationId xmlns:a16="http://schemas.microsoft.com/office/drawing/2014/main" id="{27A25015-4B5B-4DA8-B31D-BF2578167C08}"/>
              </a:ext>
            </a:extLst>
          </p:cNvPr>
          <p:cNvCxnSpPr>
            <a:cxnSpLocks/>
          </p:cNvCxnSpPr>
          <p:nvPr/>
        </p:nvCxnSpPr>
        <p:spPr>
          <a:xfrm>
            <a:off x="11605492"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9" name="Straight Connector 118">
            <a:extLst>
              <a:ext uri="{FF2B5EF4-FFF2-40B4-BE49-F238E27FC236}">
                <a16:creationId xmlns:a16="http://schemas.microsoft.com/office/drawing/2014/main" id="{36B090AA-29EE-4AB1-BA71-4B3559B50D8D}"/>
              </a:ext>
            </a:extLst>
          </p:cNvPr>
          <p:cNvCxnSpPr>
            <a:cxnSpLocks/>
          </p:cNvCxnSpPr>
          <p:nvPr/>
        </p:nvCxnSpPr>
        <p:spPr>
          <a:xfrm flipV="1">
            <a:off x="11413418" y="4258462"/>
            <a:ext cx="192074" cy="1"/>
          </a:xfrm>
          <a:prstGeom prst="line">
            <a:avLst/>
          </a:prstGeom>
        </p:spPr>
        <p:style>
          <a:lnRef idx="1">
            <a:schemeClr val="dk1"/>
          </a:lnRef>
          <a:fillRef idx="0">
            <a:schemeClr val="dk1"/>
          </a:fillRef>
          <a:effectRef idx="0">
            <a:schemeClr val="dk1"/>
          </a:effectRef>
          <a:fontRef idx="minor">
            <a:schemeClr val="tx1"/>
          </a:fontRef>
        </p:style>
      </p:cxnSp>
      <p:cxnSp>
        <p:nvCxnSpPr>
          <p:cNvPr id="120" name="Straight Connector 119">
            <a:extLst>
              <a:ext uri="{FF2B5EF4-FFF2-40B4-BE49-F238E27FC236}">
                <a16:creationId xmlns:a16="http://schemas.microsoft.com/office/drawing/2014/main" id="{AD627571-2264-4FAC-845E-527F164D755A}"/>
              </a:ext>
            </a:extLst>
          </p:cNvPr>
          <p:cNvCxnSpPr>
            <a:cxnSpLocks/>
          </p:cNvCxnSpPr>
          <p:nvPr/>
        </p:nvCxnSpPr>
        <p:spPr>
          <a:xfrm>
            <a:off x="11604749" y="3999131"/>
            <a:ext cx="375537"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135" name="Table 134">
            <a:extLst>
              <a:ext uri="{FF2B5EF4-FFF2-40B4-BE49-F238E27FC236}">
                <a16:creationId xmlns:a16="http://schemas.microsoft.com/office/drawing/2014/main" id="{DE91F967-BE9C-44A3-AC28-B82BC67610C2}"/>
              </a:ext>
            </a:extLst>
          </p:cNvPr>
          <p:cNvGraphicFramePr>
            <a:graphicFrameLocks noGrp="1"/>
          </p:cNvGraphicFramePr>
          <p:nvPr/>
        </p:nvGraphicFramePr>
        <p:xfrm>
          <a:off x="178089" y="1237412"/>
          <a:ext cx="11802197" cy="1280160"/>
        </p:xfrm>
        <a:graphic>
          <a:graphicData uri="http://schemas.openxmlformats.org/drawingml/2006/table">
            <a:tbl>
              <a:tblPr firstRow="1" bandRow="1">
                <a:tableStyleId>{5C22544A-7EE6-4342-B048-85BDC9FD1C3A}</a:tableStyleId>
              </a:tblPr>
              <a:tblGrid>
                <a:gridCol w="2385330">
                  <a:extLst>
                    <a:ext uri="{9D8B030D-6E8A-4147-A177-3AD203B41FA5}">
                      <a16:colId xmlns:a16="http://schemas.microsoft.com/office/drawing/2014/main" val="1449652466"/>
                    </a:ext>
                  </a:extLst>
                </a:gridCol>
                <a:gridCol w="2355260">
                  <a:extLst>
                    <a:ext uri="{9D8B030D-6E8A-4147-A177-3AD203B41FA5}">
                      <a16:colId xmlns:a16="http://schemas.microsoft.com/office/drawing/2014/main" val="966863724"/>
                    </a:ext>
                  </a:extLst>
                </a:gridCol>
                <a:gridCol w="1667080">
                  <a:extLst>
                    <a:ext uri="{9D8B030D-6E8A-4147-A177-3AD203B41FA5}">
                      <a16:colId xmlns:a16="http://schemas.microsoft.com/office/drawing/2014/main" val="1407621236"/>
                    </a:ext>
                  </a:extLst>
                </a:gridCol>
                <a:gridCol w="1564277">
                  <a:extLst>
                    <a:ext uri="{9D8B030D-6E8A-4147-A177-3AD203B41FA5}">
                      <a16:colId xmlns:a16="http://schemas.microsoft.com/office/drawing/2014/main" val="2317568963"/>
                    </a:ext>
                  </a:extLst>
                </a:gridCol>
                <a:gridCol w="2183210">
                  <a:extLst>
                    <a:ext uri="{9D8B030D-6E8A-4147-A177-3AD203B41FA5}">
                      <a16:colId xmlns:a16="http://schemas.microsoft.com/office/drawing/2014/main" val="2007091616"/>
                    </a:ext>
                  </a:extLst>
                </a:gridCol>
                <a:gridCol w="1647040">
                  <a:extLst>
                    <a:ext uri="{9D8B030D-6E8A-4147-A177-3AD203B41FA5}">
                      <a16:colId xmlns:a16="http://schemas.microsoft.com/office/drawing/2014/main" val="3793623163"/>
                    </a:ext>
                  </a:extLst>
                </a:gridCol>
              </a:tblGrid>
              <a:tr h="370840">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400" dirty="0">
                          <a:solidFill>
                            <a:schemeClr val="tx1"/>
                          </a:solidFill>
                        </a:rPr>
                        <a:t>Write where each person was on this date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Duke of                      Buckingham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Richard, Duke of Gloucester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Sir                                        Richard Grey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Sir Thomas Grey, Marquess of Dorset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Prince                              Richard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2964092"/>
                  </a:ext>
                </a:extLst>
              </a:tr>
              <a:tr h="370840">
                <a:tc vMerge="1">
                  <a:txBody>
                    <a:bodyPr/>
                    <a:lstStyle/>
                    <a:p>
                      <a:pPr algn="ctr"/>
                      <a:endParaRPr lang="en-GB" sz="18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Earl Rivers         (Anthony Woodville)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King                                     Edward IV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Lord                                 Hastings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Queen Elizabeth (Woodville)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Young                                 King Edward 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88809742"/>
                  </a:ext>
                </a:extLst>
              </a:tr>
            </a:tbl>
          </a:graphicData>
        </a:graphic>
      </p:graphicFrame>
      <p:cxnSp>
        <p:nvCxnSpPr>
          <p:cNvPr id="146" name="Straight Connector 145">
            <a:extLst>
              <a:ext uri="{FF2B5EF4-FFF2-40B4-BE49-F238E27FC236}">
                <a16:creationId xmlns:a16="http://schemas.microsoft.com/office/drawing/2014/main" id="{4E04F785-C564-4824-BF9E-337CE13F3751}"/>
              </a:ext>
            </a:extLst>
          </p:cNvPr>
          <p:cNvCxnSpPr>
            <a:cxnSpLocks/>
          </p:cNvCxnSpPr>
          <p:nvPr/>
        </p:nvCxnSpPr>
        <p:spPr>
          <a:xfrm flipH="1" flipV="1">
            <a:off x="390240" y="5164674"/>
            <a:ext cx="4497" cy="1451346"/>
          </a:xfrm>
          <a:prstGeom prst="line">
            <a:avLst/>
          </a:prstGeom>
        </p:spPr>
        <p:style>
          <a:lnRef idx="1">
            <a:schemeClr val="dk1"/>
          </a:lnRef>
          <a:fillRef idx="0">
            <a:schemeClr val="dk1"/>
          </a:fillRef>
          <a:effectRef idx="0">
            <a:schemeClr val="dk1"/>
          </a:effectRef>
          <a:fontRef idx="minor">
            <a:schemeClr val="tx1"/>
          </a:fontRef>
        </p:style>
      </p:cxnSp>
      <p:cxnSp>
        <p:nvCxnSpPr>
          <p:cNvPr id="147" name="Straight Connector 146">
            <a:extLst>
              <a:ext uri="{FF2B5EF4-FFF2-40B4-BE49-F238E27FC236}">
                <a16:creationId xmlns:a16="http://schemas.microsoft.com/office/drawing/2014/main" id="{B1DFF1EC-36B9-456C-98BE-1E717EFE9EB5}"/>
              </a:ext>
            </a:extLst>
          </p:cNvPr>
          <p:cNvCxnSpPr>
            <a:cxnSpLocks/>
          </p:cNvCxnSpPr>
          <p:nvPr/>
        </p:nvCxnSpPr>
        <p:spPr>
          <a:xfrm flipV="1">
            <a:off x="730806" y="5164674"/>
            <a:ext cx="0" cy="1438854"/>
          </a:xfrm>
          <a:prstGeom prst="line">
            <a:avLst/>
          </a:prstGeom>
        </p:spPr>
        <p:style>
          <a:lnRef idx="1">
            <a:schemeClr val="dk1"/>
          </a:lnRef>
          <a:fillRef idx="0">
            <a:schemeClr val="dk1"/>
          </a:fillRef>
          <a:effectRef idx="0">
            <a:schemeClr val="dk1"/>
          </a:effectRef>
          <a:fontRef idx="minor">
            <a:schemeClr val="tx1"/>
          </a:fontRef>
        </p:style>
      </p:cxnSp>
      <p:cxnSp>
        <p:nvCxnSpPr>
          <p:cNvPr id="148" name="Straight Connector 147">
            <a:extLst>
              <a:ext uri="{FF2B5EF4-FFF2-40B4-BE49-F238E27FC236}">
                <a16:creationId xmlns:a16="http://schemas.microsoft.com/office/drawing/2014/main" id="{501F9B0C-81A3-47BC-8133-4C3C28A21BDD}"/>
              </a:ext>
            </a:extLst>
          </p:cNvPr>
          <p:cNvCxnSpPr>
            <a:cxnSpLocks/>
          </p:cNvCxnSpPr>
          <p:nvPr/>
        </p:nvCxnSpPr>
        <p:spPr>
          <a:xfrm flipV="1">
            <a:off x="1083415" y="5164674"/>
            <a:ext cx="0" cy="1447332"/>
          </a:xfrm>
          <a:prstGeom prst="line">
            <a:avLst/>
          </a:prstGeom>
        </p:spPr>
        <p:style>
          <a:lnRef idx="1">
            <a:schemeClr val="dk1"/>
          </a:lnRef>
          <a:fillRef idx="0">
            <a:schemeClr val="dk1"/>
          </a:fillRef>
          <a:effectRef idx="0">
            <a:schemeClr val="dk1"/>
          </a:effectRef>
          <a:fontRef idx="minor">
            <a:schemeClr val="tx1"/>
          </a:fontRef>
        </p:style>
      </p:cxnSp>
      <p:cxnSp>
        <p:nvCxnSpPr>
          <p:cNvPr id="149" name="Straight Connector 148">
            <a:extLst>
              <a:ext uri="{FF2B5EF4-FFF2-40B4-BE49-F238E27FC236}">
                <a16:creationId xmlns:a16="http://schemas.microsoft.com/office/drawing/2014/main" id="{8A8E3AD2-2D1A-439E-97D0-EC0D7A19F627}"/>
              </a:ext>
            </a:extLst>
          </p:cNvPr>
          <p:cNvCxnSpPr>
            <a:cxnSpLocks/>
          </p:cNvCxnSpPr>
          <p:nvPr/>
        </p:nvCxnSpPr>
        <p:spPr>
          <a:xfrm flipH="1">
            <a:off x="390240" y="5164674"/>
            <a:ext cx="2121209" cy="0"/>
          </a:xfrm>
          <a:prstGeom prst="line">
            <a:avLst/>
          </a:prstGeom>
        </p:spPr>
        <p:style>
          <a:lnRef idx="1">
            <a:schemeClr val="dk1"/>
          </a:lnRef>
          <a:fillRef idx="0">
            <a:schemeClr val="dk1"/>
          </a:fillRef>
          <a:effectRef idx="0">
            <a:schemeClr val="dk1"/>
          </a:effectRef>
          <a:fontRef idx="minor">
            <a:schemeClr val="tx1"/>
          </a:fontRef>
        </p:style>
      </p:cxnSp>
      <p:cxnSp>
        <p:nvCxnSpPr>
          <p:cNvPr id="58" name="Straight Connector 57">
            <a:extLst>
              <a:ext uri="{FF2B5EF4-FFF2-40B4-BE49-F238E27FC236}">
                <a16:creationId xmlns:a16="http://schemas.microsoft.com/office/drawing/2014/main" id="{794C46E1-C29F-4502-B554-FC30FD6C8836}"/>
              </a:ext>
            </a:extLst>
          </p:cNvPr>
          <p:cNvCxnSpPr>
            <a:cxnSpLocks/>
          </p:cNvCxnSpPr>
          <p:nvPr/>
        </p:nvCxnSpPr>
        <p:spPr>
          <a:xfrm>
            <a:off x="7623742" y="6630100"/>
            <a:ext cx="2010918" cy="0"/>
          </a:xfrm>
          <a:prstGeom prst="line">
            <a:avLst/>
          </a:prstGeom>
        </p:spPr>
        <p:style>
          <a:lnRef idx="1">
            <a:schemeClr val="dk1"/>
          </a:lnRef>
          <a:fillRef idx="0">
            <a:schemeClr val="dk1"/>
          </a:fillRef>
          <a:effectRef idx="0">
            <a:schemeClr val="dk1"/>
          </a:effectRef>
          <a:fontRef idx="minor">
            <a:schemeClr val="tx1"/>
          </a:fontRef>
        </p:style>
      </p:cxnSp>
      <p:cxnSp>
        <p:nvCxnSpPr>
          <p:cNvPr id="59" name="Straight Connector 58">
            <a:extLst>
              <a:ext uri="{FF2B5EF4-FFF2-40B4-BE49-F238E27FC236}">
                <a16:creationId xmlns:a16="http://schemas.microsoft.com/office/drawing/2014/main" id="{B382C562-2C55-4798-B6C3-5183F650750E}"/>
              </a:ext>
            </a:extLst>
          </p:cNvPr>
          <p:cNvCxnSpPr>
            <a:cxnSpLocks/>
          </p:cNvCxnSpPr>
          <p:nvPr/>
        </p:nvCxnSpPr>
        <p:spPr>
          <a:xfrm flipV="1">
            <a:off x="7623742" y="4015806"/>
            <a:ext cx="0" cy="2585763"/>
          </a:xfrm>
          <a:prstGeom prst="line">
            <a:avLst/>
          </a:prstGeom>
        </p:spPr>
        <p:style>
          <a:lnRef idx="1">
            <a:schemeClr val="dk1"/>
          </a:lnRef>
          <a:fillRef idx="0">
            <a:schemeClr val="dk1"/>
          </a:fillRef>
          <a:effectRef idx="0">
            <a:schemeClr val="dk1"/>
          </a:effectRef>
          <a:fontRef idx="minor">
            <a:schemeClr val="tx1"/>
          </a:fontRef>
        </p:style>
      </p:cxnSp>
      <p:cxnSp>
        <p:nvCxnSpPr>
          <p:cNvPr id="60" name="Straight Connector 59">
            <a:extLst>
              <a:ext uri="{FF2B5EF4-FFF2-40B4-BE49-F238E27FC236}">
                <a16:creationId xmlns:a16="http://schemas.microsoft.com/office/drawing/2014/main" id="{9F37AA06-107B-4BE9-9ED8-C065240495DD}"/>
              </a:ext>
            </a:extLst>
          </p:cNvPr>
          <p:cNvCxnSpPr>
            <a:cxnSpLocks/>
          </p:cNvCxnSpPr>
          <p:nvPr/>
        </p:nvCxnSpPr>
        <p:spPr>
          <a:xfrm flipV="1">
            <a:off x="9613632" y="4044337"/>
            <a:ext cx="0" cy="2585763"/>
          </a:xfrm>
          <a:prstGeom prst="line">
            <a:avLst/>
          </a:prstGeom>
        </p:spPr>
        <p:style>
          <a:lnRef idx="1">
            <a:schemeClr val="dk1"/>
          </a:lnRef>
          <a:fillRef idx="0">
            <a:schemeClr val="dk1"/>
          </a:fillRef>
          <a:effectRef idx="0">
            <a:schemeClr val="dk1"/>
          </a:effectRef>
          <a:fontRef idx="minor">
            <a:schemeClr val="tx1"/>
          </a:fontRef>
        </p:style>
      </p:cxnSp>
      <p:cxnSp>
        <p:nvCxnSpPr>
          <p:cNvPr id="61" name="Straight Connector 60">
            <a:extLst>
              <a:ext uri="{FF2B5EF4-FFF2-40B4-BE49-F238E27FC236}">
                <a16:creationId xmlns:a16="http://schemas.microsoft.com/office/drawing/2014/main" id="{D7023813-99C5-4C74-8F20-C956488BCB59}"/>
              </a:ext>
            </a:extLst>
          </p:cNvPr>
          <p:cNvCxnSpPr>
            <a:cxnSpLocks/>
          </p:cNvCxnSpPr>
          <p:nvPr/>
        </p:nvCxnSpPr>
        <p:spPr>
          <a:xfrm>
            <a:off x="7623742" y="4015805"/>
            <a:ext cx="1989890" cy="28531"/>
          </a:xfrm>
          <a:prstGeom prst="line">
            <a:avLst/>
          </a:prstGeom>
        </p:spPr>
        <p:style>
          <a:lnRef idx="1">
            <a:schemeClr val="dk1"/>
          </a:lnRef>
          <a:fillRef idx="0">
            <a:schemeClr val="dk1"/>
          </a:fillRef>
          <a:effectRef idx="0">
            <a:schemeClr val="dk1"/>
          </a:effectRef>
          <a:fontRef idx="minor">
            <a:schemeClr val="tx1"/>
          </a:fontRef>
        </p:style>
      </p:cxnSp>
      <p:sp>
        <p:nvSpPr>
          <p:cNvPr id="62" name="TextBox 61">
            <a:extLst>
              <a:ext uri="{FF2B5EF4-FFF2-40B4-BE49-F238E27FC236}">
                <a16:creationId xmlns:a16="http://schemas.microsoft.com/office/drawing/2014/main" id="{CD667076-C6A0-4C52-B1DF-9F0A30DA93D5}"/>
              </a:ext>
            </a:extLst>
          </p:cNvPr>
          <p:cNvSpPr txBox="1"/>
          <p:nvPr/>
        </p:nvSpPr>
        <p:spPr>
          <a:xfrm>
            <a:off x="7679569" y="3280020"/>
            <a:ext cx="1934063" cy="646331"/>
          </a:xfrm>
          <a:prstGeom prst="rect">
            <a:avLst/>
          </a:prstGeom>
          <a:noFill/>
        </p:spPr>
        <p:txBody>
          <a:bodyPr wrap="square" rtlCol="0">
            <a:spAutoFit/>
          </a:bodyPr>
          <a:lstStyle/>
          <a:p>
            <a:pPr algn="ctr"/>
            <a:r>
              <a:rPr lang="en-GB" b="1" dirty="0"/>
              <a:t>London</a:t>
            </a:r>
          </a:p>
          <a:p>
            <a:pPr algn="ctr"/>
            <a:r>
              <a:rPr lang="en-GB" dirty="0"/>
              <a:t>(Seat of power)</a:t>
            </a:r>
          </a:p>
        </p:txBody>
      </p:sp>
      <p:sp>
        <p:nvSpPr>
          <p:cNvPr id="63" name="Rectangle: Top Corners Rounded 62">
            <a:extLst>
              <a:ext uri="{FF2B5EF4-FFF2-40B4-BE49-F238E27FC236}">
                <a16:creationId xmlns:a16="http://schemas.microsoft.com/office/drawing/2014/main" id="{BD9CDFDE-D0E5-4A6C-BA49-71FDE0137F93}"/>
              </a:ext>
            </a:extLst>
          </p:cNvPr>
          <p:cNvSpPr/>
          <p:nvPr/>
        </p:nvSpPr>
        <p:spPr>
          <a:xfrm>
            <a:off x="3022640" y="4011341"/>
            <a:ext cx="1778915" cy="2622769"/>
          </a:xfrm>
          <a:prstGeom prst="round2Same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69" name="TextBox 68">
            <a:extLst>
              <a:ext uri="{FF2B5EF4-FFF2-40B4-BE49-F238E27FC236}">
                <a16:creationId xmlns:a16="http://schemas.microsoft.com/office/drawing/2014/main" id="{039159EB-033F-44F0-BD61-2CF63A925322}"/>
              </a:ext>
            </a:extLst>
          </p:cNvPr>
          <p:cNvSpPr txBox="1"/>
          <p:nvPr/>
        </p:nvSpPr>
        <p:spPr>
          <a:xfrm>
            <a:off x="3020780" y="3557019"/>
            <a:ext cx="1762401" cy="369332"/>
          </a:xfrm>
          <a:prstGeom prst="rect">
            <a:avLst/>
          </a:prstGeom>
          <a:noFill/>
        </p:spPr>
        <p:txBody>
          <a:bodyPr wrap="square" rtlCol="0">
            <a:spAutoFit/>
          </a:bodyPr>
          <a:lstStyle/>
          <a:p>
            <a:pPr algn="ctr"/>
            <a:r>
              <a:rPr lang="en-GB" b="1" dirty="0"/>
              <a:t>Dead</a:t>
            </a:r>
            <a:endParaRPr lang="en-GB" dirty="0"/>
          </a:p>
        </p:txBody>
      </p:sp>
      <p:sp>
        <p:nvSpPr>
          <p:cNvPr id="70" name="TextBox 69">
            <a:extLst>
              <a:ext uri="{FF2B5EF4-FFF2-40B4-BE49-F238E27FC236}">
                <a16:creationId xmlns:a16="http://schemas.microsoft.com/office/drawing/2014/main" id="{9C9AB8B7-F8C5-4E29-B817-7D47F33D6E5A}"/>
              </a:ext>
            </a:extLst>
          </p:cNvPr>
          <p:cNvSpPr txBox="1"/>
          <p:nvPr/>
        </p:nvSpPr>
        <p:spPr>
          <a:xfrm>
            <a:off x="3030896" y="4044336"/>
            <a:ext cx="1762401" cy="461665"/>
          </a:xfrm>
          <a:prstGeom prst="rect">
            <a:avLst/>
          </a:prstGeom>
          <a:noFill/>
        </p:spPr>
        <p:txBody>
          <a:bodyPr wrap="square" rtlCol="0">
            <a:spAutoFit/>
          </a:bodyPr>
          <a:lstStyle/>
          <a:p>
            <a:pPr algn="ctr"/>
            <a:r>
              <a:rPr lang="en-GB" sz="2400" dirty="0"/>
              <a:t>R.I.P</a:t>
            </a:r>
          </a:p>
        </p:txBody>
      </p:sp>
    </p:spTree>
    <p:extLst>
      <p:ext uri="{BB962C8B-B14F-4D97-AF65-F5344CB8AC3E}">
        <p14:creationId xmlns:p14="http://schemas.microsoft.com/office/powerpoint/2010/main" val="1562371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81E23918-D841-407F-AF53-B6D2D86E6DD7}"/>
              </a:ext>
            </a:extLst>
          </p:cNvPr>
          <p:cNvCxnSpPr>
            <a:cxnSpLocks/>
          </p:cNvCxnSpPr>
          <p:nvPr/>
        </p:nvCxnSpPr>
        <p:spPr>
          <a:xfrm flipV="1">
            <a:off x="5146697" y="6621988"/>
            <a:ext cx="2235907" cy="4100"/>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ABB113E1-F84A-4958-8DFE-FBF1338C1A37}"/>
              </a:ext>
            </a:extLst>
          </p:cNvPr>
          <p:cNvCxnSpPr>
            <a:cxnSpLocks/>
          </p:cNvCxnSpPr>
          <p:nvPr/>
        </p:nvCxnSpPr>
        <p:spPr>
          <a:xfrm flipV="1">
            <a:off x="5145682" y="4856065"/>
            <a:ext cx="0" cy="1770023"/>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94FDD1ED-2E66-43C0-9576-61EA83D475E6}"/>
              </a:ext>
            </a:extLst>
          </p:cNvPr>
          <p:cNvCxnSpPr>
            <a:cxnSpLocks/>
          </p:cNvCxnSpPr>
          <p:nvPr/>
        </p:nvCxnSpPr>
        <p:spPr>
          <a:xfrm flipH="1" flipV="1">
            <a:off x="7382603" y="4876590"/>
            <a:ext cx="1968" cy="1757521"/>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6109A2C5-EFF2-4030-BD80-4A1BE504212C}"/>
              </a:ext>
            </a:extLst>
          </p:cNvPr>
          <p:cNvCxnSpPr>
            <a:cxnSpLocks/>
          </p:cNvCxnSpPr>
          <p:nvPr/>
        </p:nvCxnSpPr>
        <p:spPr>
          <a:xfrm flipV="1">
            <a:off x="5142121" y="3542262"/>
            <a:ext cx="1110147" cy="1313803"/>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4D43A508-9C92-42F6-B218-7CD42A07DED0}"/>
              </a:ext>
            </a:extLst>
          </p:cNvPr>
          <p:cNvCxnSpPr>
            <a:cxnSpLocks/>
          </p:cNvCxnSpPr>
          <p:nvPr/>
        </p:nvCxnSpPr>
        <p:spPr>
          <a:xfrm flipH="1" flipV="1">
            <a:off x="6257166" y="3542261"/>
            <a:ext cx="1125437" cy="1334329"/>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DCCAD502-9DED-47FD-95DE-9C7E1ECE0D23}"/>
              </a:ext>
            </a:extLst>
          </p:cNvPr>
          <p:cNvCxnSpPr>
            <a:cxnSpLocks/>
          </p:cNvCxnSpPr>
          <p:nvPr/>
        </p:nvCxnSpPr>
        <p:spPr>
          <a:xfrm flipH="1" flipV="1">
            <a:off x="6252266" y="3141589"/>
            <a:ext cx="2" cy="406067"/>
          </a:xfrm>
          <a:prstGeom prst="line">
            <a:avLst/>
          </a:prstGeom>
          <a:ln w="28575"/>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8291B62F-4DA6-4939-99A2-64A059B9938E}"/>
              </a:ext>
            </a:extLst>
          </p:cNvPr>
          <p:cNvCxnSpPr>
            <a:cxnSpLocks/>
          </p:cNvCxnSpPr>
          <p:nvPr/>
        </p:nvCxnSpPr>
        <p:spPr>
          <a:xfrm flipH="1">
            <a:off x="6068347" y="3323707"/>
            <a:ext cx="363622" cy="1"/>
          </a:xfrm>
          <a:prstGeom prst="line">
            <a:avLst/>
          </a:prstGeom>
          <a:ln w="28575"/>
        </p:spPr>
        <p:style>
          <a:lnRef idx="1">
            <a:schemeClr val="dk1"/>
          </a:lnRef>
          <a:fillRef idx="0">
            <a:schemeClr val="dk1"/>
          </a:fillRef>
          <a:effectRef idx="0">
            <a:schemeClr val="dk1"/>
          </a:effectRef>
          <a:fontRef idx="minor">
            <a:schemeClr val="tx1"/>
          </a:fontRef>
        </p:style>
      </p:cxnSp>
      <p:sp>
        <p:nvSpPr>
          <p:cNvPr id="22" name="TextBox 21">
            <a:extLst>
              <a:ext uri="{FF2B5EF4-FFF2-40B4-BE49-F238E27FC236}">
                <a16:creationId xmlns:a16="http://schemas.microsoft.com/office/drawing/2014/main" id="{F37A4C30-4DCF-4D41-84D8-98FEDF4EBA3D}"/>
              </a:ext>
            </a:extLst>
          </p:cNvPr>
          <p:cNvSpPr txBox="1"/>
          <p:nvPr/>
        </p:nvSpPr>
        <p:spPr>
          <a:xfrm>
            <a:off x="5471889" y="4123938"/>
            <a:ext cx="1604206" cy="861774"/>
          </a:xfrm>
          <a:prstGeom prst="rect">
            <a:avLst/>
          </a:prstGeom>
          <a:noFill/>
        </p:spPr>
        <p:txBody>
          <a:bodyPr wrap="square" rtlCol="0">
            <a:spAutoFit/>
          </a:bodyPr>
          <a:lstStyle/>
          <a:p>
            <a:pPr algn="ctr"/>
            <a:r>
              <a:rPr lang="en-GB" sz="1600" b="1" dirty="0"/>
              <a:t>Westminster Abbey </a:t>
            </a:r>
          </a:p>
          <a:p>
            <a:pPr algn="ctr"/>
            <a:r>
              <a:rPr lang="en-GB" sz="1600" dirty="0"/>
              <a:t>(Sanctuary)</a:t>
            </a:r>
          </a:p>
        </p:txBody>
      </p:sp>
      <p:cxnSp>
        <p:nvCxnSpPr>
          <p:cNvPr id="25" name="Straight Connector 24">
            <a:extLst>
              <a:ext uri="{FF2B5EF4-FFF2-40B4-BE49-F238E27FC236}">
                <a16:creationId xmlns:a16="http://schemas.microsoft.com/office/drawing/2014/main" id="{BB51FFC8-D1D4-40DF-94E9-B4F38663A161}"/>
              </a:ext>
            </a:extLst>
          </p:cNvPr>
          <p:cNvCxnSpPr>
            <a:cxnSpLocks/>
          </p:cNvCxnSpPr>
          <p:nvPr/>
        </p:nvCxnSpPr>
        <p:spPr>
          <a:xfrm>
            <a:off x="9897851" y="6617888"/>
            <a:ext cx="2082435" cy="820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429BBAEC-C534-4DF6-88B7-560BEC87DC25}"/>
              </a:ext>
            </a:extLst>
          </p:cNvPr>
          <p:cNvCxnSpPr>
            <a:cxnSpLocks/>
          </p:cNvCxnSpPr>
          <p:nvPr/>
        </p:nvCxnSpPr>
        <p:spPr>
          <a:xfrm flipV="1">
            <a:off x="9897851" y="3999132"/>
            <a:ext cx="0" cy="2618756"/>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332E7FE6-C39B-455E-A3FC-8E764BDF6710}"/>
              </a:ext>
            </a:extLst>
          </p:cNvPr>
          <p:cNvCxnSpPr>
            <a:cxnSpLocks/>
          </p:cNvCxnSpPr>
          <p:nvPr/>
        </p:nvCxnSpPr>
        <p:spPr>
          <a:xfrm flipV="1">
            <a:off x="11980286" y="3999144"/>
            <a:ext cx="0" cy="2630955"/>
          </a:xfrm>
          <a:prstGeom prst="line">
            <a:avLst/>
          </a:prstGeom>
        </p:spPr>
        <p:style>
          <a:lnRef idx="1">
            <a:schemeClr val="dk1"/>
          </a:lnRef>
          <a:fillRef idx="0">
            <a:schemeClr val="dk1"/>
          </a:fillRef>
          <a:effectRef idx="0">
            <a:schemeClr val="dk1"/>
          </a:effectRef>
          <a:fontRef idx="minor">
            <a:schemeClr val="tx1"/>
          </a:fontRef>
        </p:style>
      </p:cxnSp>
      <p:cxnSp>
        <p:nvCxnSpPr>
          <p:cNvPr id="46" name="Straight Connector 45">
            <a:extLst>
              <a:ext uri="{FF2B5EF4-FFF2-40B4-BE49-F238E27FC236}">
                <a16:creationId xmlns:a16="http://schemas.microsoft.com/office/drawing/2014/main" id="{2CEB9AE2-9307-4162-93AB-CE095E6CEBB9}"/>
              </a:ext>
            </a:extLst>
          </p:cNvPr>
          <p:cNvCxnSpPr>
            <a:cxnSpLocks/>
          </p:cNvCxnSpPr>
          <p:nvPr/>
        </p:nvCxnSpPr>
        <p:spPr>
          <a:xfrm>
            <a:off x="9897851"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47" name="Straight Connector 46">
            <a:extLst>
              <a:ext uri="{FF2B5EF4-FFF2-40B4-BE49-F238E27FC236}">
                <a16:creationId xmlns:a16="http://schemas.microsoft.com/office/drawing/2014/main" id="{8D903F7F-57F6-4EFD-9BC8-F5003D90B693}"/>
              </a:ext>
            </a:extLst>
          </p:cNvPr>
          <p:cNvCxnSpPr>
            <a:cxnSpLocks/>
          </p:cNvCxnSpPr>
          <p:nvPr/>
        </p:nvCxnSpPr>
        <p:spPr>
          <a:xfrm>
            <a:off x="10274222"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48" name="Straight Connector 47">
            <a:extLst>
              <a:ext uri="{FF2B5EF4-FFF2-40B4-BE49-F238E27FC236}">
                <a16:creationId xmlns:a16="http://schemas.microsoft.com/office/drawing/2014/main" id="{53360C61-B4D2-4E4F-8297-A7325EE1957B}"/>
              </a:ext>
            </a:extLst>
          </p:cNvPr>
          <p:cNvCxnSpPr>
            <a:cxnSpLocks/>
          </p:cNvCxnSpPr>
          <p:nvPr/>
        </p:nvCxnSpPr>
        <p:spPr>
          <a:xfrm>
            <a:off x="10465554"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51" name="Straight Connector 50">
            <a:extLst>
              <a:ext uri="{FF2B5EF4-FFF2-40B4-BE49-F238E27FC236}">
                <a16:creationId xmlns:a16="http://schemas.microsoft.com/office/drawing/2014/main" id="{4DE66F6C-4DA2-43B9-9B51-A2DB5E068B74}"/>
              </a:ext>
            </a:extLst>
          </p:cNvPr>
          <p:cNvCxnSpPr>
            <a:cxnSpLocks/>
          </p:cNvCxnSpPr>
          <p:nvPr/>
        </p:nvCxnSpPr>
        <p:spPr>
          <a:xfrm flipV="1">
            <a:off x="10273480" y="4258462"/>
            <a:ext cx="192074" cy="1"/>
          </a:xfrm>
          <a:prstGeom prst="line">
            <a:avLst/>
          </a:prstGeom>
        </p:spPr>
        <p:style>
          <a:lnRef idx="1">
            <a:schemeClr val="dk1"/>
          </a:lnRef>
          <a:fillRef idx="0">
            <a:schemeClr val="dk1"/>
          </a:fillRef>
          <a:effectRef idx="0">
            <a:schemeClr val="dk1"/>
          </a:effectRef>
          <a:fontRef idx="minor">
            <a:schemeClr val="tx1"/>
          </a:fontRef>
        </p:style>
      </p:cxnSp>
      <p:sp>
        <p:nvSpPr>
          <p:cNvPr id="54" name="TextBox 53">
            <a:extLst>
              <a:ext uri="{FF2B5EF4-FFF2-40B4-BE49-F238E27FC236}">
                <a16:creationId xmlns:a16="http://schemas.microsoft.com/office/drawing/2014/main" id="{0B65B02D-8384-4BE3-B207-0989AD65BE31}"/>
              </a:ext>
            </a:extLst>
          </p:cNvPr>
          <p:cNvSpPr txBox="1"/>
          <p:nvPr/>
        </p:nvSpPr>
        <p:spPr>
          <a:xfrm>
            <a:off x="9854771" y="3280020"/>
            <a:ext cx="2125516" cy="646331"/>
          </a:xfrm>
          <a:prstGeom prst="rect">
            <a:avLst/>
          </a:prstGeom>
          <a:noFill/>
        </p:spPr>
        <p:txBody>
          <a:bodyPr wrap="square" rtlCol="0">
            <a:spAutoFit/>
          </a:bodyPr>
          <a:lstStyle/>
          <a:p>
            <a:pPr algn="ctr"/>
            <a:r>
              <a:rPr lang="en-GB" b="1" dirty="0"/>
              <a:t>Tower of London</a:t>
            </a:r>
          </a:p>
          <a:p>
            <a:pPr algn="ctr"/>
            <a:r>
              <a:rPr lang="en-GB" dirty="0"/>
              <a:t>(Palace/Fortress)</a:t>
            </a:r>
          </a:p>
        </p:txBody>
      </p:sp>
      <p:cxnSp>
        <p:nvCxnSpPr>
          <p:cNvPr id="64" name="Straight Connector 63">
            <a:extLst>
              <a:ext uri="{FF2B5EF4-FFF2-40B4-BE49-F238E27FC236}">
                <a16:creationId xmlns:a16="http://schemas.microsoft.com/office/drawing/2014/main" id="{E2C4D1D7-570B-4566-8B8B-47C30B08EA3B}"/>
              </a:ext>
            </a:extLst>
          </p:cNvPr>
          <p:cNvCxnSpPr>
            <a:cxnSpLocks/>
          </p:cNvCxnSpPr>
          <p:nvPr/>
        </p:nvCxnSpPr>
        <p:spPr>
          <a:xfrm flipV="1">
            <a:off x="1459468" y="5156200"/>
            <a:ext cx="0" cy="1438856"/>
          </a:xfrm>
          <a:prstGeom prst="line">
            <a:avLst/>
          </a:prstGeom>
        </p:spPr>
        <p:style>
          <a:lnRef idx="1">
            <a:schemeClr val="dk1"/>
          </a:lnRef>
          <a:fillRef idx="0">
            <a:schemeClr val="dk1"/>
          </a:fillRef>
          <a:effectRef idx="0">
            <a:schemeClr val="dk1"/>
          </a:effectRef>
          <a:fontRef idx="minor">
            <a:schemeClr val="tx1"/>
          </a:fontRef>
        </p:style>
      </p:cxnSp>
      <p:cxnSp>
        <p:nvCxnSpPr>
          <p:cNvPr id="65" name="Straight Connector 64">
            <a:extLst>
              <a:ext uri="{FF2B5EF4-FFF2-40B4-BE49-F238E27FC236}">
                <a16:creationId xmlns:a16="http://schemas.microsoft.com/office/drawing/2014/main" id="{0C49C240-4420-45CC-956A-79D14E0CC5F5}"/>
              </a:ext>
            </a:extLst>
          </p:cNvPr>
          <p:cNvCxnSpPr>
            <a:cxnSpLocks/>
          </p:cNvCxnSpPr>
          <p:nvPr/>
        </p:nvCxnSpPr>
        <p:spPr>
          <a:xfrm flipH="1" flipV="1">
            <a:off x="1814712" y="5156200"/>
            <a:ext cx="4497" cy="1451346"/>
          </a:xfrm>
          <a:prstGeom prst="line">
            <a:avLst/>
          </a:prstGeom>
        </p:spPr>
        <p:style>
          <a:lnRef idx="1">
            <a:schemeClr val="dk1"/>
          </a:lnRef>
          <a:fillRef idx="0">
            <a:schemeClr val="dk1"/>
          </a:fillRef>
          <a:effectRef idx="0">
            <a:schemeClr val="dk1"/>
          </a:effectRef>
          <a:fontRef idx="minor">
            <a:schemeClr val="tx1"/>
          </a:fontRef>
        </p:style>
      </p:cxnSp>
      <p:cxnSp>
        <p:nvCxnSpPr>
          <p:cNvPr id="66" name="Straight Connector 65">
            <a:extLst>
              <a:ext uri="{FF2B5EF4-FFF2-40B4-BE49-F238E27FC236}">
                <a16:creationId xmlns:a16="http://schemas.microsoft.com/office/drawing/2014/main" id="{9B92E3FB-73F8-48D8-801E-76FACA48E561}"/>
              </a:ext>
            </a:extLst>
          </p:cNvPr>
          <p:cNvCxnSpPr>
            <a:cxnSpLocks/>
          </p:cNvCxnSpPr>
          <p:nvPr/>
        </p:nvCxnSpPr>
        <p:spPr>
          <a:xfrm flipV="1">
            <a:off x="2155278" y="5156200"/>
            <a:ext cx="0" cy="1438854"/>
          </a:xfrm>
          <a:prstGeom prst="line">
            <a:avLst/>
          </a:prstGeom>
        </p:spPr>
        <p:style>
          <a:lnRef idx="1">
            <a:schemeClr val="dk1"/>
          </a:lnRef>
          <a:fillRef idx="0">
            <a:schemeClr val="dk1"/>
          </a:fillRef>
          <a:effectRef idx="0">
            <a:schemeClr val="dk1"/>
          </a:effectRef>
          <a:fontRef idx="minor">
            <a:schemeClr val="tx1"/>
          </a:fontRef>
        </p:style>
      </p:cxnSp>
      <p:cxnSp>
        <p:nvCxnSpPr>
          <p:cNvPr id="67" name="Straight Connector 66">
            <a:extLst>
              <a:ext uri="{FF2B5EF4-FFF2-40B4-BE49-F238E27FC236}">
                <a16:creationId xmlns:a16="http://schemas.microsoft.com/office/drawing/2014/main" id="{6FD1770F-F2C2-4097-AB09-C49347172EA0}"/>
              </a:ext>
            </a:extLst>
          </p:cNvPr>
          <p:cNvCxnSpPr>
            <a:cxnSpLocks/>
          </p:cNvCxnSpPr>
          <p:nvPr/>
        </p:nvCxnSpPr>
        <p:spPr>
          <a:xfrm flipV="1">
            <a:off x="2507887" y="5156200"/>
            <a:ext cx="0" cy="1447332"/>
          </a:xfrm>
          <a:prstGeom prst="line">
            <a:avLst/>
          </a:prstGeom>
        </p:spPr>
        <p:style>
          <a:lnRef idx="1">
            <a:schemeClr val="dk1"/>
          </a:lnRef>
          <a:fillRef idx="0">
            <a:schemeClr val="dk1"/>
          </a:fillRef>
          <a:effectRef idx="0">
            <a:schemeClr val="dk1"/>
          </a:effectRef>
          <a:fontRef idx="minor">
            <a:schemeClr val="tx1"/>
          </a:fontRef>
        </p:style>
      </p:cxnSp>
      <p:sp>
        <p:nvSpPr>
          <p:cNvPr id="68" name="TextBox 67">
            <a:extLst>
              <a:ext uri="{FF2B5EF4-FFF2-40B4-BE49-F238E27FC236}">
                <a16:creationId xmlns:a16="http://schemas.microsoft.com/office/drawing/2014/main" id="{F8E9EF02-AFE0-4819-8A66-0D25436D7FE8}"/>
              </a:ext>
            </a:extLst>
          </p:cNvPr>
          <p:cNvSpPr txBox="1"/>
          <p:nvPr/>
        </p:nvSpPr>
        <p:spPr>
          <a:xfrm>
            <a:off x="194303" y="3285147"/>
            <a:ext cx="2554203" cy="646331"/>
          </a:xfrm>
          <a:prstGeom prst="rect">
            <a:avLst/>
          </a:prstGeom>
          <a:noFill/>
        </p:spPr>
        <p:txBody>
          <a:bodyPr wrap="square" rtlCol="0">
            <a:spAutoFit/>
          </a:bodyPr>
          <a:lstStyle/>
          <a:p>
            <a:pPr algn="ctr"/>
            <a:r>
              <a:rPr lang="en-GB" b="1" dirty="0"/>
              <a:t>Imprisoned</a:t>
            </a:r>
          </a:p>
          <a:p>
            <a:pPr algn="ctr"/>
            <a:r>
              <a:rPr lang="en-GB" dirty="0"/>
              <a:t>(one of Richard’s castles)</a:t>
            </a:r>
          </a:p>
        </p:txBody>
      </p:sp>
      <p:sp>
        <p:nvSpPr>
          <p:cNvPr id="80" name="TextBox 79">
            <a:extLst>
              <a:ext uri="{FF2B5EF4-FFF2-40B4-BE49-F238E27FC236}">
                <a16:creationId xmlns:a16="http://schemas.microsoft.com/office/drawing/2014/main" id="{50EF90AB-A0BB-48D9-868C-D3DBC566235D}"/>
              </a:ext>
            </a:extLst>
          </p:cNvPr>
          <p:cNvSpPr txBox="1"/>
          <p:nvPr/>
        </p:nvSpPr>
        <p:spPr>
          <a:xfrm>
            <a:off x="110965" y="70108"/>
            <a:ext cx="11493784" cy="1569660"/>
          </a:xfrm>
          <a:prstGeom prst="rect">
            <a:avLst/>
          </a:prstGeom>
          <a:noFill/>
        </p:spPr>
        <p:txBody>
          <a:bodyPr wrap="square" rtlCol="0">
            <a:spAutoFit/>
          </a:bodyPr>
          <a:lstStyle/>
          <a:p>
            <a:r>
              <a:rPr lang="en-GB" sz="2800" b="1" dirty="0">
                <a:solidFill>
                  <a:srgbClr val="0000FF"/>
                </a:solidFill>
              </a:rPr>
              <a:t>25 June 1483</a:t>
            </a:r>
          </a:p>
          <a:p>
            <a:r>
              <a:rPr lang="en-GB" sz="2800" dirty="0">
                <a:solidFill>
                  <a:srgbClr val="0000FF"/>
                </a:solidFill>
              </a:rPr>
              <a:t>Duke Richard ordered his Woodville prisoners to be executed, then a northern army marched south to London to support him.</a:t>
            </a:r>
          </a:p>
          <a:p>
            <a:endParaRPr lang="en-GB" sz="1200" dirty="0"/>
          </a:p>
        </p:txBody>
      </p:sp>
      <p:cxnSp>
        <p:nvCxnSpPr>
          <p:cNvPr id="81" name="Straight Connector 80">
            <a:extLst>
              <a:ext uri="{FF2B5EF4-FFF2-40B4-BE49-F238E27FC236}">
                <a16:creationId xmlns:a16="http://schemas.microsoft.com/office/drawing/2014/main" id="{E99722B3-FB61-4D85-A6A1-EC16B63D7532}"/>
              </a:ext>
            </a:extLst>
          </p:cNvPr>
          <p:cNvCxnSpPr>
            <a:cxnSpLocks/>
          </p:cNvCxnSpPr>
          <p:nvPr/>
        </p:nvCxnSpPr>
        <p:spPr>
          <a:xfrm>
            <a:off x="216110" y="6599522"/>
            <a:ext cx="2510590" cy="8021"/>
          </a:xfrm>
          <a:prstGeom prst="line">
            <a:avLst/>
          </a:prstGeom>
        </p:spPr>
        <p:style>
          <a:lnRef idx="1">
            <a:schemeClr val="dk1"/>
          </a:lnRef>
          <a:fillRef idx="0">
            <a:schemeClr val="dk1"/>
          </a:fillRef>
          <a:effectRef idx="0">
            <a:schemeClr val="dk1"/>
          </a:effectRef>
          <a:fontRef idx="minor">
            <a:schemeClr val="tx1"/>
          </a:fontRef>
        </p:style>
      </p:cxnSp>
      <p:cxnSp>
        <p:nvCxnSpPr>
          <p:cNvPr id="82" name="Straight Connector 81">
            <a:extLst>
              <a:ext uri="{FF2B5EF4-FFF2-40B4-BE49-F238E27FC236}">
                <a16:creationId xmlns:a16="http://schemas.microsoft.com/office/drawing/2014/main" id="{CF1A6C08-2D03-4523-9F84-A654D29BE1A1}"/>
              </a:ext>
            </a:extLst>
          </p:cNvPr>
          <p:cNvCxnSpPr>
            <a:cxnSpLocks/>
          </p:cNvCxnSpPr>
          <p:nvPr/>
        </p:nvCxnSpPr>
        <p:spPr>
          <a:xfrm flipV="1">
            <a:off x="214866" y="3984774"/>
            <a:ext cx="0" cy="2618756"/>
          </a:xfrm>
          <a:prstGeom prst="line">
            <a:avLst/>
          </a:prstGeom>
        </p:spPr>
        <p:style>
          <a:lnRef idx="1">
            <a:schemeClr val="dk1"/>
          </a:lnRef>
          <a:fillRef idx="0">
            <a:schemeClr val="dk1"/>
          </a:fillRef>
          <a:effectRef idx="0">
            <a:schemeClr val="dk1"/>
          </a:effectRef>
          <a:fontRef idx="minor">
            <a:schemeClr val="tx1"/>
          </a:fontRef>
        </p:style>
      </p:cxnSp>
      <p:cxnSp>
        <p:nvCxnSpPr>
          <p:cNvPr id="83" name="Straight Connector 82">
            <a:extLst>
              <a:ext uri="{FF2B5EF4-FFF2-40B4-BE49-F238E27FC236}">
                <a16:creationId xmlns:a16="http://schemas.microsoft.com/office/drawing/2014/main" id="{7500C1CD-72F4-495E-8E1E-27FD4B3524EA}"/>
              </a:ext>
            </a:extLst>
          </p:cNvPr>
          <p:cNvCxnSpPr>
            <a:cxnSpLocks/>
          </p:cNvCxnSpPr>
          <p:nvPr/>
        </p:nvCxnSpPr>
        <p:spPr>
          <a:xfrm flipH="1" flipV="1">
            <a:off x="2717634" y="3984774"/>
            <a:ext cx="5346" cy="2622769"/>
          </a:xfrm>
          <a:prstGeom prst="line">
            <a:avLst/>
          </a:prstGeom>
        </p:spPr>
        <p:style>
          <a:lnRef idx="1">
            <a:schemeClr val="dk1"/>
          </a:lnRef>
          <a:fillRef idx="0">
            <a:schemeClr val="dk1"/>
          </a:fillRef>
          <a:effectRef idx="0">
            <a:schemeClr val="dk1"/>
          </a:effectRef>
          <a:fontRef idx="minor">
            <a:schemeClr val="tx1"/>
          </a:fontRef>
        </p:style>
      </p:cxnSp>
      <p:cxnSp>
        <p:nvCxnSpPr>
          <p:cNvPr id="84" name="Straight Connector 83">
            <a:extLst>
              <a:ext uri="{FF2B5EF4-FFF2-40B4-BE49-F238E27FC236}">
                <a16:creationId xmlns:a16="http://schemas.microsoft.com/office/drawing/2014/main" id="{29353AED-0618-435C-8E9F-DA728CC8FB65}"/>
              </a:ext>
            </a:extLst>
          </p:cNvPr>
          <p:cNvCxnSpPr>
            <a:cxnSpLocks/>
          </p:cNvCxnSpPr>
          <p:nvPr/>
        </p:nvCxnSpPr>
        <p:spPr>
          <a:xfrm flipV="1">
            <a:off x="1751338" y="4243926"/>
            <a:ext cx="403940" cy="1"/>
          </a:xfrm>
          <a:prstGeom prst="line">
            <a:avLst/>
          </a:prstGeom>
        </p:spPr>
        <p:style>
          <a:lnRef idx="1">
            <a:schemeClr val="dk1"/>
          </a:lnRef>
          <a:fillRef idx="0">
            <a:schemeClr val="dk1"/>
          </a:fillRef>
          <a:effectRef idx="0">
            <a:schemeClr val="dk1"/>
          </a:effectRef>
          <a:fontRef idx="minor">
            <a:schemeClr val="tx1"/>
          </a:fontRef>
        </p:style>
      </p:cxnSp>
      <p:cxnSp>
        <p:nvCxnSpPr>
          <p:cNvPr id="85" name="Straight Connector 84">
            <a:extLst>
              <a:ext uri="{FF2B5EF4-FFF2-40B4-BE49-F238E27FC236}">
                <a16:creationId xmlns:a16="http://schemas.microsoft.com/office/drawing/2014/main" id="{6CE180D3-4748-457B-9DAD-EF15923AD62D}"/>
              </a:ext>
            </a:extLst>
          </p:cNvPr>
          <p:cNvCxnSpPr>
            <a:cxnSpLocks/>
          </p:cNvCxnSpPr>
          <p:nvPr/>
        </p:nvCxnSpPr>
        <p:spPr>
          <a:xfrm>
            <a:off x="2155278" y="3984771"/>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86" name="Straight Connector 85">
            <a:extLst>
              <a:ext uri="{FF2B5EF4-FFF2-40B4-BE49-F238E27FC236}">
                <a16:creationId xmlns:a16="http://schemas.microsoft.com/office/drawing/2014/main" id="{1AC24EF7-A5A6-4DDC-8FD1-99E162C0596A}"/>
              </a:ext>
            </a:extLst>
          </p:cNvPr>
          <p:cNvCxnSpPr>
            <a:cxnSpLocks/>
          </p:cNvCxnSpPr>
          <p:nvPr/>
        </p:nvCxnSpPr>
        <p:spPr>
          <a:xfrm>
            <a:off x="1759757" y="3984596"/>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87" name="Straight Connector 86">
            <a:extLst>
              <a:ext uri="{FF2B5EF4-FFF2-40B4-BE49-F238E27FC236}">
                <a16:creationId xmlns:a16="http://schemas.microsoft.com/office/drawing/2014/main" id="{5FE57CB5-2CC4-4E9D-8421-4354E65E7CA5}"/>
              </a:ext>
            </a:extLst>
          </p:cNvPr>
          <p:cNvCxnSpPr>
            <a:cxnSpLocks/>
          </p:cNvCxnSpPr>
          <p:nvPr/>
        </p:nvCxnSpPr>
        <p:spPr>
          <a:xfrm flipV="1">
            <a:off x="2155278" y="3984602"/>
            <a:ext cx="570177" cy="6"/>
          </a:xfrm>
          <a:prstGeom prst="line">
            <a:avLst/>
          </a:prstGeom>
        </p:spPr>
        <p:style>
          <a:lnRef idx="1">
            <a:schemeClr val="dk1"/>
          </a:lnRef>
          <a:fillRef idx="0">
            <a:schemeClr val="dk1"/>
          </a:fillRef>
          <a:effectRef idx="0">
            <a:schemeClr val="dk1"/>
          </a:effectRef>
          <a:fontRef idx="minor">
            <a:schemeClr val="tx1"/>
          </a:fontRef>
        </p:style>
      </p:cxnSp>
      <p:cxnSp>
        <p:nvCxnSpPr>
          <p:cNvPr id="88" name="Straight Connector 87">
            <a:extLst>
              <a:ext uri="{FF2B5EF4-FFF2-40B4-BE49-F238E27FC236}">
                <a16:creationId xmlns:a16="http://schemas.microsoft.com/office/drawing/2014/main" id="{49EFC2C1-BA22-420D-BEA9-2543D46AA669}"/>
              </a:ext>
            </a:extLst>
          </p:cNvPr>
          <p:cNvCxnSpPr>
            <a:cxnSpLocks/>
          </p:cNvCxnSpPr>
          <p:nvPr/>
        </p:nvCxnSpPr>
        <p:spPr>
          <a:xfrm flipV="1">
            <a:off x="216199" y="3984602"/>
            <a:ext cx="570177" cy="6"/>
          </a:xfrm>
          <a:prstGeom prst="line">
            <a:avLst/>
          </a:prstGeom>
        </p:spPr>
        <p:style>
          <a:lnRef idx="1">
            <a:schemeClr val="dk1"/>
          </a:lnRef>
          <a:fillRef idx="0">
            <a:schemeClr val="dk1"/>
          </a:fillRef>
          <a:effectRef idx="0">
            <a:schemeClr val="dk1"/>
          </a:effectRef>
          <a:fontRef idx="minor">
            <a:schemeClr val="tx1"/>
          </a:fontRef>
        </p:style>
      </p:cxnSp>
      <p:cxnSp>
        <p:nvCxnSpPr>
          <p:cNvPr id="89" name="Straight Connector 88">
            <a:extLst>
              <a:ext uri="{FF2B5EF4-FFF2-40B4-BE49-F238E27FC236}">
                <a16:creationId xmlns:a16="http://schemas.microsoft.com/office/drawing/2014/main" id="{9F8AD35D-D9D4-4A3B-B59B-FDE8A8FF2E79}"/>
              </a:ext>
            </a:extLst>
          </p:cNvPr>
          <p:cNvCxnSpPr>
            <a:cxnSpLocks/>
          </p:cNvCxnSpPr>
          <p:nvPr/>
        </p:nvCxnSpPr>
        <p:spPr>
          <a:xfrm>
            <a:off x="786964" y="398460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90" name="Straight Connector 89">
            <a:extLst>
              <a:ext uri="{FF2B5EF4-FFF2-40B4-BE49-F238E27FC236}">
                <a16:creationId xmlns:a16="http://schemas.microsoft.com/office/drawing/2014/main" id="{DCC6524D-C27A-4C2C-A417-2F6534E06D86}"/>
              </a:ext>
            </a:extLst>
          </p:cNvPr>
          <p:cNvCxnSpPr>
            <a:cxnSpLocks/>
          </p:cNvCxnSpPr>
          <p:nvPr/>
        </p:nvCxnSpPr>
        <p:spPr>
          <a:xfrm>
            <a:off x="1192054" y="3984596"/>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91" name="Straight Connector 90">
            <a:extLst>
              <a:ext uri="{FF2B5EF4-FFF2-40B4-BE49-F238E27FC236}">
                <a16:creationId xmlns:a16="http://schemas.microsoft.com/office/drawing/2014/main" id="{539D6F96-5D97-46DF-8E03-1C19EB17AB3B}"/>
              </a:ext>
            </a:extLst>
          </p:cNvPr>
          <p:cNvCxnSpPr>
            <a:cxnSpLocks/>
          </p:cNvCxnSpPr>
          <p:nvPr/>
        </p:nvCxnSpPr>
        <p:spPr>
          <a:xfrm>
            <a:off x="1189581" y="3984596"/>
            <a:ext cx="570176" cy="0"/>
          </a:xfrm>
          <a:prstGeom prst="line">
            <a:avLst/>
          </a:prstGeom>
        </p:spPr>
        <p:style>
          <a:lnRef idx="1">
            <a:schemeClr val="dk1"/>
          </a:lnRef>
          <a:fillRef idx="0">
            <a:schemeClr val="dk1"/>
          </a:fillRef>
          <a:effectRef idx="0">
            <a:schemeClr val="dk1"/>
          </a:effectRef>
          <a:fontRef idx="minor">
            <a:schemeClr val="tx1"/>
          </a:fontRef>
        </p:style>
      </p:cxnSp>
      <p:cxnSp>
        <p:nvCxnSpPr>
          <p:cNvPr id="92" name="Straight Connector 91">
            <a:extLst>
              <a:ext uri="{FF2B5EF4-FFF2-40B4-BE49-F238E27FC236}">
                <a16:creationId xmlns:a16="http://schemas.microsoft.com/office/drawing/2014/main" id="{CA3966FE-2D7C-4724-808E-D0D539F53A62}"/>
              </a:ext>
            </a:extLst>
          </p:cNvPr>
          <p:cNvCxnSpPr>
            <a:cxnSpLocks/>
          </p:cNvCxnSpPr>
          <p:nvPr/>
        </p:nvCxnSpPr>
        <p:spPr>
          <a:xfrm flipV="1">
            <a:off x="785767" y="4243925"/>
            <a:ext cx="403940" cy="1"/>
          </a:xfrm>
          <a:prstGeom prst="line">
            <a:avLst/>
          </a:prstGeom>
        </p:spPr>
        <p:style>
          <a:lnRef idx="1">
            <a:schemeClr val="dk1"/>
          </a:lnRef>
          <a:fillRef idx="0">
            <a:schemeClr val="dk1"/>
          </a:fillRef>
          <a:effectRef idx="0">
            <a:schemeClr val="dk1"/>
          </a:effectRef>
          <a:fontRef idx="minor">
            <a:schemeClr val="tx1"/>
          </a:fontRef>
        </p:style>
      </p:cxnSp>
      <p:cxnSp>
        <p:nvCxnSpPr>
          <p:cNvPr id="112" name="Straight Connector 111">
            <a:extLst>
              <a:ext uri="{FF2B5EF4-FFF2-40B4-BE49-F238E27FC236}">
                <a16:creationId xmlns:a16="http://schemas.microsoft.com/office/drawing/2014/main" id="{B7FC0D98-758B-411C-8A63-B85BE4E2BF65}"/>
              </a:ext>
            </a:extLst>
          </p:cNvPr>
          <p:cNvCxnSpPr>
            <a:cxnSpLocks/>
          </p:cNvCxnSpPr>
          <p:nvPr/>
        </p:nvCxnSpPr>
        <p:spPr>
          <a:xfrm>
            <a:off x="10469116"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113" name="Straight Connector 112">
            <a:extLst>
              <a:ext uri="{FF2B5EF4-FFF2-40B4-BE49-F238E27FC236}">
                <a16:creationId xmlns:a16="http://schemas.microsoft.com/office/drawing/2014/main" id="{1A4C436A-4A6F-409F-AF0F-3A78A288DCD9}"/>
              </a:ext>
            </a:extLst>
          </p:cNvPr>
          <p:cNvCxnSpPr>
            <a:cxnSpLocks/>
          </p:cNvCxnSpPr>
          <p:nvPr/>
        </p:nvCxnSpPr>
        <p:spPr>
          <a:xfrm>
            <a:off x="10845487"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4" name="Straight Connector 113">
            <a:extLst>
              <a:ext uri="{FF2B5EF4-FFF2-40B4-BE49-F238E27FC236}">
                <a16:creationId xmlns:a16="http://schemas.microsoft.com/office/drawing/2014/main" id="{18D542E0-293E-4CAF-9A9C-D29DA6931EC2}"/>
              </a:ext>
            </a:extLst>
          </p:cNvPr>
          <p:cNvCxnSpPr>
            <a:cxnSpLocks/>
          </p:cNvCxnSpPr>
          <p:nvPr/>
        </p:nvCxnSpPr>
        <p:spPr>
          <a:xfrm>
            <a:off x="11036819"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5" name="Straight Connector 114">
            <a:extLst>
              <a:ext uri="{FF2B5EF4-FFF2-40B4-BE49-F238E27FC236}">
                <a16:creationId xmlns:a16="http://schemas.microsoft.com/office/drawing/2014/main" id="{41637009-6391-4794-A05D-DBAC2F261A5D}"/>
              </a:ext>
            </a:extLst>
          </p:cNvPr>
          <p:cNvCxnSpPr>
            <a:cxnSpLocks/>
          </p:cNvCxnSpPr>
          <p:nvPr/>
        </p:nvCxnSpPr>
        <p:spPr>
          <a:xfrm flipV="1">
            <a:off x="10844745" y="4258462"/>
            <a:ext cx="192074" cy="1"/>
          </a:xfrm>
          <a:prstGeom prst="line">
            <a:avLst/>
          </a:prstGeom>
        </p:spPr>
        <p:style>
          <a:lnRef idx="1">
            <a:schemeClr val="dk1"/>
          </a:lnRef>
          <a:fillRef idx="0">
            <a:schemeClr val="dk1"/>
          </a:fillRef>
          <a:effectRef idx="0">
            <a:schemeClr val="dk1"/>
          </a:effectRef>
          <a:fontRef idx="minor">
            <a:schemeClr val="tx1"/>
          </a:fontRef>
        </p:style>
      </p:cxnSp>
      <p:cxnSp>
        <p:nvCxnSpPr>
          <p:cNvPr id="116" name="Straight Connector 115">
            <a:extLst>
              <a:ext uri="{FF2B5EF4-FFF2-40B4-BE49-F238E27FC236}">
                <a16:creationId xmlns:a16="http://schemas.microsoft.com/office/drawing/2014/main" id="{7EE3B370-9C9A-478B-918E-22B5B14DA14E}"/>
              </a:ext>
            </a:extLst>
          </p:cNvPr>
          <p:cNvCxnSpPr>
            <a:cxnSpLocks/>
          </p:cNvCxnSpPr>
          <p:nvPr/>
        </p:nvCxnSpPr>
        <p:spPr>
          <a:xfrm>
            <a:off x="11037789"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117" name="Straight Connector 116">
            <a:extLst>
              <a:ext uri="{FF2B5EF4-FFF2-40B4-BE49-F238E27FC236}">
                <a16:creationId xmlns:a16="http://schemas.microsoft.com/office/drawing/2014/main" id="{FC70D238-F5B6-466D-8B32-85EB562C3FF1}"/>
              </a:ext>
            </a:extLst>
          </p:cNvPr>
          <p:cNvCxnSpPr>
            <a:cxnSpLocks/>
          </p:cNvCxnSpPr>
          <p:nvPr/>
        </p:nvCxnSpPr>
        <p:spPr>
          <a:xfrm>
            <a:off x="11414160"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8" name="Straight Connector 117">
            <a:extLst>
              <a:ext uri="{FF2B5EF4-FFF2-40B4-BE49-F238E27FC236}">
                <a16:creationId xmlns:a16="http://schemas.microsoft.com/office/drawing/2014/main" id="{27A25015-4B5B-4DA8-B31D-BF2578167C08}"/>
              </a:ext>
            </a:extLst>
          </p:cNvPr>
          <p:cNvCxnSpPr>
            <a:cxnSpLocks/>
          </p:cNvCxnSpPr>
          <p:nvPr/>
        </p:nvCxnSpPr>
        <p:spPr>
          <a:xfrm>
            <a:off x="11605492"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9" name="Straight Connector 118">
            <a:extLst>
              <a:ext uri="{FF2B5EF4-FFF2-40B4-BE49-F238E27FC236}">
                <a16:creationId xmlns:a16="http://schemas.microsoft.com/office/drawing/2014/main" id="{36B090AA-29EE-4AB1-BA71-4B3559B50D8D}"/>
              </a:ext>
            </a:extLst>
          </p:cNvPr>
          <p:cNvCxnSpPr>
            <a:cxnSpLocks/>
          </p:cNvCxnSpPr>
          <p:nvPr/>
        </p:nvCxnSpPr>
        <p:spPr>
          <a:xfrm flipV="1">
            <a:off x="11413418" y="4258462"/>
            <a:ext cx="192074" cy="1"/>
          </a:xfrm>
          <a:prstGeom prst="line">
            <a:avLst/>
          </a:prstGeom>
        </p:spPr>
        <p:style>
          <a:lnRef idx="1">
            <a:schemeClr val="dk1"/>
          </a:lnRef>
          <a:fillRef idx="0">
            <a:schemeClr val="dk1"/>
          </a:fillRef>
          <a:effectRef idx="0">
            <a:schemeClr val="dk1"/>
          </a:effectRef>
          <a:fontRef idx="minor">
            <a:schemeClr val="tx1"/>
          </a:fontRef>
        </p:style>
      </p:cxnSp>
      <p:cxnSp>
        <p:nvCxnSpPr>
          <p:cNvPr id="120" name="Straight Connector 119">
            <a:extLst>
              <a:ext uri="{FF2B5EF4-FFF2-40B4-BE49-F238E27FC236}">
                <a16:creationId xmlns:a16="http://schemas.microsoft.com/office/drawing/2014/main" id="{AD627571-2264-4FAC-845E-527F164D755A}"/>
              </a:ext>
            </a:extLst>
          </p:cNvPr>
          <p:cNvCxnSpPr>
            <a:cxnSpLocks/>
          </p:cNvCxnSpPr>
          <p:nvPr/>
        </p:nvCxnSpPr>
        <p:spPr>
          <a:xfrm>
            <a:off x="11604749" y="3999131"/>
            <a:ext cx="375537"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135" name="Table 134">
            <a:extLst>
              <a:ext uri="{FF2B5EF4-FFF2-40B4-BE49-F238E27FC236}">
                <a16:creationId xmlns:a16="http://schemas.microsoft.com/office/drawing/2014/main" id="{DE91F967-BE9C-44A3-AC28-B82BC67610C2}"/>
              </a:ext>
            </a:extLst>
          </p:cNvPr>
          <p:cNvGraphicFramePr>
            <a:graphicFrameLocks noGrp="1"/>
          </p:cNvGraphicFramePr>
          <p:nvPr>
            <p:extLst>
              <p:ext uri="{D42A27DB-BD31-4B8C-83A1-F6EECF244321}">
                <p14:modId xmlns:p14="http://schemas.microsoft.com/office/powerpoint/2010/main" val="1631066825"/>
              </p:ext>
            </p:extLst>
          </p:nvPr>
        </p:nvGraphicFramePr>
        <p:xfrm>
          <a:off x="178089" y="1518009"/>
          <a:ext cx="11802197" cy="1280160"/>
        </p:xfrm>
        <a:graphic>
          <a:graphicData uri="http://schemas.openxmlformats.org/drawingml/2006/table">
            <a:tbl>
              <a:tblPr firstRow="1" bandRow="1">
                <a:tableStyleId>{5C22544A-7EE6-4342-B048-85BDC9FD1C3A}</a:tableStyleId>
              </a:tblPr>
              <a:tblGrid>
                <a:gridCol w="2385330">
                  <a:extLst>
                    <a:ext uri="{9D8B030D-6E8A-4147-A177-3AD203B41FA5}">
                      <a16:colId xmlns:a16="http://schemas.microsoft.com/office/drawing/2014/main" val="1449652466"/>
                    </a:ext>
                  </a:extLst>
                </a:gridCol>
                <a:gridCol w="2355260">
                  <a:extLst>
                    <a:ext uri="{9D8B030D-6E8A-4147-A177-3AD203B41FA5}">
                      <a16:colId xmlns:a16="http://schemas.microsoft.com/office/drawing/2014/main" val="966863724"/>
                    </a:ext>
                  </a:extLst>
                </a:gridCol>
                <a:gridCol w="1667080">
                  <a:extLst>
                    <a:ext uri="{9D8B030D-6E8A-4147-A177-3AD203B41FA5}">
                      <a16:colId xmlns:a16="http://schemas.microsoft.com/office/drawing/2014/main" val="1407621236"/>
                    </a:ext>
                  </a:extLst>
                </a:gridCol>
                <a:gridCol w="1564277">
                  <a:extLst>
                    <a:ext uri="{9D8B030D-6E8A-4147-A177-3AD203B41FA5}">
                      <a16:colId xmlns:a16="http://schemas.microsoft.com/office/drawing/2014/main" val="2317568963"/>
                    </a:ext>
                  </a:extLst>
                </a:gridCol>
                <a:gridCol w="2183210">
                  <a:extLst>
                    <a:ext uri="{9D8B030D-6E8A-4147-A177-3AD203B41FA5}">
                      <a16:colId xmlns:a16="http://schemas.microsoft.com/office/drawing/2014/main" val="2007091616"/>
                    </a:ext>
                  </a:extLst>
                </a:gridCol>
                <a:gridCol w="1647040">
                  <a:extLst>
                    <a:ext uri="{9D8B030D-6E8A-4147-A177-3AD203B41FA5}">
                      <a16:colId xmlns:a16="http://schemas.microsoft.com/office/drawing/2014/main" val="3793623163"/>
                    </a:ext>
                  </a:extLst>
                </a:gridCol>
              </a:tblGrid>
              <a:tr h="370840">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400" dirty="0">
                          <a:solidFill>
                            <a:schemeClr val="tx1"/>
                          </a:solidFill>
                        </a:rPr>
                        <a:t>Write where each person was on this date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Duke of                      Buckingham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Richard, Duke of Gloucester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Sir                                        Richard Grey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Sir Thomas Grey, Marquess of Dorset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Prince                              Richard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2964092"/>
                  </a:ext>
                </a:extLst>
              </a:tr>
              <a:tr h="370840">
                <a:tc vMerge="1">
                  <a:txBody>
                    <a:bodyPr/>
                    <a:lstStyle/>
                    <a:p>
                      <a:pPr algn="ctr"/>
                      <a:endParaRPr lang="en-GB" sz="18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Earl Rivers         (Anthony Woodville)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King                                     Edward IV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Lord                                 Hastings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Queen Elizabeth (Woodville)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Young                                 King Edward 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88809742"/>
                  </a:ext>
                </a:extLst>
              </a:tr>
            </a:tbl>
          </a:graphicData>
        </a:graphic>
      </p:graphicFrame>
      <p:cxnSp>
        <p:nvCxnSpPr>
          <p:cNvPr id="146" name="Straight Connector 145">
            <a:extLst>
              <a:ext uri="{FF2B5EF4-FFF2-40B4-BE49-F238E27FC236}">
                <a16:creationId xmlns:a16="http://schemas.microsoft.com/office/drawing/2014/main" id="{4E04F785-C564-4824-BF9E-337CE13F3751}"/>
              </a:ext>
            </a:extLst>
          </p:cNvPr>
          <p:cNvCxnSpPr>
            <a:cxnSpLocks/>
          </p:cNvCxnSpPr>
          <p:nvPr/>
        </p:nvCxnSpPr>
        <p:spPr>
          <a:xfrm flipH="1" flipV="1">
            <a:off x="390240" y="5164674"/>
            <a:ext cx="4497" cy="1451346"/>
          </a:xfrm>
          <a:prstGeom prst="line">
            <a:avLst/>
          </a:prstGeom>
        </p:spPr>
        <p:style>
          <a:lnRef idx="1">
            <a:schemeClr val="dk1"/>
          </a:lnRef>
          <a:fillRef idx="0">
            <a:schemeClr val="dk1"/>
          </a:fillRef>
          <a:effectRef idx="0">
            <a:schemeClr val="dk1"/>
          </a:effectRef>
          <a:fontRef idx="minor">
            <a:schemeClr val="tx1"/>
          </a:fontRef>
        </p:style>
      </p:cxnSp>
      <p:cxnSp>
        <p:nvCxnSpPr>
          <p:cNvPr id="147" name="Straight Connector 146">
            <a:extLst>
              <a:ext uri="{FF2B5EF4-FFF2-40B4-BE49-F238E27FC236}">
                <a16:creationId xmlns:a16="http://schemas.microsoft.com/office/drawing/2014/main" id="{B1DFF1EC-36B9-456C-98BE-1E717EFE9EB5}"/>
              </a:ext>
            </a:extLst>
          </p:cNvPr>
          <p:cNvCxnSpPr>
            <a:cxnSpLocks/>
          </p:cNvCxnSpPr>
          <p:nvPr/>
        </p:nvCxnSpPr>
        <p:spPr>
          <a:xfrm flipV="1">
            <a:off x="730806" y="5164674"/>
            <a:ext cx="0" cy="1438854"/>
          </a:xfrm>
          <a:prstGeom prst="line">
            <a:avLst/>
          </a:prstGeom>
        </p:spPr>
        <p:style>
          <a:lnRef idx="1">
            <a:schemeClr val="dk1"/>
          </a:lnRef>
          <a:fillRef idx="0">
            <a:schemeClr val="dk1"/>
          </a:fillRef>
          <a:effectRef idx="0">
            <a:schemeClr val="dk1"/>
          </a:effectRef>
          <a:fontRef idx="minor">
            <a:schemeClr val="tx1"/>
          </a:fontRef>
        </p:style>
      </p:cxnSp>
      <p:cxnSp>
        <p:nvCxnSpPr>
          <p:cNvPr id="148" name="Straight Connector 147">
            <a:extLst>
              <a:ext uri="{FF2B5EF4-FFF2-40B4-BE49-F238E27FC236}">
                <a16:creationId xmlns:a16="http://schemas.microsoft.com/office/drawing/2014/main" id="{501F9B0C-81A3-47BC-8133-4C3C28A21BDD}"/>
              </a:ext>
            </a:extLst>
          </p:cNvPr>
          <p:cNvCxnSpPr>
            <a:cxnSpLocks/>
          </p:cNvCxnSpPr>
          <p:nvPr/>
        </p:nvCxnSpPr>
        <p:spPr>
          <a:xfrm flipV="1">
            <a:off x="1083415" y="5164674"/>
            <a:ext cx="0" cy="1447332"/>
          </a:xfrm>
          <a:prstGeom prst="line">
            <a:avLst/>
          </a:prstGeom>
        </p:spPr>
        <p:style>
          <a:lnRef idx="1">
            <a:schemeClr val="dk1"/>
          </a:lnRef>
          <a:fillRef idx="0">
            <a:schemeClr val="dk1"/>
          </a:fillRef>
          <a:effectRef idx="0">
            <a:schemeClr val="dk1"/>
          </a:effectRef>
          <a:fontRef idx="minor">
            <a:schemeClr val="tx1"/>
          </a:fontRef>
        </p:style>
      </p:cxnSp>
      <p:cxnSp>
        <p:nvCxnSpPr>
          <p:cNvPr id="149" name="Straight Connector 148">
            <a:extLst>
              <a:ext uri="{FF2B5EF4-FFF2-40B4-BE49-F238E27FC236}">
                <a16:creationId xmlns:a16="http://schemas.microsoft.com/office/drawing/2014/main" id="{8A8E3AD2-2D1A-439E-97D0-EC0D7A19F627}"/>
              </a:ext>
            </a:extLst>
          </p:cNvPr>
          <p:cNvCxnSpPr>
            <a:cxnSpLocks/>
          </p:cNvCxnSpPr>
          <p:nvPr/>
        </p:nvCxnSpPr>
        <p:spPr>
          <a:xfrm flipH="1">
            <a:off x="390240" y="5164674"/>
            <a:ext cx="2121209" cy="0"/>
          </a:xfrm>
          <a:prstGeom prst="line">
            <a:avLst/>
          </a:prstGeom>
        </p:spPr>
        <p:style>
          <a:lnRef idx="1">
            <a:schemeClr val="dk1"/>
          </a:lnRef>
          <a:fillRef idx="0">
            <a:schemeClr val="dk1"/>
          </a:fillRef>
          <a:effectRef idx="0">
            <a:schemeClr val="dk1"/>
          </a:effectRef>
          <a:fontRef idx="minor">
            <a:schemeClr val="tx1"/>
          </a:fontRef>
        </p:style>
      </p:cxnSp>
      <p:cxnSp>
        <p:nvCxnSpPr>
          <p:cNvPr id="62" name="Straight Connector 61">
            <a:extLst>
              <a:ext uri="{FF2B5EF4-FFF2-40B4-BE49-F238E27FC236}">
                <a16:creationId xmlns:a16="http://schemas.microsoft.com/office/drawing/2014/main" id="{1CE8E1B0-68E3-4852-99EB-93D28EA8ABDB}"/>
              </a:ext>
            </a:extLst>
          </p:cNvPr>
          <p:cNvCxnSpPr>
            <a:cxnSpLocks/>
          </p:cNvCxnSpPr>
          <p:nvPr/>
        </p:nvCxnSpPr>
        <p:spPr>
          <a:xfrm>
            <a:off x="7623742" y="6630100"/>
            <a:ext cx="2010918" cy="0"/>
          </a:xfrm>
          <a:prstGeom prst="line">
            <a:avLst/>
          </a:prstGeom>
        </p:spPr>
        <p:style>
          <a:lnRef idx="1">
            <a:schemeClr val="dk1"/>
          </a:lnRef>
          <a:fillRef idx="0">
            <a:schemeClr val="dk1"/>
          </a:fillRef>
          <a:effectRef idx="0">
            <a:schemeClr val="dk1"/>
          </a:effectRef>
          <a:fontRef idx="minor">
            <a:schemeClr val="tx1"/>
          </a:fontRef>
        </p:style>
      </p:cxnSp>
      <p:cxnSp>
        <p:nvCxnSpPr>
          <p:cNvPr id="63" name="Straight Connector 62">
            <a:extLst>
              <a:ext uri="{FF2B5EF4-FFF2-40B4-BE49-F238E27FC236}">
                <a16:creationId xmlns:a16="http://schemas.microsoft.com/office/drawing/2014/main" id="{B3FD752A-EB99-46B5-A78A-5F3DA0986DB6}"/>
              </a:ext>
            </a:extLst>
          </p:cNvPr>
          <p:cNvCxnSpPr>
            <a:cxnSpLocks/>
          </p:cNvCxnSpPr>
          <p:nvPr/>
        </p:nvCxnSpPr>
        <p:spPr>
          <a:xfrm flipV="1">
            <a:off x="7623742" y="4015806"/>
            <a:ext cx="0" cy="2585763"/>
          </a:xfrm>
          <a:prstGeom prst="line">
            <a:avLst/>
          </a:prstGeom>
        </p:spPr>
        <p:style>
          <a:lnRef idx="1">
            <a:schemeClr val="dk1"/>
          </a:lnRef>
          <a:fillRef idx="0">
            <a:schemeClr val="dk1"/>
          </a:fillRef>
          <a:effectRef idx="0">
            <a:schemeClr val="dk1"/>
          </a:effectRef>
          <a:fontRef idx="minor">
            <a:schemeClr val="tx1"/>
          </a:fontRef>
        </p:style>
      </p:cxnSp>
      <p:cxnSp>
        <p:nvCxnSpPr>
          <p:cNvPr id="74" name="Straight Connector 73">
            <a:extLst>
              <a:ext uri="{FF2B5EF4-FFF2-40B4-BE49-F238E27FC236}">
                <a16:creationId xmlns:a16="http://schemas.microsoft.com/office/drawing/2014/main" id="{9B884102-A377-4D05-8885-5AB337288F6B}"/>
              </a:ext>
            </a:extLst>
          </p:cNvPr>
          <p:cNvCxnSpPr>
            <a:cxnSpLocks/>
          </p:cNvCxnSpPr>
          <p:nvPr/>
        </p:nvCxnSpPr>
        <p:spPr>
          <a:xfrm flipV="1">
            <a:off x="9613632" y="4044337"/>
            <a:ext cx="0" cy="2585763"/>
          </a:xfrm>
          <a:prstGeom prst="line">
            <a:avLst/>
          </a:prstGeom>
        </p:spPr>
        <p:style>
          <a:lnRef idx="1">
            <a:schemeClr val="dk1"/>
          </a:lnRef>
          <a:fillRef idx="0">
            <a:schemeClr val="dk1"/>
          </a:fillRef>
          <a:effectRef idx="0">
            <a:schemeClr val="dk1"/>
          </a:effectRef>
          <a:fontRef idx="minor">
            <a:schemeClr val="tx1"/>
          </a:fontRef>
        </p:style>
      </p:cxnSp>
      <p:cxnSp>
        <p:nvCxnSpPr>
          <p:cNvPr id="75" name="Straight Connector 74">
            <a:extLst>
              <a:ext uri="{FF2B5EF4-FFF2-40B4-BE49-F238E27FC236}">
                <a16:creationId xmlns:a16="http://schemas.microsoft.com/office/drawing/2014/main" id="{3A84ABE7-73A5-4CE1-B453-31B8888E8F66}"/>
              </a:ext>
            </a:extLst>
          </p:cNvPr>
          <p:cNvCxnSpPr>
            <a:cxnSpLocks/>
          </p:cNvCxnSpPr>
          <p:nvPr/>
        </p:nvCxnSpPr>
        <p:spPr>
          <a:xfrm>
            <a:off x="7623742" y="4015805"/>
            <a:ext cx="1989890" cy="28531"/>
          </a:xfrm>
          <a:prstGeom prst="line">
            <a:avLst/>
          </a:prstGeom>
        </p:spPr>
        <p:style>
          <a:lnRef idx="1">
            <a:schemeClr val="dk1"/>
          </a:lnRef>
          <a:fillRef idx="0">
            <a:schemeClr val="dk1"/>
          </a:fillRef>
          <a:effectRef idx="0">
            <a:schemeClr val="dk1"/>
          </a:effectRef>
          <a:fontRef idx="minor">
            <a:schemeClr val="tx1"/>
          </a:fontRef>
        </p:style>
      </p:cxnSp>
      <p:sp>
        <p:nvSpPr>
          <p:cNvPr id="76" name="TextBox 75">
            <a:extLst>
              <a:ext uri="{FF2B5EF4-FFF2-40B4-BE49-F238E27FC236}">
                <a16:creationId xmlns:a16="http://schemas.microsoft.com/office/drawing/2014/main" id="{1787827B-BD42-4662-9D1A-AE0BC45D0DF6}"/>
              </a:ext>
            </a:extLst>
          </p:cNvPr>
          <p:cNvSpPr txBox="1"/>
          <p:nvPr/>
        </p:nvSpPr>
        <p:spPr>
          <a:xfrm>
            <a:off x="7679569" y="3280020"/>
            <a:ext cx="1934063" cy="646331"/>
          </a:xfrm>
          <a:prstGeom prst="rect">
            <a:avLst/>
          </a:prstGeom>
          <a:noFill/>
        </p:spPr>
        <p:txBody>
          <a:bodyPr wrap="square" rtlCol="0">
            <a:spAutoFit/>
          </a:bodyPr>
          <a:lstStyle/>
          <a:p>
            <a:pPr algn="ctr"/>
            <a:r>
              <a:rPr lang="en-GB" b="1" dirty="0"/>
              <a:t>London</a:t>
            </a:r>
          </a:p>
          <a:p>
            <a:pPr algn="ctr"/>
            <a:r>
              <a:rPr lang="en-GB" dirty="0"/>
              <a:t>(Seat of power)</a:t>
            </a:r>
          </a:p>
        </p:txBody>
      </p:sp>
      <p:sp>
        <p:nvSpPr>
          <p:cNvPr id="58" name="Rectangle: Top Corners Rounded 57">
            <a:extLst>
              <a:ext uri="{FF2B5EF4-FFF2-40B4-BE49-F238E27FC236}">
                <a16:creationId xmlns:a16="http://schemas.microsoft.com/office/drawing/2014/main" id="{CA87740F-BA4F-45C7-9FDB-9BBA2CDF2D3A}"/>
              </a:ext>
            </a:extLst>
          </p:cNvPr>
          <p:cNvSpPr/>
          <p:nvPr/>
        </p:nvSpPr>
        <p:spPr>
          <a:xfrm>
            <a:off x="3022640" y="4011341"/>
            <a:ext cx="1778915" cy="2622769"/>
          </a:xfrm>
          <a:prstGeom prst="round2Same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9" name="TextBox 58">
            <a:extLst>
              <a:ext uri="{FF2B5EF4-FFF2-40B4-BE49-F238E27FC236}">
                <a16:creationId xmlns:a16="http://schemas.microsoft.com/office/drawing/2014/main" id="{3F7CB219-DC21-46EB-8501-01199565AB42}"/>
              </a:ext>
            </a:extLst>
          </p:cNvPr>
          <p:cNvSpPr txBox="1"/>
          <p:nvPr/>
        </p:nvSpPr>
        <p:spPr>
          <a:xfrm>
            <a:off x="3020780" y="3557019"/>
            <a:ext cx="1762401" cy="369332"/>
          </a:xfrm>
          <a:prstGeom prst="rect">
            <a:avLst/>
          </a:prstGeom>
          <a:noFill/>
        </p:spPr>
        <p:txBody>
          <a:bodyPr wrap="square" rtlCol="0">
            <a:spAutoFit/>
          </a:bodyPr>
          <a:lstStyle/>
          <a:p>
            <a:pPr algn="ctr"/>
            <a:r>
              <a:rPr lang="en-GB" b="1" dirty="0"/>
              <a:t>Dead</a:t>
            </a:r>
            <a:endParaRPr lang="en-GB" dirty="0"/>
          </a:p>
        </p:txBody>
      </p:sp>
      <p:sp>
        <p:nvSpPr>
          <p:cNvPr id="60" name="TextBox 59">
            <a:extLst>
              <a:ext uri="{FF2B5EF4-FFF2-40B4-BE49-F238E27FC236}">
                <a16:creationId xmlns:a16="http://schemas.microsoft.com/office/drawing/2014/main" id="{8A76C409-B11A-481D-B0DF-2C89D7453412}"/>
              </a:ext>
            </a:extLst>
          </p:cNvPr>
          <p:cNvSpPr txBox="1"/>
          <p:nvPr/>
        </p:nvSpPr>
        <p:spPr>
          <a:xfrm>
            <a:off x="3030896" y="4044336"/>
            <a:ext cx="1762401" cy="461665"/>
          </a:xfrm>
          <a:prstGeom prst="rect">
            <a:avLst/>
          </a:prstGeom>
          <a:noFill/>
        </p:spPr>
        <p:txBody>
          <a:bodyPr wrap="square" rtlCol="0">
            <a:spAutoFit/>
          </a:bodyPr>
          <a:lstStyle/>
          <a:p>
            <a:pPr algn="ctr"/>
            <a:r>
              <a:rPr lang="en-GB" sz="2400" dirty="0"/>
              <a:t>R.I.P</a:t>
            </a:r>
          </a:p>
        </p:txBody>
      </p:sp>
    </p:spTree>
    <p:extLst>
      <p:ext uri="{BB962C8B-B14F-4D97-AF65-F5344CB8AC3E}">
        <p14:creationId xmlns:p14="http://schemas.microsoft.com/office/powerpoint/2010/main" val="3714831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1C8B47E-B26F-4017-AA29-41CEB7703018}"/>
              </a:ext>
            </a:extLst>
          </p:cNvPr>
          <p:cNvPicPr>
            <a:picLocks noChangeAspect="1"/>
          </p:cNvPicPr>
          <p:nvPr/>
        </p:nvPicPr>
        <p:blipFill rotWithShape="1">
          <a:blip r:embed="rId2"/>
          <a:srcRect l="48854" t="42222" r="35208" b="15185"/>
          <a:stretch/>
        </p:blipFill>
        <p:spPr>
          <a:xfrm>
            <a:off x="4546600" y="145178"/>
            <a:ext cx="5969000" cy="6242922"/>
          </a:xfrm>
          <a:prstGeom prst="rect">
            <a:avLst/>
          </a:prstGeom>
        </p:spPr>
      </p:pic>
      <p:sp>
        <p:nvSpPr>
          <p:cNvPr id="5" name="TextBox 4">
            <a:extLst>
              <a:ext uri="{FF2B5EF4-FFF2-40B4-BE49-F238E27FC236}">
                <a16:creationId xmlns:a16="http://schemas.microsoft.com/office/drawing/2014/main" id="{9563590F-76C9-4561-832C-D2DCA64DBDE0}"/>
              </a:ext>
            </a:extLst>
          </p:cNvPr>
          <p:cNvSpPr txBox="1"/>
          <p:nvPr/>
        </p:nvSpPr>
        <p:spPr>
          <a:xfrm>
            <a:off x="110965" y="28061"/>
            <a:ext cx="11493784" cy="1138773"/>
          </a:xfrm>
          <a:prstGeom prst="rect">
            <a:avLst/>
          </a:prstGeom>
          <a:noFill/>
        </p:spPr>
        <p:txBody>
          <a:bodyPr wrap="square" rtlCol="0">
            <a:spAutoFit/>
          </a:bodyPr>
          <a:lstStyle/>
          <a:p>
            <a:r>
              <a:rPr lang="en-GB" sz="2800" b="1" dirty="0">
                <a:solidFill>
                  <a:srgbClr val="FF0000"/>
                </a:solidFill>
              </a:rPr>
              <a:t>26 June 1483</a:t>
            </a:r>
          </a:p>
          <a:p>
            <a:r>
              <a:rPr lang="en-GB" sz="2800" dirty="0">
                <a:solidFill>
                  <a:srgbClr val="FF0000"/>
                </a:solidFill>
              </a:rPr>
              <a:t>The princes were declared illegitimate.</a:t>
            </a:r>
          </a:p>
          <a:p>
            <a:endParaRPr lang="en-GB" sz="1200" dirty="0"/>
          </a:p>
        </p:txBody>
      </p:sp>
    </p:spTree>
    <p:extLst>
      <p:ext uri="{BB962C8B-B14F-4D97-AF65-F5344CB8AC3E}">
        <p14:creationId xmlns:p14="http://schemas.microsoft.com/office/powerpoint/2010/main" val="17522902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7" name="Straight Connector 66">
            <a:extLst>
              <a:ext uri="{FF2B5EF4-FFF2-40B4-BE49-F238E27FC236}">
                <a16:creationId xmlns:a16="http://schemas.microsoft.com/office/drawing/2014/main" id="{745434CE-CA7F-4DBF-B309-F8BC80427173}"/>
              </a:ext>
            </a:extLst>
          </p:cNvPr>
          <p:cNvCxnSpPr>
            <a:cxnSpLocks/>
          </p:cNvCxnSpPr>
          <p:nvPr/>
        </p:nvCxnSpPr>
        <p:spPr>
          <a:xfrm flipV="1">
            <a:off x="3740368" y="6691840"/>
            <a:ext cx="2235907" cy="4100"/>
          </a:xfrm>
          <a:prstGeom prst="line">
            <a:avLst/>
          </a:prstGeom>
        </p:spPr>
        <p:style>
          <a:lnRef idx="1">
            <a:schemeClr val="dk1"/>
          </a:lnRef>
          <a:fillRef idx="0">
            <a:schemeClr val="dk1"/>
          </a:fillRef>
          <a:effectRef idx="0">
            <a:schemeClr val="dk1"/>
          </a:effectRef>
          <a:fontRef idx="minor">
            <a:schemeClr val="tx1"/>
          </a:fontRef>
        </p:style>
      </p:cxnSp>
      <p:cxnSp>
        <p:nvCxnSpPr>
          <p:cNvPr id="68" name="Straight Connector 67">
            <a:extLst>
              <a:ext uri="{FF2B5EF4-FFF2-40B4-BE49-F238E27FC236}">
                <a16:creationId xmlns:a16="http://schemas.microsoft.com/office/drawing/2014/main" id="{61D27272-53D2-4368-87B9-0E3B94FD2E0C}"/>
              </a:ext>
            </a:extLst>
          </p:cNvPr>
          <p:cNvCxnSpPr>
            <a:cxnSpLocks/>
          </p:cNvCxnSpPr>
          <p:nvPr/>
        </p:nvCxnSpPr>
        <p:spPr>
          <a:xfrm flipV="1">
            <a:off x="3739353" y="4925917"/>
            <a:ext cx="0" cy="1770023"/>
          </a:xfrm>
          <a:prstGeom prst="line">
            <a:avLst/>
          </a:prstGeom>
        </p:spPr>
        <p:style>
          <a:lnRef idx="1">
            <a:schemeClr val="dk1"/>
          </a:lnRef>
          <a:fillRef idx="0">
            <a:schemeClr val="dk1"/>
          </a:fillRef>
          <a:effectRef idx="0">
            <a:schemeClr val="dk1"/>
          </a:effectRef>
          <a:fontRef idx="minor">
            <a:schemeClr val="tx1"/>
          </a:fontRef>
        </p:style>
      </p:cxnSp>
      <p:cxnSp>
        <p:nvCxnSpPr>
          <p:cNvPr id="78" name="Straight Connector 77">
            <a:extLst>
              <a:ext uri="{FF2B5EF4-FFF2-40B4-BE49-F238E27FC236}">
                <a16:creationId xmlns:a16="http://schemas.microsoft.com/office/drawing/2014/main" id="{1EF8EC5B-5C47-40AC-98E7-0B26A7AA3D08}"/>
              </a:ext>
            </a:extLst>
          </p:cNvPr>
          <p:cNvCxnSpPr>
            <a:cxnSpLocks/>
          </p:cNvCxnSpPr>
          <p:nvPr/>
        </p:nvCxnSpPr>
        <p:spPr>
          <a:xfrm flipH="1" flipV="1">
            <a:off x="5976274" y="4946442"/>
            <a:ext cx="1968" cy="1757521"/>
          </a:xfrm>
          <a:prstGeom prst="line">
            <a:avLst/>
          </a:prstGeom>
        </p:spPr>
        <p:style>
          <a:lnRef idx="1">
            <a:schemeClr val="dk1"/>
          </a:lnRef>
          <a:fillRef idx="0">
            <a:schemeClr val="dk1"/>
          </a:fillRef>
          <a:effectRef idx="0">
            <a:schemeClr val="dk1"/>
          </a:effectRef>
          <a:fontRef idx="minor">
            <a:schemeClr val="tx1"/>
          </a:fontRef>
        </p:style>
      </p:cxnSp>
      <p:cxnSp>
        <p:nvCxnSpPr>
          <p:cNvPr id="79" name="Straight Connector 78">
            <a:extLst>
              <a:ext uri="{FF2B5EF4-FFF2-40B4-BE49-F238E27FC236}">
                <a16:creationId xmlns:a16="http://schemas.microsoft.com/office/drawing/2014/main" id="{DF1218B7-83EA-4528-B1E4-E1108E3D1B57}"/>
              </a:ext>
            </a:extLst>
          </p:cNvPr>
          <p:cNvCxnSpPr>
            <a:cxnSpLocks/>
          </p:cNvCxnSpPr>
          <p:nvPr/>
        </p:nvCxnSpPr>
        <p:spPr>
          <a:xfrm flipV="1">
            <a:off x="3735792" y="3612114"/>
            <a:ext cx="1110147" cy="1313803"/>
          </a:xfrm>
          <a:prstGeom prst="line">
            <a:avLst/>
          </a:prstGeom>
        </p:spPr>
        <p:style>
          <a:lnRef idx="1">
            <a:schemeClr val="dk1"/>
          </a:lnRef>
          <a:fillRef idx="0">
            <a:schemeClr val="dk1"/>
          </a:fillRef>
          <a:effectRef idx="0">
            <a:schemeClr val="dk1"/>
          </a:effectRef>
          <a:fontRef idx="minor">
            <a:schemeClr val="tx1"/>
          </a:fontRef>
        </p:style>
      </p:cxnSp>
      <p:cxnSp>
        <p:nvCxnSpPr>
          <p:cNvPr id="81" name="Straight Connector 80">
            <a:extLst>
              <a:ext uri="{FF2B5EF4-FFF2-40B4-BE49-F238E27FC236}">
                <a16:creationId xmlns:a16="http://schemas.microsoft.com/office/drawing/2014/main" id="{1F7436C7-D0F6-4B49-999F-8577D03772B2}"/>
              </a:ext>
            </a:extLst>
          </p:cNvPr>
          <p:cNvCxnSpPr>
            <a:cxnSpLocks/>
          </p:cNvCxnSpPr>
          <p:nvPr/>
        </p:nvCxnSpPr>
        <p:spPr>
          <a:xfrm flipH="1" flipV="1">
            <a:off x="4850837" y="3612113"/>
            <a:ext cx="1125437" cy="1334329"/>
          </a:xfrm>
          <a:prstGeom prst="line">
            <a:avLst/>
          </a:prstGeom>
        </p:spPr>
        <p:style>
          <a:lnRef idx="1">
            <a:schemeClr val="dk1"/>
          </a:lnRef>
          <a:fillRef idx="0">
            <a:schemeClr val="dk1"/>
          </a:fillRef>
          <a:effectRef idx="0">
            <a:schemeClr val="dk1"/>
          </a:effectRef>
          <a:fontRef idx="minor">
            <a:schemeClr val="tx1"/>
          </a:fontRef>
        </p:style>
      </p:cxnSp>
      <p:cxnSp>
        <p:nvCxnSpPr>
          <p:cNvPr id="82" name="Straight Connector 81">
            <a:extLst>
              <a:ext uri="{FF2B5EF4-FFF2-40B4-BE49-F238E27FC236}">
                <a16:creationId xmlns:a16="http://schemas.microsoft.com/office/drawing/2014/main" id="{8C263CD8-E031-4ACD-80F7-8DE3837BF173}"/>
              </a:ext>
            </a:extLst>
          </p:cNvPr>
          <p:cNvCxnSpPr>
            <a:cxnSpLocks/>
          </p:cNvCxnSpPr>
          <p:nvPr/>
        </p:nvCxnSpPr>
        <p:spPr>
          <a:xfrm flipH="1" flipV="1">
            <a:off x="4845937" y="3211441"/>
            <a:ext cx="2" cy="406067"/>
          </a:xfrm>
          <a:prstGeom prst="line">
            <a:avLst/>
          </a:prstGeom>
          <a:ln w="28575"/>
        </p:spPr>
        <p:style>
          <a:lnRef idx="1">
            <a:schemeClr val="dk1"/>
          </a:lnRef>
          <a:fillRef idx="0">
            <a:schemeClr val="dk1"/>
          </a:fillRef>
          <a:effectRef idx="0">
            <a:schemeClr val="dk1"/>
          </a:effectRef>
          <a:fontRef idx="minor">
            <a:schemeClr val="tx1"/>
          </a:fontRef>
        </p:style>
      </p:cxnSp>
      <p:cxnSp>
        <p:nvCxnSpPr>
          <p:cNvPr id="83" name="Straight Connector 82">
            <a:extLst>
              <a:ext uri="{FF2B5EF4-FFF2-40B4-BE49-F238E27FC236}">
                <a16:creationId xmlns:a16="http://schemas.microsoft.com/office/drawing/2014/main" id="{F6DA77B2-AFC2-4E74-A148-D12D4CB40531}"/>
              </a:ext>
            </a:extLst>
          </p:cNvPr>
          <p:cNvCxnSpPr>
            <a:cxnSpLocks/>
          </p:cNvCxnSpPr>
          <p:nvPr/>
        </p:nvCxnSpPr>
        <p:spPr>
          <a:xfrm flipH="1">
            <a:off x="4662018" y="3393559"/>
            <a:ext cx="363622" cy="1"/>
          </a:xfrm>
          <a:prstGeom prst="line">
            <a:avLst/>
          </a:prstGeom>
          <a:ln w="28575"/>
        </p:spPr>
        <p:style>
          <a:lnRef idx="1">
            <a:schemeClr val="dk1"/>
          </a:lnRef>
          <a:fillRef idx="0">
            <a:schemeClr val="dk1"/>
          </a:fillRef>
          <a:effectRef idx="0">
            <a:schemeClr val="dk1"/>
          </a:effectRef>
          <a:fontRef idx="minor">
            <a:schemeClr val="tx1"/>
          </a:fontRef>
        </p:style>
      </p:cxnSp>
      <p:sp>
        <p:nvSpPr>
          <p:cNvPr id="84" name="TextBox 83">
            <a:extLst>
              <a:ext uri="{FF2B5EF4-FFF2-40B4-BE49-F238E27FC236}">
                <a16:creationId xmlns:a16="http://schemas.microsoft.com/office/drawing/2014/main" id="{F6F4157B-CBA3-4E63-B9F7-FA7C1AE116E6}"/>
              </a:ext>
            </a:extLst>
          </p:cNvPr>
          <p:cNvSpPr txBox="1"/>
          <p:nvPr/>
        </p:nvSpPr>
        <p:spPr>
          <a:xfrm>
            <a:off x="4065560" y="4193790"/>
            <a:ext cx="1604206" cy="861774"/>
          </a:xfrm>
          <a:prstGeom prst="rect">
            <a:avLst/>
          </a:prstGeom>
          <a:noFill/>
        </p:spPr>
        <p:txBody>
          <a:bodyPr wrap="square" rtlCol="0">
            <a:spAutoFit/>
          </a:bodyPr>
          <a:lstStyle/>
          <a:p>
            <a:pPr algn="ctr"/>
            <a:r>
              <a:rPr lang="en-GB" sz="1600" b="1" dirty="0"/>
              <a:t>Westminster Abbey </a:t>
            </a:r>
          </a:p>
          <a:p>
            <a:pPr algn="ctr"/>
            <a:r>
              <a:rPr lang="en-GB" sz="1600" dirty="0"/>
              <a:t>Coronation</a:t>
            </a:r>
          </a:p>
        </p:txBody>
      </p:sp>
      <p:cxnSp>
        <p:nvCxnSpPr>
          <p:cNvPr id="85" name="Straight Connector 84">
            <a:extLst>
              <a:ext uri="{FF2B5EF4-FFF2-40B4-BE49-F238E27FC236}">
                <a16:creationId xmlns:a16="http://schemas.microsoft.com/office/drawing/2014/main" id="{6C1CAB65-C104-4280-8AA2-05F19D9C808A}"/>
              </a:ext>
            </a:extLst>
          </p:cNvPr>
          <p:cNvCxnSpPr>
            <a:cxnSpLocks/>
          </p:cNvCxnSpPr>
          <p:nvPr/>
        </p:nvCxnSpPr>
        <p:spPr>
          <a:xfrm>
            <a:off x="9885892" y="6677447"/>
            <a:ext cx="2082435" cy="8200"/>
          </a:xfrm>
          <a:prstGeom prst="line">
            <a:avLst/>
          </a:prstGeom>
        </p:spPr>
        <p:style>
          <a:lnRef idx="1">
            <a:schemeClr val="dk1"/>
          </a:lnRef>
          <a:fillRef idx="0">
            <a:schemeClr val="dk1"/>
          </a:fillRef>
          <a:effectRef idx="0">
            <a:schemeClr val="dk1"/>
          </a:effectRef>
          <a:fontRef idx="minor">
            <a:schemeClr val="tx1"/>
          </a:fontRef>
        </p:style>
      </p:cxnSp>
      <p:cxnSp>
        <p:nvCxnSpPr>
          <p:cNvPr id="86" name="Straight Connector 85">
            <a:extLst>
              <a:ext uri="{FF2B5EF4-FFF2-40B4-BE49-F238E27FC236}">
                <a16:creationId xmlns:a16="http://schemas.microsoft.com/office/drawing/2014/main" id="{C3ACFACD-B8A9-4392-BEDD-2FD227C63F2A}"/>
              </a:ext>
            </a:extLst>
          </p:cNvPr>
          <p:cNvCxnSpPr>
            <a:cxnSpLocks/>
          </p:cNvCxnSpPr>
          <p:nvPr/>
        </p:nvCxnSpPr>
        <p:spPr>
          <a:xfrm flipV="1">
            <a:off x="9885892" y="4058691"/>
            <a:ext cx="0" cy="2618756"/>
          </a:xfrm>
          <a:prstGeom prst="line">
            <a:avLst/>
          </a:prstGeom>
        </p:spPr>
        <p:style>
          <a:lnRef idx="1">
            <a:schemeClr val="dk1"/>
          </a:lnRef>
          <a:fillRef idx="0">
            <a:schemeClr val="dk1"/>
          </a:fillRef>
          <a:effectRef idx="0">
            <a:schemeClr val="dk1"/>
          </a:effectRef>
          <a:fontRef idx="minor">
            <a:schemeClr val="tx1"/>
          </a:fontRef>
        </p:style>
      </p:cxnSp>
      <p:cxnSp>
        <p:nvCxnSpPr>
          <p:cNvPr id="87" name="Straight Connector 86">
            <a:extLst>
              <a:ext uri="{FF2B5EF4-FFF2-40B4-BE49-F238E27FC236}">
                <a16:creationId xmlns:a16="http://schemas.microsoft.com/office/drawing/2014/main" id="{F1F8826E-8A39-4B71-AB42-5039ACB2471E}"/>
              </a:ext>
            </a:extLst>
          </p:cNvPr>
          <p:cNvCxnSpPr>
            <a:cxnSpLocks/>
          </p:cNvCxnSpPr>
          <p:nvPr/>
        </p:nvCxnSpPr>
        <p:spPr>
          <a:xfrm flipV="1">
            <a:off x="11968327" y="4058703"/>
            <a:ext cx="0" cy="2630955"/>
          </a:xfrm>
          <a:prstGeom prst="line">
            <a:avLst/>
          </a:prstGeom>
        </p:spPr>
        <p:style>
          <a:lnRef idx="1">
            <a:schemeClr val="dk1"/>
          </a:lnRef>
          <a:fillRef idx="0">
            <a:schemeClr val="dk1"/>
          </a:fillRef>
          <a:effectRef idx="0">
            <a:schemeClr val="dk1"/>
          </a:effectRef>
          <a:fontRef idx="minor">
            <a:schemeClr val="tx1"/>
          </a:fontRef>
        </p:style>
      </p:cxnSp>
      <p:cxnSp>
        <p:nvCxnSpPr>
          <p:cNvPr id="88" name="Straight Connector 87">
            <a:extLst>
              <a:ext uri="{FF2B5EF4-FFF2-40B4-BE49-F238E27FC236}">
                <a16:creationId xmlns:a16="http://schemas.microsoft.com/office/drawing/2014/main" id="{4E570501-86F8-4174-91F4-A078E2E165A3}"/>
              </a:ext>
            </a:extLst>
          </p:cNvPr>
          <p:cNvCxnSpPr>
            <a:cxnSpLocks/>
          </p:cNvCxnSpPr>
          <p:nvPr/>
        </p:nvCxnSpPr>
        <p:spPr>
          <a:xfrm>
            <a:off x="9885892" y="4058690"/>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89" name="Straight Connector 88">
            <a:extLst>
              <a:ext uri="{FF2B5EF4-FFF2-40B4-BE49-F238E27FC236}">
                <a16:creationId xmlns:a16="http://schemas.microsoft.com/office/drawing/2014/main" id="{F4B2E839-FFCA-438A-A1E9-8FD7FA159460}"/>
              </a:ext>
            </a:extLst>
          </p:cNvPr>
          <p:cNvCxnSpPr>
            <a:cxnSpLocks/>
          </p:cNvCxnSpPr>
          <p:nvPr/>
        </p:nvCxnSpPr>
        <p:spPr>
          <a:xfrm>
            <a:off x="10262263" y="4058691"/>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90" name="Straight Connector 89">
            <a:extLst>
              <a:ext uri="{FF2B5EF4-FFF2-40B4-BE49-F238E27FC236}">
                <a16:creationId xmlns:a16="http://schemas.microsoft.com/office/drawing/2014/main" id="{5CAE88B3-C6F7-4DD6-90F5-FD86BADDD386}"/>
              </a:ext>
            </a:extLst>
          </p:cNvPr>
          <p:cNvCxnSpPr>
            <a:cxnSpLocks/>
          </p:cNvCxnSpPr>
          <p:nvPr/>
        </p:nvCxnSpPr>
        <p:spPr>
          <a:xfrm>
            <a:off x="10453595" y="4058691"/>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91" name="Straight Connector 90">
            <a:extLst>
              <a:ext uri="{FF2B5EF4-FFF2-40B4-BE49-F238E27FC236}">
                <a16:creationId xmlns:a16="http://schemas.microsoft.com/office/drawing/2014/main" id="{3F2AD9D6-83DA-4706-800D-F7938387F478}"/>
              </a:ext>
            </a:extLst>
          </p:cNvPr>
          <p:cNvCxnSpPr>
            <a:cxnSpLocks/>
          </p:cNvCxnSpPr>
          <p:nvPr/>
        </p:nvCxnSpPr>
        <p:spPr>
          <a:xfrm flipV="1">
            <a:off x="10261521" y="4318021"/>
            <a:ext cx="192074" cy="1"/>
          </a:xfrm>
          <a:prstGeom prst="line">
            <a:avLst/>
          </a:prstGeom>
        </p:spPr>
        <p:style>
          <a:lnRef idx="1">
            <a:schemeClr val="dk1"/>
          </a:lnRef>
          <a:fillRef idx="0">
            <a:schemeClr val="dk1"/>
          </a:fillRef>
          <a:effectRef idx="0">
            <a:schemeClr val="dk1"/>
          </a:effectRef>
          <a:fontRef idx="minor">
            <a:schemeClr val="tx1"/>
          </a:fontRef>
        </p:style>
      </p:cxnSp>
      <p:sp>
        <p:nvSpPr>
          <p:cNvPr id="92" name="TextBox 91">
            <a:extLst>
              <a:ext uri="{FF2B5EF4-FFF2-40B4-BE49-F238E27FC236}">
                <a16:creationId xmlns:a16="http://schemas.microsoft.com/office/drawing/2014/main" id="{C03697C5-F10C-4582-A1FB-48A28B4E618E}"/>
              </a:ext>
            </a:extLst>
          </p:cNvPr>
          <p:cNvSpPr txBox="1"/>
          <p:nvPr/>
        </p:nvSpPr>
        <p:spPr>
          <a:xfrm>
            <a:off x="9842812" y="3339579"/>
            <a:ext cx="2125516" cy="646331"/>
          </a:xfrm>
          <a:prstGeom prst="rect">
            <a:avLst/>
          </a:prstGeom>
          <a:noFill/>
        </p:spPr>
        <p:txBody>
          <a:bodyPr wrap="square" rtlCol="0">
            <a:spAutoFit/>
          </a:bodyPr>
          <a:lstStyle/>
          <a:p>
            <a:pPr algn="ctr"/>
            <a:r>
              <a:rPr lang="en-GB" b="1" dirty="0"/>
              <a:t>Tower of London</a:t>
            </a:r>
          </a:p>
          <a:p>
            <a:pPr algn="ctr"/>
            <a:r>
              <a:rPr lang="en-GB" dirty="0"/>
              <a:t>(Palace/Fortress)</a:t>
            </a:r>
          </a:p>
        </p:txBody>
      </p:sp>
      <p:sp>
        <p:nvSpPr>
          <p:cNvPr id="97" name="TextBox 96">
            <a:extLst>
              <a:ext uri="{FF2B5EF4-FFF2-40B4-BE49-F238E27FC236}">
                <a16:creationId xmlns:a16="http://schemas.microsoft.com/office/drawing/2014/main" id="{60180E51-7D70-4F4D-9DD7-1CB890744221}"/>
              </a:ext>
            </a:extLst>
          </p:cNvPr>
          <p:cNvSpPr txBox="1"/>
          <p:nvPr/>
        </p:nvSpPr>
        <p:spPr>
          <a:xfrm>
            <a:off x="99006" y="72697"/>
            <a:ext cx="11493784" cy="1138773"/>
          </a:xfrm>
          <a:prstGeom prst="rect">
            <a:avLst/>
          </a:prstGeom>
          <a:noFill/>
        </p:spPr>
        <p:txBody>
          <a:bodyPr wrap="square" rtlCol="0">
            <a:spAutoFit/>
          </a:bodyPr>
          <a:lstStyle/>
          <a:p>
            <a:r>
              <a:rPr lang="en-GB" sz="2800" b="1" dirty="0">
                <a:solidFill>
                  <a:srgbClr val="0000FF"/>
                </a:solidFill>
              </a:rPr>
              <a:t>6 July 1483</a:t>
            </a:r>
          </a:p>
          <a:p>
            <a:r>
              <a:rPr lang="en-GB" sz="2800" dirty="0">
                <a:solidFill>
                  <a:srgbClr val="0000FF"/>
                </a:solidFill>
              </a:rPr>
              <a:t>Duke Richard was crowned King Richard III at Westminster Abbey.</a:t>
            </a:r>
          </a:p>
          <a:p>
            <a:endParaRPr lang="en-GB" sz="1200" dirty="0"/>
          </a:p>
        </p:txBody>
      </p:sp>
      <p:cxnSp>
        <p:nvCxnSpPr>
          <p:cNvPr id="98" name="Straight Connector 97">
            <a:extLst>
              <a:ext uri="{FF2B5EF4-FFF2-40B4-BE49-F238E27FC236}">
                <a16:creationId xmlns:a16="http://schemas.microsoft.com/office/drawing/2014/main" id="{5AF1FC1C-3251-43D7-AE1C-4C662303454D}"/>
              </a:ext>
            </a:extLst>
          </p:cNvPr>
          <p:cNvCxnSpPr>
            <a:cxnSpLocks/>
          </p:cNvCxnSpPr>
          <p:nvPr/>
        </p:nvCxnSpPr>
        <p:spPr>
          <a:xfrm>
            <a:off x="10457157" y="4058690"/>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99" name="Straight Connector 98">
            <a:extLst>
              <a:ext uri="{FF2B5EF4-FFF2-40B4-BE49-F238E27FC236}">
                <a16:creationId xmlns:a16="http://schemas.microsoft.com/office/drawing/2014/main" id="{AC31C56F-00C4-4FE0-8883-FD6B43210B89}"/>
              </a:ext>
            </a:extLst>
          </p:cNvPr>
          <p:cNvCxnSpPr>
            <a:cxnSpLocks/>
          </p:cNvCxnSpPr>
          <p:nvPr/>
        </p:nvCxnSpPr>
        <p:spPr>
          <a:xfrm>
            <a:off x="10833528" y="4058691"/>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00" name="Straight Connector 99">
            <a:extLst>
              <a:ext uri="{FF2B5EF4-FFF2-40B4-BE49-F238E27FC236}">
                <a16:creationId xmlns:a16="http://schemas.microsoft.com/office/drawing/2014/main" id="{B5038B73-2E47-44CD-A9D5-4D0A81AD6D1E}"/>
              </a:ext>
            </a:extLst>
          </p:cNvPr>
          <p:cNvCxnSpPr>
            <a:cxnSpLocks/>
          </p:cNvCxnSpPr>
          <p:nvPr/>
        </p:nvCxnSpPr>
        <p:spPr>
          <a:xfrm>
            <a:off x="11024860" y="4058691"/>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01" name="Straight Connector 100">
            <a:extLst>
              <a:ext uri="{FF2B5EF4-FFF2-40B4-BE49-F238E27FC236}">
                <a16:creationId xmlns:a16="http://schemas.microsoft.com/office/drawing/2014/main" id="{115B92BC-5D45-4B82-8274-4E87D6D63747}"/>
              </a:ext>
            </a:extLst>
          </p:cNvPr>
          <p:cNvCxnSpPr>
            <a:cxnSpLocks/>
          </p:cNvCxnSpPr>
          <p:nvPr/>
        </p:nvCxnSpPr>
        <p:spPr>
          <a:xfrm flipV="1">
            <a:off x="10832786" y="4318021"/>
            <a:ext cx="192074" cy="1"/>
          </a:xfrm>
          <a:prstGeom prst="line">
            <a:avLst/>
          </a:prstGeom>
        </p:spPr>
        <p:style>
          <a:lnRef idx="1">
            <a:schemeClr val="dk1"/>
          </a:lnRef>
          <a:fillRef idx="0">
            <a:schemeClr val="dk1"/>
          </a:fillRef>
          <a:effectRef idx="0">
            <a:schemeClr val="dk1"/>
          </a:effectRef>
          <a:fontRef idx="minor">
            <a:schemeClr val="tx1"/>
          </a:fontRef>
        </p:style>
      </p:cxnSp>
      <p:cxnSp>
        <p:nvCxnSpPr>
          <p:cNvPr id="102" name="Straight Connector 101">
            <a:extLst>
              <a:ext uri="{FF2B5EF4-FFF2-40B4-BE49-F238E27FC236}">
                <a16:creationId xmlns:a16="http://schemas.microsoft.com/office/drawing/2014/main" id="{65606942-7B1D-446C-B0CE-A5C2EB4C0F4B}"/>
              </a:ext>
            </a:extLst>
          </p:cNvPr>
          <p:cNvCxnSpPr>
            <a:cxnSpLocks/>
          </p:cNvCxnSpPr>
          <p:nvPr/>
        </p:nvCxnSpPr>
        <p:spPr>
          <a:xfrm>
            <a:off x="11025830" y="4058690"/>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103" name="Straight Connector 102">
            <a:extLst>
              <a:ext uri="{FF2B5EF4-FFF2-40B4-BE49-F238E27FC236}">
                <a16:creationId xmlns:a16="http://schemas.microsoft.com/office/drawing/2014/main" id="{98C63F7B-3ACB-4EE2-85C2-684A8D670592}"/>
              </a:ext>
            </a:extLst>
          </p:cNvPr>
          <p:cNvCxnSpPr>
            <a:cxnSpLocks/>
          </p:cNvCxnSpPr>
          <p:nvPr/>
        </p:nvCxnSpPr>
        <p:spPr>
          <a:xfrm>
            <a:off x="11402201" y="4058691"/>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04" name="Straight Connector 103">
            <a:extLst>
              <a:ext uri="{FF2B5EF4-FFF2-40B4-BE49-F238E27FC236}">
                <a16:creationId xmlns:a16="http://schemas.microsoft.com/office/drawing/2014/main" id="{A21688E1-F0E2-4418-9D9D-6FB5BD5A7072}"/>
              </a:ext>
            </a:extLst>
          </p:cNvPr>
          <p:cNvCxnSpPr>
            <a:cxnSpLocks/>
          </p:cNvCxnSpPr>
          <p:nvPr/>
        </p:nvCxnSpPr>
        <p:spPr>
          <a:xfrm>
            <a:off x="11593533" y="4058691"/>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05" name="Straight Connector 104">
            <a:extLst>
              <a:ext uri="{FF2B5EF4-FFF2-40B4-BE49-F238E27FC236}">
                <a16:creationId xmlns:a16="http://schemas.microsoft.com/office/drawing/2014/main" id="{2A66187B-BD30-44E8-9DCD-EBE21AD1CA45}"/>
              </a:ext>
            </a:extLst>
          </p:cNvPr>
          <p:cNvCxnSpPr>
            <a:cxnSpLocks/>
          </p:cNvCxnSpPr>
          <p:nvPr/>
        </p:nvCxnSpPr>
        <p:spPr>
          <a:xfrm flipV="1">
            <a:off x="11401459" y="4318021"/>
            <a:ext cx="192074" cy="1"/>
          </a:xfrm>
          <a:prstGeom prst="line">
            <a:avLst/>
          </a:prstGeom>
        </p:spPr>
        <p:style>
          <a:lnRef idx="1">
            <a:schemeClr val="dk1"/>
          </a:lnRef>
          <a:fillRef idx="0">
            <a:schemeClr val="dk1"/>
          </a:fillRef>
          <a:effectRef idx="0">
            <a:schemeClr val="dk1"/>
          </a:effectRef>
          <a:fontRef idx="minor">
            <a:schemeClr val="tx1"/>
          </a:fontRef>
        </p:style>
      </p:cxnSp>
      <p:cxnSp>
        <p:nvCxnSpPr>
          <p:cNvPr id="106" name="Straight Connector 105">
            <a:extLst>
              <a:ext uri="{FF2B5EF4-FFF2-40B4-BE49-F238E27FC236}">
                <a16:creationId xmlns:a16="http://schemas.microsoft.com/office/drawing/2014/main" id="{7C8F6AB7-BB0E-4270-A09C-AC0588095AC6}"/>
              </a:ext>
            </a:extLst>
          </p:cNvPr>
          <p:cNvCxnSpPr>
            <a:cxnSpLocks/>
          </p:cNvCxnSpPr>
          <p:nvPr/>
        </p:nvCxnSpPr>
        <p:spPr>
          <a:xfrm>
            <a:off x="11592790" y="4058690"/>
            <a:ext cx="375537"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107" name="Table 106">
            <a:extLst>
              <a:ext uri="{FF2B5EF4-FFF2-40B4-BE49-F238E27FC236}">
                <a16:creationId xmlns:a16="http://schemas.microsoft.com/office/drawing/2014/main" id="{764EDF05-CFCB-4F45-8C05-78CF98DE4431}"/>
              </a:ext>
            </a:extLst>
          </p:cNvPr>
          <p:cNvGraphicFramePr>
            <a:graphicFrameLocks noGrp="1"/>
          </p:cNvGraphicFramePr>
          <p:nvPr>
            <p:extLst/>
          </p:nvPr>
        </p:nvGraphicFramePr>
        <p:xfrm>
          <a:off x="178089" y="1237412"/>
          <a:ext cx="11802197" cy="1584960"/>
        </p:xfrm>
        <a:graphic>
          <a:graphicData uri="http://schemas.openxmlformats.org/drawingml/2006/table">
            <a:tbl>
              <a:tblPr firstRow="1" bandRow="1">
                <a:tableStyleId>{5C22544A-7EE6-4342-B048-85BDC9FD1C3A}</a:tableStyleId>
              </a:tblPr>
              <a:tblGrid>
                <a:gridCol w="2385330">
                  <a:extLst>
                    <a:ext uri="{9D8B030D-6E8A-4147-A177-3AD203B41FA5}">
                      <a16:colId xmlns:a16="http://schemas.microsoft.com/office/drawing/2014/main" val="1449652466"/>
                    </a:ext>
                  </a:extLst>
                </a:gridCol>
                <a:gridCol w="2355260">
                  <a:extLst>
                    <a:ext uri="{9D8B030D-6E8A-4147-A177-3AD203B41FA5}">
                      <a16:colId xmlns:a16="http://schemas.microsoft.com/office/drawing/2014/main" val="966863724"/>
                    </a:ext>
                  </a:extLst>
                </a:gridCol>
                <a:gridCol w="1667080">
                  <a:extLst>
                    <a:ext uri="{9D8B030D-6E8A-4147-A177-3AD203B41FA5}">
                      <a16:colId xmlns:a16="http://schemas.microsoft.com/office/drawing/2014/main" val="1407621236"/>
                    </a:ext>
                  </a:extLst>
                </a:gridCol>
                <a:gridCol w="1564277">
                  <a:extLst>
                    <a:ext uri="{9D8B030D-6E8A-4147-A177-3AD203B41FA5}">
                      <a16:colId xmlns:a16="http://schemas.microsoft.com/office/drawing/2014/main" val="2317568963"/>
                    </a:ext>
                  </a:extLst>
                </a:gridCol>
                <a:gridCol w="2183210">
                  <a:extLst>
                    <a:ext uri="{9D8B030D-6E8A-4147-A177-3AD203B41FA5}">
                      <a16:colId xmlns:a16="http://schemas.microsoft.com/office/drawing/2014/main" val="2007091616"/>
                    </a:ext>
                  </a:extLst>
                </a:gridCol>
                <a:gridCol w="1647040">
                  <a:extLst>
                    <a:ext uri="{9D8B030D-6E8A-4147-A177-3AD203B41FA5}">
                      <a16:colId xmlns:a16="http://schemas.microsoft.com/office/drawing/2014/main" val="3793623163"/>
                    </a:ext>
                  </a:extLst>
                </a:gridCol>
              </a:tblGrid>
              <a:tr h="370840">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GB" sz="800" dirty="0">
                        <a:solidFill>
                          <a:schemeClr val="tx1"/>
                        </a:solidFill>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en-GB" sz="2400" dirty="0">
                          <a:solidFill>
                            <a:schemeClr val="tx1"/>
                          </a:solidFill>
                        </a:rPr>
                        <a:t>Write where each person was on this date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Duke of                      Buckingham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King           Richard III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Sir                                        Richard Grey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Sir Thomas Grey, Marquess of Dorset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Richard </a:t>
                      </a:r>
                    </a:p>
                    <a:p>
                      <a:pPr marL="0" marR="0" lvl="0" indent="0" algn="ctr" defTabSz="685800" rtl="0" eaLnBrk="1" fontAlgn="auto" latinLnBrk="0" hangingPunct="1">
                        <a:lnSpc>
                          <a:spcPct val="100000"/>
                        </a:lnSpc>
                        <a:spcBef>
                          <a:spcPts val="0"/>
                        </a:spcBef>
                        <a:spcAft>
                          <a:spcPts val="0"/>
                        </a:spcAft>
                        <a:buClrTx/>
                        <a:buSzTx/>
                        <a:buFontTx/>
                        <a:buNone/>
                        <a:tabLst/>
                        <a:defRPr/>
                      </a:pPr>
                      <a:r>
                        <a:rPr lang="en-GB" sz="1400" b="0" dirty="0">
                          <a:solidFill>
                            <a:sysClr val="windowText" lastClr="000000"/>
                          </a:solidFill>
                        </a:rPr>
                        <a:t>(bastard son of Edward IV)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2964092"/>
                  </a:ext>
                </a:extLst>
              </a:tr>
              <a:tr h="370840">
                <a:tc vMerge="1">
                  <a:txBody>
                    <a:bodyPr/>
                    <a:lstStyle/>
                    <a:p>
                      <a:pPr algn="ctr"/>
                      <a:endParaRPr lang="en-GB" sz="18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Earl Rivers         (Anthony Woodville)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King                                     Edward IV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Lord                                 Hastings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Queen Elizabeth (Woodville)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Edward           </a:t>
                      </a:r>
                      <a:r>
                        <a:rPr lang="en-GB" sz="1400" b="0" dirty="0">
                          <a:solidFill>
                            <a:sysClr val="windowText" lastClr="000000"/>
                          </a:solidFill>
                        </a:rPr>
                        <a:t>(bastard son of Edward IV)</a:t>
                      </a:r>
                      <a:endParaRPr lang="en-GB" sz="12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88809742"/>
                  </a:ext>
                </a:extLst>
              </a:tr>
            </a:tbl>
          </a:graphicData>
        </a:graphic>
      </p:graphicFrame>
      <p:cxnSp>
        <p:nvCxnSpPr>
          <p:cNvPr id="108" name="Straight Connector 107">
            <a:extLst>
              <a:ext uri="{FF2B5EF4-FFF2-40B4-BE49-F238E27FC236}">
                <a16:creationId xmlns:a16="http://schemas.microsoft.com/office/drawing/2014/main" id="{072FF8C5-74EC-4DDC-8957-CFDC8A490650}"/>
              </a:ext>
            </a:extLst>
          </p:cNvPr>
          <p:cNvCxnSpPr>
            <a:cxnSpLocks/>
          </p:cNvCxnSpPr>
          <p:nvPr/>
        </p:nvCxnSpPr>
        <p:spPr>
          <a:xfrm>
            <a:off x="5969415" y="6693352"/>
            <a:ext cx="2726175" cy="10131"/>
          </a:xfrm>
          <a:prstGeom prst="line">
            <a:avLst/>
          </a:prstGeom>
        </p:spPr>
        <p:style>
          <a:lnRef idx="1">
            <a:schemeClr val="dk1"/>
          </a:lnRef>
          <a:fillRef idx="0">
            <a:schemeClr val="dk1"/>
          </a:fillRef>
          <a:effectRef idx="0">
            <a:schemeClr val="dk1"/>
          </a:effectRef>
          <a:fontRef idx="minor">
            <a:schemeClr val="tx1"/>
          </a:fontRef>
        </p:style>
      </p:cxnSp>
      <p:cxnSp>
        <p:nvCxnSpPr>
          <p:cNvPr id="109" name="Straight Connector 108">
            <a:extLst>
              <a:ext uri="{FF2B5EF4-FFF2-40B4-BE49-F238E27FC236}">
                <a16:creationId xmlns:a16="http://schemas.microsoft.com/office/drawing/2014/main" id="{B6B270D5-3713-4828-98B4-BC90320020E4}"/>
              </a:ext>
            </a:extLst>
          </p:cNvPr>
          <p:cNvCxnSpPr>
            <a:cxnSpLocks/>
          </p:cNvCxnSpPr>
          <p:nvPr/>
        </p:nvCxnSpPr>
        <p:spPr>
          <a:xfrm flipV="1">
            <a:off x="8695591" y="5402268"/>
            <a:ext cx="0" cy="1276849"/>
          </a:xfrm>
          <a:prstGeom prst="line">
            <a:avLst/>
          </a:prstGeom>
        </p:spPr>
        <p:style>
          <a:lnRef idx="1">
            <a:schemeClr val="dk1"/>
          </a:lnRef>
          <a:fillRef idx="0">
            <a:schemeClr val="dk1"/>
          </a:fillRef>
          <a:effectRef idx="0">
            <a:schemeClr val="dk1"/>
          </a:effectRef>
          <a:fontRef idx="minor">
            <a:schemeClr val="tx1"/>
          </a:fontRef>
        </p:style>
      </p:cxnSp>
      <p:cxnSp>
        <p:nvCxnSpPr>
          <p:cNvPr id="110" name="Straight Connector 109">
            <a:extLst>
              <a:ext uri="{FF2B5EF4-FFF2-40B4-BE49-F238E27FC236}">
                <a16:creationId xmlns:a16="http://schemas.microsoft.com/office/drawing/2014/main" id="{EB7E45CE-1A14-45CA-BA60-AEA1F625D2CD}"/>
              </a:ext>
            </a:extLst>
          </p:cNvPr>
          <p:cNvCxnSpPr>
            <a:cxnSpLocks/>
          </p:cNvCxnSpPr>
          <p:nvPr/>
        </p:nvCxnSpPr>
        <p:spPr>
          <a:xfrm>
            <a:off x="5969415" y="5408790"/>
            <a:ext cx="2701050" cy="0"/>
          </a:xfrm>
          <a:prstGeom prst="line">
            <a:avLst/>
          </a:prstGeom>
        </p:spPr>
        <p:style>
          <a:lnRef idx="1">
            <a:schemeClr val="dk1"/>
          </a:lnRef>
          <a:fillRef idx="0">
            <a:schemeClr val="dk1"/>
          </a:fillRef>
          <a:effectRef idx="0">
            <a:schemeClr val="dk1"/>
          </a:effectRef>
          <a:fontRef idx="minor">
            <a:schemeClr val="tx1"/>
          </a:fontRef>
        </p:style>
      </p:cxnSp>
      <p:sp>
        <p:nvSpPr>
          <p:cNvPr id="111" name="Rectangle 110">
            <a:extLst>
              <a:ext uri="{FF2B5EF4-FFF2-40B4-BE49-F238E27FC236}">
                <a16:creationId xmlns:a16="http://schemas.microsoft.com/office/drawing/2014/main" id="{A77D5C9D-2A64-4755-A553-63087C84D00B}"/>
              </a:ext>
            </a:extLst>
          </p:cNvPr>
          <p:cNvSpPr/>
          <p:nvPr/>
        </p:nvSpPr>
        <p:spPr>
          <a:xfrm>
            <a:off x="6708603" y="5334892"/>
            <a:ext cx="1256626" cy="369332"/>
          </a:xfrm>
          <a:prstGeom prst="rect">
            <a:avLst/>
          </a:prstGeom>
        </p:spPr>
        <p:txBody>
          <a:bodyPr wrap="none">
            <a:spAutoFit/>
          </a:bodyPr>
          <a:lstStyle/>
          <a:p>
            <a:pPr algn="ctr"/>
            <a:r>
              <a:rPr lang="en-GB" dirty="0"/>
              <a:t>(Sanctuary)</a:t>
            </a:r>
          </a:p>
        </p:txBody>
      </p:sp>
      <p:sp>
        <p:nvSpPr>
          <p:cNvPr id="36" name="Rectangle: Top Corners Rounded 35">
            <a:extLst>
              <a:ext uri="{FF2B5EF4-FFF2-40B4-BE49-F238E27FC236}">
                <a16:creationId xmlns:a16="http://schemas.microsoft.com/office/drawing/2014/main" id="{230E25D1-06BD-4C29-B863-CF0293FED470}"/>
              </a:ext>
            </a:extLst>
          </p:cNvPr>
          <p:cNvSpPr/>
          <p:nvPr/>
        </p:nvSpPr>
        <p:spPr>
          <a:xfrm>
            <a:off x="349673" y="4002634"/>
            <a:ext cx="1778915" cy="2622769"/>
          </a:xfrm>
          <a:prstGeom prst="round2Same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7" name="TextBox 36">
            <a:extLst>
              <a:ext uri="{FF2B5EF4-FFF2-40B4-BE49-F238E27FC236}">
                <a16:creationId xmlns:a16="http://schemas.microsoft.com/office/drawing/2014/main" id="{0CF56E47-1FA5-4379-A7E8-A21A822ACFF0}"/>
              </a:ext>
            </a:extLst>
          </p:cNvPr>
          <p:cNvSpPr txBox="1"/>
          <p:nvPr/>
        </p:nvSpPr>
        <p:spPr>
          <a:xfrm>
            <a:off x="347813" y="3548312"/>
            <a:ext cx="1762401" cy="369332"/>
          </a:xfrm>
          <a:prstGeom prst="rect">
            <a:avLst/>
          </a:prstGeom>
          <a:noFill/>
        </p:spPr>
        <p:txBody>
          <a:bodyPr wrap="square" rtlCol="0">
            <a:spAutoFit/>
          </a:bodyPr>
          <a:lstStyle/>
          <a:p>
            <a:pPr algn="ctr"/>
            <a:r>
              <a:rPr lang="en-GB" b="1" dirty="0"/>
              <a:t>Dead</a:t>
            </a:r>
            <a:endParaRPr lang="en-GB" dirty="0"/>
          </a:p>
        </p:txBody>
      </p:sp>
      <p:sp>
        <p:nvSpPr>
          <p:cNvPr id="38" name="TextBox 37">
            <a:extLst>
              <a:ext uri="{FF2B5EF4-FFF2-40B4-BE49-F238E27FC236}">
                <a16:creationId xmlns:a16="http://schemas.microsoft.com/office/drawing/2014/main" id="{DD322C18-73C8-403D-A34F-A3A0B70FA57E}"/>
              </a:ext>
            </a:extLst>
          </p:cNvPr>
          <p:cNvSpPr txBox="1"/>
          <p:nvPr/>
        </p:nvSpPr>
        <p:spPr>
          <a:xfrm>
            <a:off x="357929" y="4035629"/>
            <a:ext cx="1762401" cy="461665"/>
          </a:xfrm>
          <a:prstGeom prst="rect">
            <a:avLst/>
          </a:prstGeom>
          <a:noFill/>
        </p:spPr>
        <p:txBody>
          <a:bodyPr wrap="square" rtlCol="0">
            <a:spAutoFit/>
          </a:bodyPr>
          <a:lstStyle/>
          <a:p>
            <a:pPr algn="ctr"/>
            <a:r>
              <a:rPr lang="en-GB" sz="2400" dirty="0"/>
              <a:t>R.I.P</a:t>
            </a:r>
          </a:p>
        </p:txBody>
      </p:sp>
    </p:spTree>
    <p:extLst>
      <p:ext uri="{BB962C8B-B14F-4D97-AF65-F5344CB8AC3E}">
        <p14:creationId xmlns:p14="http://schemas.microsoft.com/office/powerpoint/2010/main" val="34311822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3109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81E23918-D841-407F-AF53-B6D2D86E6DD7}"/>
              </a:ext>
            </a:extLst>
          </p:cNvPr>
          <p:cNvCxnSpPr>
            <a:cxnSpLocks/>
          </p:cNvCxnSpPr>
          <p:nvPr/>
        </p:nvCxnSpPr>
        <p:spPr>
          <a:xfrm flipV="1">
            <a:off x="5146697" y="6621988"/>
            <a:ext cx="2235907" cy="4100"/>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ABB113E1-F84A-4958-8DFE-FBF1338C1A37}"/>
              </a:ext>
            </a:extLst>
          </p:cNvPr>
          <p:cNvCxnSpPr>
            <a:cxnSpLocks/>
          </p:cNvCxnSpPr>
          <p:nvPr/>
        </p:nvCxnSpPr>
        <p:spPr>
          <a:xfrm flipV="1">
            <a:off x="5145682" y="4856065"/>
            <a:ext cx="0" cy="1770023"/>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94FDD1ED-2E66-43C0-9576-61EA83D475E6}"/>
              </a:ext>
            </a:extLst>
          </p:cNvPr>
          <p:cNvCxnSpPr>
            <a:cxnSpLocks/>
          </p:cNvCxnSpPr>
          <p:nvPr/>
        </p:nvCxnSpPr>
        <p:spPr>
          <a:xfrm flipH="1" flipV="1">
            <a:off x="7382603" y="4876590"/>
            <a:ext cx="1968" cy="1757521"/>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6109A2C5-EFF2-4030-BD80-4A1BE504212C}"/>
              </a:ext>
            </a:extLst>
          </p:cNvPr>
          <p:cNvCxnSpPr>
            <a:cxnSpLocks/>
          </p:cNvCxnSpPr>
          <p:nvPr/>
        </p:nvCxnSpPr>
        <p:spPr>
          <a:xfrm flipV="1">
            <a:off x="5142121" y="3542262"/>
            <a:ext cx="1110147" cy="1313803"/>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4D43A508-9C92-42F6-B218-7CD42A07DED0}"/>
              </a:ext>
            </a:extLst>
          </p:cNvPr>
          <p:cNvCxnSpPr>
            <a:cxnSpLocks/>
          </p:cNvCxnSpPr>
          <p:nvPr/>
        </p:nvCxnSpPr>
        <p:spPr>
          <a:xfrm flipH="1" flipV="1">
            <a:off x="6257166" y="3542261"/>
            <a:ext cx="1125437" cy="1334329"/>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DCCAD502-9DED-47FD-95DE-9C7E1ECE0D23}"/>
              </a:ext>
            </a:extLst>
          </p:cNvPr>
          <p:cNvCxnSpPr>
            <a:cxnSpLocks/>
          </p:cNvCxnSpPr>
          <p:nvPr/>
        </p:nvCxnSpPr>
        <p:spPr>
          <a:xfrm flipH="1" flipV="1">
            <a:off x="6252266" y="3141589"/>
            <a:ext cx="2" cy="406067"/>
          </a:xfrm>
          <a:prstGeom prst="line">
            <a:avLst/>
          </a:prstGeom>
          <a:ln w="28575"/>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8291B62F-4DA6-4939-99A2-64A059B9938E}"/>
              </a:ext>
            </a:extLst>
          </p:cNvPr>
          <p:cNvCxnSpPr>
            <a:cxnSpLocks/>
          </p:cNvCxnSpPr>
          <p:nvPr/>
        </p:nvCxnSpPr>
        <p:spPr>
          <a:xfrm flipH="1">
            <a:off x="6068347" y="3323707"/>
            <a:ext cx="363622" cy="1"/>
          </a:xfrm>
          <a:prstGeom prst="line">
            <a:avLst/>
          </a:prstGeom>
          <a:ln w="28575"/>
        </p:spPr>
        <p:style>
          <a:lnRef idx="1">
            <a:schemeClr val="dk1"/>
          </a:lnRef>
          <a:fillRef idx="0">
            <a:schemeClr val="dk1"/>
          </a:fillRef>
          <a:effectRef idx="0">
            <a:schemeClr val="dk1"/>
          </a:effectRef>
          <a:fontRef idx="minor">
            <a:schemeClr val="tx1"/>
          </a:fontRef>
        </p:style>
      </p:cxnSp>
      <p:cxnSp>
        <p:nvCxnSpPr>
          <p:cNvPr id="25" name="Straight Connector 24">
            <a:extLst>
              <a:ext uri="{FF2B5EF4-FFF2-40B4-BE49-F238E27FC236}">
                <a16:creationId xmlns:a16="http://schemas.microsoft.com/office/drawing/2014/main" id="{BB51FFC8-D1D4-40DF-94E9-B4F38663A161}"/>
              </a:ext>
            </a:extLst>
          </p:cNvPr>
          <p:cNvCxnSpPr>
            <a:cxnSpLocks/>
          </p:cNvCxnSpPr>
          <p:nvPr/>
        </p:nvCxnSpPr>
        <p:spPr>
          <a:xfrm>
            <a:off x="9897851" y="6617888"/>
            <a:ext cx="2082435" cy="820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429BBAEC-C534-4DF6-88B7-560BEC87DC25}"/>
              </a:ext>
            </a:extLst>
          </p:cNvPr>
          <p:cNvCxnSpPr>
            <a:cxnSpLocks/>
          </p:cNvCxnSpPr>
          <p:nvPr/>
        </p:nvCxnSpPr>
        <p:spPr>
          <a:xfrm flipV="1">
            <a:off x="9897851" y="3999132"/>
            <a:ext cx="0" cy="2618756"/>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332E7FE6-C39B-455E-A3FC-8E764BDF6710}"/>
              </a:ext>
            </a:extLst>
          </p:cNvPr>
          <p:cNvCxnSpPr>
            <a:cxnSpLocks/>
          </p:cNvCxnSpPr>
          <p:nvPr/>
        </p:nvCxnSpPr>
        <p:spPr>
          <a:xfrm flipV="1">
            <a:off x="11980286" y="3999144"/>
            <a:ext cx="0" cy="2630955"/>
          </a:xfrm>
          <a:prstGeom prst="line">
            <a:avLst/>
          </a:prstGeom>
        </p:spPr>
        <p:style>
          <a:lnRef idx="1">
            <a:schemeClr val="dk1"/>
          </a:lnRef>
          <a:fillRef idx="0">
            <a:schemeClr val="dk1"/>
          </a:fillRef>
          <a:effectRef idx="0">
            <a:schemeClr val="dk1"/>
          </a:effectRef>
          <a:fontRef idx="minor">
            <a:schemeClr val="tx1"/>
          </a:fontRef>
        </p:style>
      </p:cxnSp>
      <p:cxnSp>
        <p:nvCxnSpPr>
          <p:cNvPr id="46" name="Straight Connector 45">
            <a:extLst>
              <a:ext uri="{FF2B5EF4-FFF2-40B4-BE49-F238E27FC236}">
                <a16:creationId xmlns:a16="http://schemas.microsoft.com/office/drawing/2014/main" id="{2CEB9AE2-9307-4162-93AB-CE095E6CEBB9}"/>
              </a:ext>
            </a:extLst>
          </p:cNvPr>
          <p:cNvCxnSpPr>
            <a:cxnSpLocks/>
          </p:cNvCxnSpPr>
          <p:nvPr/>
        </p:nvCxnSpPr>
        <p:spPr>
          <a:xfrm>
            <a:off x="9897851"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47" name="Straight Connector 46">
            <a:extLst>
              <a:ext uri="{FF2B5EF4-FFF2-40B4-BE49-F238E27FC236}">
                <a16:creationId xmlns:a16="http://schemas.microsoft.com/office/drawing/2014/main" id="{8D903F7F-57F6-4EFD-9BC8-F5003D90B693}"/>
              </a:ext>
            </a:extLst>
          </p:cNvPr>
          <p:cNvCxnSpPr>
            <a:cxnSpLocks/>
          </p:cNvCxnSpPr>
          <p:nvPr/>
        </p:nvCxnSpPr>
        <p:spPr>
          <a:xfrm>
            <a:off x="10274222"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48" name="Straight Connector 47">
            <a:extLst>
              <a:ext uri="{FF2B5EF4-FFF2-40B4-BE49-F238E27FC236}">
                <a16:creationId xmlns:a16="http://schemas.microsoft.com/office/drawing/2014/main" id="{53360C61-B4D2-4E4F-8297-A7325EE1957B}"/>
              </a:ext>
            </a:extLst>
          </p:cNvPr>
          <p:cNvCxnSpPr>
            <a:cxnSpLocks/>
          </p:cNvCxnSpPr>
          <p:nvPr/>
        </p:nvCxnSpPr>
        <p:spPr>
          <a:xfrm>
            <a:off x="10465554"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51" name="Straight Connector 50">
            <a:extLst>
              <a:ext uri="{FF2B5EF4-FFF2-40B4-BE49-F238E27FC236}">
                <a16:creationId xmlns:a16="http://schemas.microsoft.com/office/drawing/2014/main" id="{4DE66F6C-4DA2-43B9-9B51-A2DB5E068B74}"/>
              </a:ext>
            </a:extLst>
          </p:cNvPr>
          <p:cNvCxnSpPr>
            <a:cxnSpLocks/>
          </p:cNvCxnSpPr>
          <p:nvPr/>
        </p:nvCxnSpPr>
        <p:spPr>
          <a:xfrm flipV="1">
            <a:off x="10273480" y="4258462"/>
            <a:ext cx="192074" cy="1"/>
          </a:xfrm>
          <a:prstGeom prst="line">
            <a:avLst/>
          </a:prstGeom>
        </p:spPr>
        <p:style>
          <a:lnRef idx="1">
            <a:schemeClr val="dk1"/>
          </a:lnRef>
          <a:fillRef idx="0">
            <a:schemeClr val="dk1"/>
          </a:fillRef>
          <a:effectRef idx="0">
            <a:schemeClr val="dk1"/>
          </a:effectRef>
          <a:fontRef idx="minor">
            <a:schemeClr val="tx1"/>
          </a:fontRef>
        </p:style>
      </p:cxnSp>
      <p:sp>
        <p:nvSpPr>
          <p:cNvPr id="54" name="TextBox 53">
            <a:extLst>
              <a:ext uri="{FF2B5EF4-FFF2-40B4-BE49-F238E27FC236}">
                <a16:creationId xmlns:a16="http://schemas.microsoft.com/office/drawing/2014/main" id="{0B65B02D-8384-4BE3-B207-0989AD65BE31}"/>
              </a:ext>
            </a:extLst>
          </p:cNvPr>
          <p:cNvSpPr txBox="1"/>
          <p:nvPr/>
        </p:nvSpPr>
        <p:spPr>
          <a:xfrm>
            <a:off x="9854771" y="3280020"/>
            <a:ext cx="2125516" cy="646331"/>
          </a:xfrm>
          <a:prstGeom prst="rect">
            <a:avLst/>
          </a:prstGeom>
          <a:noFill/>
        </p:spPr>
        <p:txBody>
          <a:bodyPr wrap="square" rtlCol="0">
            <a:spAutoFit/>
          </a:bodyPr>
          <a:lstStyle/>
          <a:p>
            <a:pPr algn="ctr"/>
            <a:r>
              <a:rPr lang="en-GB" b="1" dirty="0"/>
              <a:t>Tower of London</a:t>
            </a:r>
          </a:p>
          <a:p>
            <a:pPr algn="ctr"/>
            <a:r>
              <a:rPr lang="en-GB" dirty="0"/>
              <a:t>(Palace/Fortress)</a:t>
            </a:r>
          </a:p>
        </p:txBody>
      </p:sp>
      <p:cxnSp>
        <p:nvCxnSpPr>
          <p:cNvPr id="64" name="Straight Connector 63">
            <a:extLst>
              <a:ext uri="{FF2B5EF4-FFF2-40B4-BE49-F238E27FC236}">
                <a16:creationId xmlns:a16="http://schemas.microsoft.com/office/drawing/2014/main" id="{E2C4D1D7-570B-4566-8B8B-47C30B08EA3B}"/>
              </a:ext>
            </a:extLst>
          </p:cNvPr>
          <p:cNvCxnSpPr>
            <a:cxnSpLocks/>
          </p:cNvCxnSpPr>
          <p:nvPr/>
        </p:nvCxnSpPr>
        <p:spPr>
          <a:xfrm flipV="1">
            <a:off x="1459468" y="5156200"/>
            <a:ext cx="0" cy="1438856"/>
          </a:xfrm>
          <a:prstGeom prst="line">
            <a:avLst/>
          </a:prstGeom>
        </p:spPr>
        <p:style>
          <a:lnRef idx="1">
            <a:schemeClr val="dk1"/>
          </a:lnRef>
          <a:fillRef idx="0">
            <a:schemeClr val="dk1"/>
          </a:fillRef>
          <a:effectRef idx="0">
            <a:schemeClr val="dk1"/>
          </a:effectRef>
          <a:fontRef idx="minor">
            <a:schemeClr val="tx1"/>
          </a:fontRef>
        </p:style>
      </p:cxnSp>
      <p:cxnSp>
        <p:nvCxnSpPr>
          <p:cNvPr id="65" name="Straight Connector 64">
            <a:extLst>
              <a:ext uri="{FF2B5EF4-FFF2-40B4-BE49-F238E27FC236}">
                <a16:creationId xmlns:a16="http://schemas.microsoft.com/office/drawing/2014/main" id="{0C49C240-4420-45CC-956A-79D14E0CC5F5}"/>
              </a:ext>
            </a:extLst>
          </p:cNvPr>
          <p:cNvCxnSpPr>
            <a:cxnSpLocks/>
          </p:cNvCxnSpPr>
          <p:nvPr/>
        </p:nvCxnSpPr>
        <p:spPr>
          <a:xfrm flipH="1" flipV="1">
            <a:off x="1814712" y="5156200"/>
            <a:ext cx="4497" cy="1451346"/>
          </a:xfrm>
          <a:prstGeom prst="line">
            <a:avLst/>
          </a:prstGeom>
        </p:spPr>
        <p:style>
          <a:lnRef idx="1">
            <a:schemeClr val="dk1"/>
          </a:lnRef>
          <a:fillRef idx="0">
            <a:schemeClr val="dk1"/>
          </a:fillRef>
          <a:effectRef idx="0">
            <a:schemeClr val="dk1"/>
          </a:effectRef>
          <a:fontRef idx="minor">
            <a:schemeClr val="tx1"/>
          </a:fontRef>
        </p:style>
      </p:cxnSp>
      <p:cxnSp>
        <p:nvCxnSpPr>
          <p:cNvPr id="66" name="Straight Connector 65">
            <a:extLst>
              <a:ext uri="{FF2B5EF4-FFF2-40B4-BE49-F238E27FC236}">
                <a16:creationId xmlns:a16="http://schemas.microsoft.com/office/drawing/2014/main" id="{9B92E3FB-73F8-48D8-801E-76FACA48E561}"/>
              </a:ext>
            </a:extLst>
          </p:cNvPr>
          <p:cNvCxnSpPr>
            <a:cxnSpLocks/>
          </p:cNvCxnSpPr>
          <p:nvPr/>
        </p:nvCxnSpPr>
        <p:spPr>
          <a:xfrm flipV="1">
            <a:off x="2155278" y="5156200"/>
            <a:ext cx="0" cy="1438854"/>
          </a:xfrm>
          <a:prstGeom prst="line">
            <a:avLst/>
          </a:prstGeom>
        </p:spPr>
        <p:style>
          <a:lnRef idx="1">
            <a:schemeClr val="dk1"/>
          </a:lnRef>
          <a:fillRef idx="0">
            <a:schemeClr val="dk1"/>
          </a:fillRef>
          <a:effectRef idx="0">
            <a:schemeClr val="dk1"/>
          </a:effectRef>
          <a:fontRef idx="minor">
            <a:schemeClr val="tx1"/>
          </a:fontRef>
        </p:style>
      </p:cxnSp>
      <p:cxnSp>
        <p:nvCxnSpPr>
          <p:cNvPr id="67" name="Straight Connector 66">
            <a:extLst>
              <a:ext uri="{FF2B5EF4-FFF2-40B4-BE49-F238E27FC236}">
                <a16:creationId xmlns:a16="http://schemas.microsoft.com/office/drawing/2014/main" id="{6FD1770F-F2C2-4097-AB09-C49347172EA0}"/>
              </a:ext>
            </a:extLst>
          </p:cNvPr>
          <p:cNvCxnSpPr>
            <a:cxnSpLocks/>
          </p:cNvCxnSpPr>
          <p:nvPr/>
        </p:nvCxnSpPr>
        <p:spPr>
          <a:xfrm flipV="1">
            <a:off x="2507887" y="5156200"/>
            <a:ext cx="0" cy="1447332"/>
          </a:xfrm>
          <a:prstGeom prst="line">
            <a:avLst/>
          </a:prstGeom>
        </p:spPr>
        <p:style>
          <a:lnRef idx="1">
            <a:schemeClr val="dk1"/>
          </a:lnRef>
          <a:fillRef idx="0">
            <a:schemeClr val="dk1"/>
          </a:fillRef>
          <a:effectRef idx="0">
            <a:schemeClr val="dk1"/>
          </a:effectRef>
          <a:fontRef idx="minor">
            <a:schemeClr val="tx1"/>
          </a:fontRef>
        </p:style>
      </p:cxnSp>
      <p:sp>
        <p:nvSpPr>
          <p:cNvPr id="68" name="TextBox 67">
            <a:extLst>
              <a:ext uri="{FF2B5EF4-FFF2-40B4-BE49-F238E27FC236}">
                <a16:creationId xmlns:a16="http://schemas.microsoft.com/office/drawing/2014/main" id="{F8E9EF02-AFE0-4819-8A66-0D25436D7FE8}"/>
              </a:ext>
            </a:extLst>
          </p:cNvPr>
          <p:cNvSpPr txBox="1"/>
          <p:nvPr/>
        </p:nvSpPr>
        <p:spPr>
          <a:xfrm>
            <a:off x="194303" y="3285147"/>
            <a:ext cx="2554203" cy="646331"/>
          </a:xfrm>
          <a:prstGeom prst="rect">
            <a:avLst/>
          </a:prstGeom>
          <a:noFill/>
        </p:spPr>
        <p:txBody>
          <a:bodyPr wrap="square" rtlCol="0">
            <a:spAutoFit/>
          </a:bodyPr>
          <a:lstStyle/>
          <a:p>
            <a:pPr algn="ctr"/>
            <a:r>
              <a:rPr lang="en-GB" b="1" dirty="0"/>
              <a:t>Imprisoned</a:t>
            </a:r>
          </a:p>
          <a:p>
            <a:pPr algn="ctr"/>
            <a:r>
              <a:rPr lang="en-GB" dirty="0"/>
              <a:t>(one of Richard’s castles)</a:t>
            </a:r>
          </a:p>
        </p:txBody>
      </p:sp>
      <p:sp>
        <p:nvSpPr>
          <p:cNvPr id="80" name="TextBox 79">
            <a:extLst>
              <a:ext uri="{FF2B5EF4-FFF2-40B4-BE49-F238E27FC236}">
                <a16:creationId xmlns:a16="http://schemas.microsoft.com/office/drawing/2014/main" id="{50EF90AB-A0BB-48D9-868C-D3DBC566235D}"/>
              </a:ext>
            </a:extLst>
          </p:cNvPr>
          <p:cNvSpPr txBox="1"/>
          <p:nvPr/>
        </p:nvSpPr>
        <p:spPr>
          <a:xfrm>
            <a:off x="110964" y="28061"/>
            <a:ext cx="12081035" cy="1138773"/>
          </a:xfrm>
          <a:prstGeom prst="rect">
            <a:avLst/>
          </a:prstGeom>
          <a:noFill/>
        </p:spPr>
        <p:txBody>
          <a:bodyPr wrap="square" rtlCol="0">
            <a:spAutoFit/>
          </a:bodyPr>
          <a:lstStyle/>
          <a:p>
            <a:r>
              <a:rPr lang="en-GB" sz="2800" b="1" dirty="0">
                <a:solidFill>
                  <a:srgbClr val="0000FF"/>
                </a:solidFill>
              </a:rPr>
              <a:t>13 June 1483</a:t>
            </a:r>
          </a:p>
          <a:p>
            <a:r>
              <a:rPr lang="en-GB" sz="2800" dirty="0">
                <a:solidFill>
                  <a:srgbClr val="0000FF"/>
                </a:solidFill>
              </a:rPr>
              <a:t>Duke Richard arrested and murdered Lord Hastings during a royal council meeting. </a:t>
            </a:r>
          </a:p>
          <a:p>
            <a:endParaRPr lang="en-GB" sz="1200" dirty="0"/>
          </a:p>
        </p:txBody>
      </p:sp>
      <p:cxnSp>
        <p:nvCxnSpPr>
          <p:cNvPr id="81" name="Straight Connector 80">
            <a:extLst>
              <a:ext uri="{FF2B5EF4-FFF2-40B4-BE49-F238E27FC236}">
                <a16:creationId xmlns:a16="http://schemas.microsoft.com/office/drawing/2014/main" id="{E99722B3-FB61-4D85-A6A1-EC16B63D7532}"/>
              </a:ext>
            </a:extLst>
          </p:cNvPr>
          <p:cNvCxnSpPr>
            <a:cxnSpLocks/>
          </p:cNvCxnSpPr>
          <p:nvPr/>
        </p:nvCxnSpPr>
        <p:spPr>
          <a:xfrm>
            <a:off x="216110" y="6599522"/>
            <a:ext cx="2510590" cy="8021"/>
          </a:xfrm>
          <a:prstGeom prst="line">
            <a:avLst/>
          </a:prstGeom>
        </p:spPr>
        <p:style>
          <a:lnRef idx="1">
            <a:schemeClr val="dk1"/>
          </a:lnRef>
          <a:fillRef idx="0">
            <a:schemeClr val="dk1"/>
          </a:fillRef>
          <a:effectRef idx="0">
            <a:schemeClr val="dk1"/>
          </a:effectRef>
          <a:fontRef idx="minor">
            <a:schemeClr val="tx1"/>
          </a:fontRef>
        </p:style>
      </p:cxnSp>
      <p:cxnSp>
        <p:nvCxnSpPr>
          <p:cNvPr id="82" name="Straight Connector 81">
            <a:extLst>
              <a:ext uri="{FF2B5EF4-FFF2-40B4-BE49-F238E27FC236}">
                <a16:creationId xmlns:a16="http://schemas.microsoft.com/office/drawing/2014/main" id="{CF1A6C08-2D03-4523-9F84-A654D29BE1A1}"/>
              </a:ext>
            </a:extLst>
          </p:cNvPr>
          <p:cNvCxnSpPr>
            <a:cxnSpLocks/>
          </p:cNvCxnSpPr>
          <p:nvPr/>
        </p:nvCxnSpPr>
        <p:spPr>
          <a:xfrm flipV="1">
            <a:off x="214866" y="3984774"/>
            <a:ext cx="0" cy="2618756"/>
          </a:xfrm>
          <a:prstGeom prst="line">
            <a:avLst/>
          </a:prstGeom>
        </p:spPr>
        <p:style>
          <a:lnRef idx="1">
            <a:schemeClr val="dk1"/>
          </a:lnRef>
          <a:fillRef idx="0">
            <a:schemeClr val="dk1"/>
          </a:fillRef>
          <a:effectRef idx="0">
            <a:schemeClr val="dk1"/>
          </a:effectRef>
          <a:fontRef idx="minor">
            <a:schemeClr val="tx1"/>
          </a:fontRef>
        </p:style>
      </p:cxnSp>
      <p:cxnSp>
        <p:nvCxnSpPr>
          <p:cNvPr id="83" name="Straight Connector 82">
            <a:extLst>
              <a:ext uri="{FF2B5EF4-FFF2-40B4-BE49-F238E27FC236}">
                <a16:creationId xmlns:a16="http://schemas.microsoft.com/office/drawing/2014/main" id="{7500C1CD-72F4-495E-8E1E-27FD4B3524EA}"/>
              </a:ext>
            </a:extLst>
          </p:cNvPr>
          <p:cNvCxnSpPr>
            <a:cxnSpLocks/>
          </p:cNvCxnSpPr>
          <p:nvPr/>
        </p:nvCxnSpPr>
        <p:spPr>
          <a:xfrm flipH="1" flipV="1">
            <a:off x="2717634" y="3984774"/>
            <a:ext cx="5346" cy="2622769"/>
          </a:xfrm>
          <a:prstGeom prst="line">
            <a:avLst/>
          </a:prstGeom>
        </p:spPr>
        <p:style>
          <a:lnRef idx="1">
            <a:schemeClr val="dk1"/>
          </a:lnRef>
          <a:fillRef idx="0">
            <a:schemeClr val="dk1"/>
          </a:fillRef>
          <a:effectRef idx="0">
            <a:schemeClr val="dk1"/>
          </a:effectRef>
          <a:fontRef idx="minor">
            <a:schemeClr val="tx1"/>
          </a:fontRef>
        </p:style>
      </p:cxnSp>
      <p:cxnSp>
        <p:nvCxnSpPr>
          <p:cNvPr id="84" name="Straight Connector 83">
            <a:extLst>
              <a:ext uri="{FF2B5EF4-FFF2-40B4-BE49-F238E27FC236}">
                <a16:creationId xmlns:a16="http://schemas.microsoft.com/office/drawing/2014/main" id="{29353AED-0618-435C-8E9F-DA728CC8FB65}"/>
              </a:ext>
            </a:extLst>
          </p:cNvPr>
          <p:cNvCxnSpPr>
            <a:cxnSpLocks/>
          </p:cNvCxnSpPr>
          <p:nvPr/>
        </p:nvCxnSpPr>
        <p:spPr>
          <a:xfrm flipV="1">
            <a:off x="1751338" y="4243926"/>
            <a:ext cx="403940" cy="1"/>
          </a:xfrm>
          <a:prstGeom prst="line">
            <a:avLst/>
          </a:prstGeom>
        </p:spPr>
        <p:style>
          <a:lnRef idx="1">
            <a:schemeClr val="dk1"/>
          </a:lnRef>
          <a:fillRef idx="0">
            <a:schemeClr val="dk1"/>
          </a:fillRef>
          <a:effectRef idx="0">
            <a:schemeClr val="dk1"/>
          </a:effectRef>
          <a:fontRef idx="minor">
            <a:schemeClr val="tx1"/>
          </a:fontRef>
        </p:style>
      </p:cxnSp>
      <p:cxnSp>
        <p:nvCxnSpPr>
          <p:cNvPr id="85" name="Straight Connector 84">
            <a:extLst>
              <a:ext uri="{FF2B5EF4-FFF2-40B4-BE49-F238E27FC236}">
                <a16:creationId xmlns:a16="http://schemas.microsoft.com/office/drawing/2014/main" id="{6CE180D3-4748-457B-9DAD-EF15923AD62D}"/>
              </a:ext>
            </a:extLst>
          </p:cNvPr>
          <p:cNvCxnSpPr>
            <a:cxnSpLocks/>
          </p:cNvCxnSpPr>
          <p:nvPr/>
        </p:nvCxnSpPr>
        <p:spPr>
          <a:xfrm>
            <a:off x="2155278" y="3984771"/>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86" name="Straight Connector 85">
            <a:extLst>
              <a:ext uri="{FF2B5EF4-FFF2-40B4-BE49-F238E27FC236}">
                <a16:creationId xmlns:a16="http://schemas.microsoft.com/office/drawing/2014/main" id="{1AC24EF7-A5A6-4DDC-8FD1-99E162C0596A}"/>
              </a:ext>
            </a:extLst>
          </p:cNvPr>
          <p:cNvCxnSpPr>
            <a:cxnSpLocks/>
          </p:cNvCxnSpPr>
          <p:nvPr/>
        </p:nvCxnSpPr>
        <p:spPr>
          <a:xfrm>
            <a:off x="1759757" y="3984596"/>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87" name="Straight Connector 86">
            <a:extLst>
              <a:ext uri="{FF2B5EF4-FFF2-40B4-BE49-F238E27FC236}">
                <a16:creationId xmlns:a16="http://schemas.microsoft.com/office/drawing/2014/main" id="{5FE57CB5-2CC4-4E9D-8421-4354E65E7CA5}"/>
              </a:ext>
            </a:extLst>
          </p:cNvPr>
          <p:cNvCxnSpPr>
            <a:cxnSpLocks/>
          </p:cNvCxnSpPr>
          <p:nvPr/>
        </p:nvCxnSpPr>
        <p:spPr>
          <a:xfrm flipV="1">
            <a:off x="2155278" y="3984602"/>
            <a:ext cx="570177" cy="6"/>
          </a:xfrm>
          <a:prstGeom prst="line">
            <a:avLst/>
          </a:prstGeom>
        </p:spPr>
        <p:style>
          <a:lnRef idx="1">
            <a:schemeClr val="dk1"/>
          </a:lnRef>
          <a:fillRef idx="0">
            <a:schemeClr val="dk1"/>
          </a:fillRef>
          <a:effectRef idx="0">
            <a:schemeClr val="dk1"/>
          </a:effectRef>
          <a:fontRef idx="minor">
            <a:schemeClr val="tx1"/>
          </a:fontRef>
        </p:style>
      </p:cxnSp>
      <p:cxnSp>
        <p:nvCxnSpPr>
          <p:cNvPr id="88" name="Straight Connector 87">
            <a:extLst>
              <a:ext uri="{FF2B5EF4-FFF2-40B4-BE49-F238E27FC236}">
                <a16:creationId xmlns:a16="http://schemas.microsoft.com/office/drawing/2014/main" id="{49EFC2C1-BA22-420D-BEA9-2543D46AA669}"/>
              </a:ext>
            </a:extLst>
          </p:cNvPr>
          <p:cNvCxnSpPr>
            <a:cxnSpLocks/>
          </p:cNvCxnSpPr>
          <p:nvPr/>
        </p:nvCxnSpPr>
        <p:spPr>
          <a:xfrm flipV="1">
            <a:off x="216199" y="3984602"/>
            <a:ext cx="570177" cy="6"/>
          </a:xfrm>
          <a:prstGeom prst="line">
            <a:avLst/>
          </a:prstGeom>
        </p:spPr>
        <p:style>
          <a:lnRef idx="1">
            <a:schemeClr val="dk1"/>
          </a:lnRef>
          <a:fillRef idx="0">
            <a:schemeClr val="dk1"/>
          </a:fillRef>
          <a:effectRef idx="0">
            <a:schemeClr val="dk1"/>
          </a:effectRef>
          <a:fontRef idx="minor">
            <a:schemeClr val="tx1"/>
          </a:fontRef>
        </p:style>
      </p:cxnSp>
      <p:cxnSp>
        <p:nvCxnSpPr>
          <p:cNvPr id="89" name="Straight Connector 88">
            <a:extLst>
              <a:ext uri="{FF2B5EF4-FFF2-40B4-BE49-F238E27FC236}">
                <a16:creationId xmlns:a16="http://schemas.microsoft.com/office/drawing/2014/main" id="{9F8AD35D-D9D4-4A3B-B59B-FDE8A8FF2E79}"/>
              </a:ext>
            </a:extLst>
          </p:cNvPr>
          <p:cNvCxnSpPr>
            <a:cxnSpLocks/>
          </p:cNvCxnSpPr>
          <p:nvPr/>
        </p:nvCxnSpPr>
        <p:spPr>
          <a:xfrm>
            <a:off x="786964" y="398460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90" name="Straight Connector 89">
            <a:extLst>
              <a:ext uri="{FF2B5EF4-FFF2-40B4-BE49-F238E27FC236}">
                <a16:creationId xmlns:a16="http://schemas.microsoft.com/office/drawing/2014/main" id="{DCC6524D-C27A-4C2C-A417-2F6534E06D86}"/>
              </a:ext>
            </a:extLst>
          </p:cNvPr>
          <p:cNvCxnSpPr>
            <a:cxnSpLocks/>
          </p:cNvCxnSpPr>
          <p:nvPr/>
        </p:nvCxnSpPr>
        <p:spPr>
          <a:xfrm>
            <a:off x="1192054" y="3984596"/>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91" name="Straight Connector 90">
            <a:extLst>
              <a:ext uri="{FF2B5EF4-FFF2-40B4-BE49-F238E27FC236}">
                <a16:creationId xmlns:a16="http://schemas.microsoft.com/office/drawing/2014/main" id="{539D6F96-5D97-46DF-8E03-1C19EB17AB3B}"/>
              </a:ext>
            </a:extLst>
          </p:cNvPr>
          <p:cNvCxnSpPr>
            <a:cxnSpLocks/>
          </p:cNvCxnSpPr>
          <p:nvPr/>
        </p:nvCxnSpPr>
        <p:spPr>
          <a:xfrm>
            <a:off x="1189581" y="3984596"/>
            <a:ext cx="570176" cy="0"/>
          </a:xfrm>
          <a:prstGeom prst="line">
            <a:avLst/>
          </a:prstGeom>
        </p:spPr>
        <p:style>
          <a:lnRef idx="1">
            <a:schemeClr val="dk1"/>
          </a:lnRef>
          <a:fillRef idx="0">
            <a:schemeClr val="dk1"/>
          </a:fillRef>
          <a:effectRef idx="0">
            <a:schemeClr val="dk1"/>
          </a:effectRef>
          <a:fontRef idx="minor">
            <a:schemeClr val="tx1"/>
          </a:fontRef>
        </p:style>
      </p:cxnSp>
      <p:cxnSp>
        <p:nvCxnSpPr>
          <p:cNvPr id="92" name="Straight Connector 91">
            <a:extLst>
              <a:ext uri="{FF2B5EF4-FFF2-40B4-BE49-F238E27FC236}">
                <a16:creationId xmlns:a16="http://schemas.microsoft.com/office/drawing/2014/main" id="{CA3966FE-2D7C-4724-808E-D0D539F53A62}"/>
              </a:ext>
            </a:extLst>
          </p:cNvPr>
          <p:cNvCxnSpPr>
            <a:cxnSpLocks/>
          </p:cNvCxnSpPr>
          <p:nvPr/>
        </p:nvCxnSpPr>
        <p:spPr>
          <a:xfrm flipV="1">
            <a:off x="785767" y="4243925"/>
            <a:ext cx="403940" cy="1"/>
          </a:xfrm>
          <a:prstGeom prst="line">
            <a:avLst/>
          </a:prstGeom>
        </p:spPr>
        <p:style>
          <a:lnRef idx="1">
            <a:schemeClr val="dk1"/>
          </a:lnRef>
          <a:fillRef idx="0">
            <a:schemeClr val="dk1"/>
          </a:fillRef>
          <a:effectRef idx="0">
            <a:schemeClr val="dk1"/>
          </a:effectRef>
          <a:fontRef idx="minor">
            <a:schemeClr val="tx1"/>
          </a:fontRef>
        </p:style>
      </p:cxnSp>
      <p:cxnSp>
        <p:nvCxnSpPr>
          <p:cNvPr id="112" name="Straight Connector 111">
            <a:extLst>
              <a:ext uri="{FF2B5EF4-FFF2-40B4-BE49-F238E27FC236}">
                <a16:creationId xmlns:a16="http://schemas.microsoft.com/office/drawing/2014/main" id="{B7FC0D98-758B-411C-8A63-B85BE4E2BF65}"/>
              </a:ext>
            </a:extLst>
          </p:cNvPr>
          <p:cNvCxnSpPr>
            <a:cxnSpLocks/>
          </p:cNvCxnSpPr>
          <p:nvPr/>
        </p:nvCxnSpPr>
        <p:spPr>
          <a:xfrm>
            <a:off x="10469116"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113" name="Straight Connector 112">
            <a:extLst>
              <a:ext uri="{FF2B5EF4-FFF2-40B4-BE49-F238E27FC236}">
                <a16:creationId xmlns:a16="http://schemas.microsoft.com/office/drawing/2014/main" id="{1A4C436A-4A6F-409F-AF0F-3A78A288DCD9}"/>
              </a:ext>
            </a:extLst>
          </p:cNvPr>
          <p:cNvCxnSpPr>
            <a:cxnSpLocks/>
          </p:cNvCxnSpPr>
          <p:nvPr/>
        </p:nvCxnSpPr>
        <p:spPr>
          <a:xfrm>
            <a:off x="10845487"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4" name="Straight Connector 113">
            <a:extLst>
              <a:ext uri="{FF2B5EF4-FFF2-40B4-BE49-F238E27FC236}">
                <a16:creationId xmlns:a16="http://schemas.microsoft.com/office/drawing/2014/main" id="{18D542E0-293E-4CAF-9A9C-D29DA6931EC2}"/>
              </a:ext>
            </a:extLst>
          </p:cNvPr>
          <p:cNvCxnSpPr>
            <a:cxnSpLocks/>
          </p:cNvCxnSpPr>
          <p:nvPr/>
        </p:nvCxnSpPr>
        <p:spPr>
          <a:xfrm>
            <a:off x="11036819"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5" name="Straight Connector 114">
            <a:extLst>
              <a:ext uri="{FF2B5EF4-FFF2-40B4-BE49-F238E27FC236}">
                <a16:creationId xmlns:a16="http://schemas.microsoft.com/office/drawing/2014/main" id="{41637009-6391-4794-A05D-DBAC2F261A5D}"/>
              </a:ext>
            </a:extLst>
          </p:cNvPr>
          <p:cNvCxnSpPr>
            <a:cxnSpLocks/>
          </p:cNvCxnSpPr>
          <p:nvPr/>
        </p:nvCxnSpPr>
        <p:spPr>
          <a:xfrm flipV="1">
            <a:off x="10844745" y="4258462"/>
            <a:ext cx="192074" cy="1"/>
          </a:xfrm>
          <a:prstGeom prst="line">
            <a:avLst/>
          </a:prstGeom>
        </p:spPr>
        <p:style>
          <a:lnRef idx="1">
            <a:schemeClr val="dk1"/>
          </a:lnRef>
          <a:fillRef idx="0">
            <a:schemeClr val="dk1"/>
          </a:fillRef>
          <a:effectRef idx="0">
            <a:schemeClr val="dk1"/>
          </a:effectRef>
          <a:fontRef idx="minor">
            <a:schemeClr val="tx1"/>
          </a:fontRef>
        </p:style>
      </p:cxnSp>
      <p:cxnSp>
        <p:nvCxnSpPr>
          <p:cNvPr id="116" name="Straight Connector 115">
            <a:extLst>
              <a:ext uri="{FF2B5EF4-FFF2-40B4-BE49-F238E27FC236}">
                <a16:creationId xmlns:a16="http://schemas.microsoft.com/office/drawing/2014/main" id="{7EE3B370-9C9A-478B-918E-22B5B14DA14E}"/>
              </a:ext>
            </a:extLst>
          </p:cNvPr>
          <p:cNvCxnSpPr>
            <a:cxnSpLocks/>
          </p:cNvCxnSpPr>
          <p:nvPr/>
        </p:nvCxnSpPr>
        <p:spPr>
          <a:xfrm>
            <a:off x="11037789"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117" name="Straight Connector 116">
            <a:extLst>
              <a:ext uri="{FF2B5EF4-FFF2-40B4-BE49-F238E27FC236}">
                <a16:creationId xmlns:a16="http://schemas.microsoft.com/office/drawing/2014/main" id="{FC70D238-F5B6-466D-8B32-85EB562C3FF1}"/>
              </a:ext>
            </a:extLst>
          </p:cNvPr>
          <p:cNvCxnSpPr>
            <a:cxnSpLocks/>
          </p:cNvCxnSpPr>
          <p:nvPr/>
        </p:nvCxnSpPr>
        <p:spPr>
          <a:xfrm>
            <a:off x="11414160"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8" name="Straight Connector 117">
            <a:extLst>
              <a:ext uri="{FF2B5EF4-FFF2-40B4-BE49-F238E27FC236}">
                <a16:creationId xmlns:a16="http://schemas.microsoft.com/office/drawing/2014/main" id="{27A25015-4B5B-4DA8-B31D-BF2578167C08}"/>
              </a:ext>
            </a:extLst>
          </p:cNvPr>
          <p:cNvCxnSpPr>
            <a:cxnSpLocks/>
          </p:cNvCxnSpPr>
          <p:nvPr/>
        </p:nvCxnSpPr>
        <p:spPr>
          <a:xfrm>
            <a:off x="11605492"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9" name="Straight Connector 118">
            <a:extLst>
              <a:ext uri="{FF2B5EF4-FFF2-40B4-BE49-F238E27FC236}">
                <a16:creationId xmlns:a16="http://schemas.microsoft.com/office/drawing/2014/main" id="{36B090AA-29EE-4AB1-BA71-4B3559B50D8D}"/>
              </a:ext>
            </a:extLst>
          </p:cNvPr>
          <p:cNvCxnSpPr>
            <a:cxnSpLocks/>
          </p:cNvCxnSpPr>
          <p:nvPr/>
        </p:nvCxnSpPr>
        <p:spPr>
          <a:xfrm flipV="1">
            <a:off x="11413418" y="4258462"/>
            <a:ext cx="192074" cy="1"/>
          </a:xfrm>
          <a:prstGeom prst="line">
            <a:avLst/>
          </a:prstGeom>
        </p:spPr>
        <p:style>
          <a:lnRef idx="1">
            <a:schemeClr val="dk1"/>
          </a:lnRef>
          <a:fillRef idx="0">
            <a:schemeClr val="dk1"/>
          </a:fillRef>
          <a:effectRef idx="0">
            <a:schemeClr val="dk1"/>
          </a:effectRef>
          <a:fontRef idx="minor">
            <a:schemeClr val="tx1"/>
          </a:fontRef>
        </p:style>
      </p:cxnSp>
      <p:cxnSp>
        <p:nvCxnSpPr>
          <p:cNvPr id="120" name="Straight Connector 119">
            <a:extLst>
              <a:ext uri="{FF2B5EF4-FFF2-40B4-BE49-F238E27FC236}">
                <a16:creationId xmlns:a16="http://schemas.microsoft.com/office/drawing/2014/main" id="{AD627571-2264-4FAC-845E-527F164D755A}"/>
              </a:ext>
            </a:extLst>
          </p:cNvPr>
          <p:cNvCxnSpPr>
            <a:cxnSpLocks/>
          </p:cNvCxnSpPr>
          <p:nvPr/>
        </p:nvCxnSpPr>
        <p:spPr>
          <a:xfrm>
            <a:off x="11604749" y="3999131"/>
            <a:ext cx="375537" cy="0"/>
          </a:xfrm>
          <a:prstGeom prst="line">
            <a:avLst/>
          </a:prstGeom>
        </p:spPr>
        <p:style>
          <a:lnRef idx="1">
            <a:schemeClr val="dk1"/>
          </a:lnRef>
          <a:fillRef idx="0">
            <a:schemeClr val="dk1"/>
          </a:fillRef>
          <a:effectRef idx="0">
            <a:schemeClr val="dk1"/>
          </a:effectRef>
          <a:fontRef idx="minor">
            <a:schemeClr val="tx1"/>
          </a:fontRef>
        </p:style>
      </p:cxnSp>
      <p:sp>
        <p:nvSpPr>
          <p:cNvPr id="131" name="Rectangle: Top Corners Rounded 130">
            <a:extLst>
              <a:ext uri="{FF2B5EF4-FFF2-40B4-BE49-F238E27FC236}">
                <a16:creationId xmlns:a16="http://schemas.microsoft.com/office/drawing/2014/main" id="{05B0B531-A503-49D3-9005-C1630E2C610B}"/>
              </a:ext>
            </a:extLst>
          </p:cNvPr>
          <p:cNvSpPr/>
          <p:nvPr/>
        </p:nvSpPr>
        <p:spPr>
          <a:xfrm>
            <a:off x="3022640" y="4278512"/>
            <a:ext cx="1778915" cy="2355598"/>
          </a:xfrm>
          <a:prstGeom prst="round2Same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R</a:t>
            </a:r>
          </a:p>
        </p:txBody>
      </p:sp>
      <p:sp>
        <p:nvSpPr>
          <p:cNvPr id="133" name="TextBox 132">
            <a:extLst>
              <a:ext uri="{FF2B5EF4-FFF2-40B4-BE49-F238E27FC236}">
                <a16:creationId xmlns:a16="http://schemas.microsoft.com/office/drawing/2014/main" id="{7DB12A5B-8AC1-411F-9AF8-3BFF62BCE5B7}"/>
              </a:ext>
            </a:extLst>
          </p:cNvPr>
          <p:cNvSpPr txBox="1"/>
          <p:nvPr/>
        </p:nvSpPr>
        <p:spPr>
          <a:xfrm>
            <a:off x="3019032" y="4385114"/>
            <a:ext cx="1762401" cy="461665"/>
          </a:xfrm>
          <a:prstGeom prst="rect">
            <a:avLst/>
          </a:prstGeom>
          <a:noFill/>
        </p:spPr>
        <p:txBody>
          <a:bodyPr wrap="square" rtlCol="0">
            <a:spAutoFit/>
          </a:bodyPr>
          <a:lstStyle/>
          <a:p>
            <a:pPr algn="ctr"/>
            <a:r>
              <a:rPr lang="en-GB" sz="2400" dirty="0"/>
              <a:t>R.I.P</a:t>
            </a:r>
          </a:p>
        </p:txBody>
      </p:sp>
      <p:sp>
        <p:nvSpPr>
          <p:cNvPr id="134" name="TextBox 133">
            <a:extLst>
              <a:ext uri="{FF2B5EF4-FFF2-40B4-BE49-F238E27FC236}">
                <a16:creationId xmlns:a16="http://schemas.microsoft.com/office/drawing/2014/main" id="{5203A5C5-E7F2-4633-B539-F3F5D204795A}"/>
              </a:ext>
            </a:extLst>
          </p:cNvPr>
          <p:cNvSpPr txBox="1"/>
          <p:nvPr/>
        </p:nvSpPr>
        <p:spPr>
          <a:xfrm>
            <a:off x="3008964" y="3785843"/>
            <a:ext cx="1762401" cy="369332"/>
          </a:xfrm>
          <a:prstGeom prst="rect">
            <a:avLst/>
          </a:prstGeom>
          <a:noFill/>
        </p:spPr>
        <p:txBody>
          <a:bodyPr wrap="square" rtlCol="0">
            <a:spAutoFit/>
          </a:bodyPr>
          <a:lstStyle/>
          <a:p>
            <a:pPr algn="ctr"/>
            <a:r>
              <a:rPr lang="en-GB" b="1" dirty="0"/>
              <a:t>Dead</a:t>
            </a:r>
            <a:endParaRPr lang="en-GB" dirty="0"/>
          </a:p>
        </p:txBody>
      </p:sp>
      <p:graphicFrame>
        <p:nvGraphicFramePr>
          <p:cNvPr id="135" name="Table 134">
            <a:extLst>
              <a:ext uri="{FF2B5EF4-FFF2-40B4-BE49-F238E27FC236}">
                <a16:creationId xmlns:a16="http://schemas.microsoft.com/office/drawing/2014/main" id="{DE91F967-BE9C-44A3-AC28-B82BC67610C2}"/>
              </a:ext>
            </a:extLst>
          </p:cNvPr>
          <p:cNvGraphicFramePr>
            <a:graphicFrameLocks noGrp="1"/>
          </p:cNvGraphicFramePr>
          <p:nvPr/>
        </p:nvGraphicFramePr>
        <p:xfrm>
          <a:off x="178089" y="1237412"/>
          <a:ext cx="11802197" cy="1280160"/>
        </p:xfrm>
        <a:graphic>
          <a:graphicData uri="http://schemas.openxmlformats.org/drawingml/2006/table">
            <a:tbl>
              <a:tblPr firstRow="1" bandRow="1">
                <a:tableStyleId>{5C22544A-7EE6-4342-B048-85BDC9FD1C3A}</a:tableStyleId>
              </a:tblPr>
              <a:tblGrid>
                <a:gridCol w="2385330">
                  <a:extLst>
                    <a:ext uri="{9D8B030D-6E8A-4147-A177-3AD203B41FA5}">
                      <a16:colId xmlns:a16="http://schemas.microsoft.com/office/drawing/2014/main" val="1449652466"/>
                    </a:ext>
                  </a:extLst>
                </a:gridCol>
                <a:gridCol w="2355260">
                  <a:extLst>
                    <a:ext uri="{9D8B030D-6E8A-4147-A177-3AD203B41FA5}">
                      <a16:colId xmlns:a16="http://schemas.microsoft.com/office/drawing/2014/main" val="966863724"/>
                    </a:ext>
                  </a:extLst>
                </a:gridCol>
                <a:gridCol w="1667080">
                  <a:extLst>
                    <a:ext uri="{9D8B030D-6E8A-4147-A177-3AD203B41FA5}">
                      <a16:colId xmlns:a16="http://schemas.microsoft.com/office/drawing/2014/main" val="1407621236"/>
                    </a:ext>
                  </a:extLst>
                </a:gridCol>
                <a:gridCol w="1564277">
                  <a:extLst>
                    <a:ext uri="{9D8B030D-6E8A-4147-A177-3AD203B41FA5}">
                      <a16:colId xmlns:a16="http://schemas.microsoft.com/office/drawing/2014/main" val="2317568963"/>
                    </a:ext>
                  </a:extLst>
                </a:gridCol>
                <a:gridCol w="2183210">
                  <a:extLst>
                    <a:ext uri="{9D8B030D-6E8A-4147-A177-3AD203B41FA5}">
                      <a16:colId xmlns:a16="http://schemas.microsoft.com/office/drawing/2014/main" val="2007091616"/>
                    </a:ext>
                  </a:extLst>
                </a:gridCol>
                <a:gridCol w="1647040">
                  <a:extLst>
                    <a:ext uri="{9D8B030D-6E8A-4147-A177-3AD203B41FA5}">
                      <a16:colId xmlns:a16="http://schemas.microsoft.com/office/drawing/2014/main" val="3793623163"/>
                    </a:ext>
                  </a:extLst>
                </a:gridCol>
              </a:tblGrid>
              <a:tr h="370840">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400" dirty="0">
                          <a:solidFill>
                            <a:schemeClr val="tx1"/>
                          </a:solidFill>
                        </a:rPr>
                        <a:t>Write where each person was on this date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Duke of                      Buckingham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Richard, Duke of Gloucester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Sir                                        Richard Grey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Sir Thomas Grey, Marquess of Dorset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Prince                              Richard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2964092"/>
                  </a:ext>
                </a:extLst>
              </a:tr>
              <a:tr h="370840">
                <a:tc vMerge="1">
                  <a:txBody>
                    <a:bodyPr/>
                    <a:lstStyle/>
                    <a:p>
                      <a:pPr algn="ctr"/>
                      <a:endParaRPr lang="en-GB" sz="18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Earl Rivers         (Anthony Woodville)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King                                     Edward IV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Lord                                 Hastings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Queen Elizabeth (Woodville)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Young                                 King Edward 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88809742"/>
                  </a:ext>
                </a:extLst>
              </a:tr>
            </a:tbl>
          </a:graphicData>
        </a:graphic>
      </p:graphicFrame>
      <p:cxnSp>
        <p:nvCxnSpPr>
          <p:cNvPr id="146" name="Straight Connector 145">
            <a:extLst>
              <a:ext uri="{FF2B5EF4-FFF2-40B4-BE49-F238E27FC236}">
                <a16:creationId xmlns:a16="http://schemas.microsoft.com/office/drawing/2014/main" id="{4E04F785-C564-4824-BF9E-337CE13F3751}"/>
              </a:ext>
            </a:extLst>
          </p:cNvPr>
          <p:cNvCxnSpPr>
            <a:cxnSpLocks/>
          </p:cNvCxnSpPr>
          <p:nvPr/>
        </p:nvCxnSpPr>
        <p:spPr>
          <a:xfrm flipH="1" flipV="1">
            <a:off x="390240" y="5164674"/>
            <a:ext cx="4497" cy="1451346"/>
          </a:xfrm>
          <a:prstGeom prst="line">
            <a:avLst/>
          </a:prstGeom>
        </p:spPr>
        <p:style>
          <a:lnRef idx="1">
            <a:schemeClr val="dk1"/>
          </a:lnRef>
          <a:fillRef idx="0">
            <a:schemeClr val="dk1"/>
          </a:fillRef>
          <a:effectRef idx="0">
            <a:schemeClr val="dk1"/>
          </a:effectRef>
          <a:fontRef idx="minor">
            <a:schemeClr val="tx1"/>
          </a:fontRef>
        </p:style>
      </p:cxnSp>
      <p:cxnSp>
        <p:nvCxnSpPr>
          <p:cNvPr id="147" name="Straight Connector 146">
            <a:extLst>
              <a:ext uri="{FF2B5EF4-FFF2-40B4-BE49-F238E27FC236}">
                <a16:creationId xmlns:a16="http://schemas.microsoft.com/office/drawing/2014/main" id="{B1DFF1EC-36B9-456C-98BE-1E717EFE9EB5}"/>
              </a:ext>
            </a:extLst>
          </p:cNvPr>
          <p:cNvCxnSpPr>
            <a:cxnSpLocks/>
          </p:cNvCxnSpPr>
          <p:nvPr/>
        </p:nvCxnSpPr>
        <p:spPr>
          <a:xfrm flipV="1">
            <a:off x="730806" y="5164674"/>
            <a:ext cx="0" cy="1438854"/>
          </a:xfrm>
          <a:prstGeom prst="line">
            <a:avLst/>
          </a:prstGeom>
        </p:spPr>
        <p:style>
          <a:lnRef idx="1">
            <a:schemeClr val="dk1"/>
          </a:lnRef>
          <a:fillRef idx="0">
            <a:schemeClr val="dk1"/>
          </a:fillRef>
          <a:effectRef idx="0">
            <a:schemeClr val="dk1"/>
          </a:effectRef>
          <a:fontRef idx="minor">
            <a:schemeClr val="tx1"/>
          </a:fontRef>
        </p:style>
      </p:cxnSp>
      <p:cxnSp>
        <p:nvCxnSpPr>
          <p:cNvPr id="148" name="Straight Connector 147">
            <a:extLst>
              <a:ext uri="{FF2B5EF4-FFF2-40B4-BE49-F238E27FC236}">
                <a16:creationId xmlns:a16="http://schemas.microsoft.com/office/drawing/2014/main" id="{501F9B0C-81A3-47BC-8133-4C3C28A21BDD}"/>
              </a:ext>
            </a:extLst>
          </p:cNvPr>
          <p:cNvCxnSpPr>
            <a:cxnSpLocks/>
          </p:cNvCxnSpPr>
          <p:nvPr/>
        </p:nvCxnSpPr>
        <p:spPr>
          <a:xfrm flipV="1">
            <a:off x="1083415" y="5164674"/>
            <a:ext cx="0" cy="1447332"/>
          </a:xfrm>
          <a:prstGeom prst="line">
            <a:avLst/>
          </a:prstGeom>
        </p:spPr>
        <p:style>
          <a:lnRef idx="1">
            <a:schemeClr val="dk1"/>
          </a:lnRef>
          <a:fillRef idx="0">
            <a:schemeClr val="dk1"/>
          </a:fillRef>
          <a:effectRef idx="0">
            <a:schemeClr val="dk1"/>
          </a:effectRef>
          <a:fontRef idx="minor">
            <a:schemeClr val="tx1"/>
          </a:fontRef>
        </p:style>
      </p:cxnSp>
      <p:cxnSp>
        <p:nvCxnSpPr>
          <p:cNvPr id="149" name="Straight Connector 148">
            <a:extLst>
              <a:ext uri="{FF2B5EF4-FFF2-40B4-BE49-F238E27FC236}">
                <a16:creationId xmlns:a16="http://schemas.microsoft.com/office/drawing/2014/main" id="{8A8E3AD2-2D1A-439E-97D0-EC0D7A19F627}"/>
              </a:ext>
            </a:extLst>
          </p:cNvPr>
          <p:cNvCxnSpPr>
            <a:cxnSpLocks/>
          </p:cNvCxnSpPr>
          <p:nvPr/>
        </p:nvCxnSpPr>
        <p:spPr>
          <a:xfrm flipH="1">
            <a:off x="390240" y="5164674"/>
            <a:ext cx="2121209" cy="0"/>
          </a:xfrm>
          <a:prstGeom prst="line">
            <a:avLst/>
          </a:prstGeom>
        </p:spPr>
        <p:style>
          <a:lnRef idx="1">
            <a:schemeClr val="dk1"/>
          </a:lnRef>
          <a:fillRef idx="0">
            <a:schemeClr val="dk1"/>
          </a:fillRef>
          <a:effectRef idx="0">
            <a:schemeClr val="dk1"/>
          </a:effectRef>
          <a:fontRef idx="minor">
            <a:schemeClr val="tx1"/>
          </a:fontRef>
        </p:style>
      </p:cxnSp>
      <p:cxnSp>
        <p:nvCxnSpPr>
          <p:cNvPr id="152" name="Straight Connector 151">
            <a:extLst>
              <a:ext uri="{FF2B5EF4-FFF2-40B4-BE49-F238E27FC236}">
                <a16:creationId xmlns:a16="http://schemas.microsoft.com/office/drawing/2014/main" id="{04A96088-1414-4A10-9B83-11B13843FEC5}"/>
              </a:ext>
            </a:extLst>
          </p:cNvPr>
          <p:cNvCxnSpPr>
            <a:cxnSpLocks/>
          </p:cNvCxnSpPr>
          <p:nvPr/>
        </p:nvCxnSpPr>
        <p:spPr>
          <a:xfrm>
            <a:off x="7623742" y="6630100"/>
            <a:ext cx="2010918" cy="0"/>
          </a:xfrm>
          <a:prstGeom prst="line">
            <a:avLst/>
          </a:prstGeom>
        </p:spPr>
        <p:style>
          <a:lnRef idx="1">
            <a:schemeClr val="dk1"/>
          </a:lnRef>
          <a:fillRef idx="0">
            <a:schemeClr val="dk1"/>
          </a:fillRef>
          <a:effectRef idx="0">
            <a:schemeClr val="dk1"/>
          </a:effectRef>
          <a:fontRef idx="minor">
            <a:schemeClr val="tx1"/>
          </a:fontRef>
        </p:style>
      </p:cxnSp>
      <p:cxnSp>
        <p:nvCxnSpPr>
          <p:cNvPr id="153" name="Straight Connector 152">
            <a:extLst>
              <a:ext uri="{FF2B5EF4-FFF2-40B4-BE49-F238E27FC236}">
                <a16:creationId xmlns:a16="http://schemas.microsoft.com/office/drawing/2014/main" id="{880F3AA4-0ECF-41D8-B566-7315042CC2B4}"/>
              </a:ext>
            </a:extLst>
          </p:cNvPr>
          <p:cNvCxnSpPr>
            <a:cxnSpLocks/>
          </p:cNvCxnSpPr>
          <p:nvPr/>
        </p:nvCxnSpPr>
        <p:spPr>
          <a:xfrm flipV="1">
            <a:off x="7623742" y="4015806"/>
            <a:ext cx="0" cy="2585763"/>
          </a:xfrm>
          <a:prstGeom prst="line">
            <a:avLst/>
          </a:prstGeom>
        </p:spPr>
        <p:style>
          <a:lnRef idx="1">
            <a:schemeClr val="dk1"/>
          </a:lnRef>
          <a:fillRef idx="0">
            <a:schemeClr val="dk1"/>
          </a:fillRef>
          <a:effectRef idx="0">
            <a:schemeClr val="dk1"/>
          </a:effectRef>
          <a:fontRef idx="minor">
            <a:schemeClr val="tx1"/>
          </a:fontRef>
        </p:style>
      </p:cxnSp>
      <p:cxnSp>
        <p:nvCxnSpPr>
          <p:cNvPr id="154" name="Straight Connector 153">
            <a:extLst>
              <a:ext uri="{FF2B5EF4-FFF2-40B4-BE49-F238E27FC236}">
                <a16:creationId xmlns:a16="http://schemas.microsoft.com/office/drawing/2014/main" id="{6D00FA70-53BA-4E2F-982B-311CBB5AB32F}"/>
              </a:ext>
            </a:extLst>
          </p:cNvPr>
          <p:cNvCxnSpPr>
            <a:cxnSpLocks/>
          </p:cNvCxnSpPr>
          <p:nvPr/>
        </p:nvCxnSpPr>
        <p:spPr>
          <a:xfrm flipV="1">
            <a:off x="9613632" y="4044337"/>
            <a:ext cx="0" cy="2585763"/>
          </a:xfrm>
          <a:prstGeom prst="line">
            <a:avLst/>
          </a:prstGeom>
        </p:spPr>
        <p:style>
          <a:lnRef idx="1">
            <a:schemeClr val="dk1"/>
          </a:lnRef>
          <a:fillRef idx="0">
            <a:schemeClr val="dk1"/>
          </a:fillRef>
          <a:effectRef idx="0">
            <a:schemeClr val="dk1"/>
          </a:effectRef>
          <a:fontRef idx="minor">
            <a:schemeClr val="tx1"/>
          </a:fontRef>
        </p:style>
      </p:cxnSp>
      <p:cxnSp>
        <p:nvCxnSpPr>
          <p:cNvPr id="155" name="Straight Connector 154">
            <a:extLst>
              <a:ext uri="{FF2B5EF4-FFF2-40B4-BE49-F238E27FC236}">
                <a16:creationId xmlns:a16="http://schemas.microsoft.com/office/drawing/2014/main" id="{08479494-951F-48EA-889E-A108D340ABAC}"/>
              </a:ext>
            </a:extLst>
          </p:cNvPr>
          <p:cNvCxnSpPr>
            <a:cxnSpLocks/>
          </p:cNvCxnSpPr>
          <p:nvPr/>
        </p:nvCxnSpPr>
        <p:spPr>
          <a:xfrm>
            <a:off x="7623742" y="4015805"/>
            <a:ext cx="1989890" cy="28531"/>
          </a:xfrm>
          <a:prstGeom prst="line">
            <a:avLst/>
          </a:prstGeom>
        </p:spPr>
        <p:style>
          <a:lnRef idx="1">
            <a:schemeClr val="dk1"/>
          </a:lnRef>
          <a:fillRef idx="0">
            <a:schemeClr val="dk1"/>
          </a:fillRef>
          <a:effectRef idx="0">
            <a:schemeClr val="dk1"/>
          </a:effectRef>
          <a:fontRef idx="minor">
            <a:schemeClr val="tx1"/>
          </a:fontRef>
        </p:style>
      </p:cxnSp>
      <p:sp>
        <p:nvSpPr>
          <p:cNvPr id="156" name="TextBox 155">
            <a:extLst>
              <a:ext uri="{FF2B5EF4-FFF2-40B4-BE49-F238E27FC236}">
                <a16:creationId xmlns:a16="http://schemas.microsoft.com/office/drawing/2014/main" id="{E4A0FA94-210B-4AE9-8A8A-F351A457F074}"/>
              </a:ext>
            </a:extLst>
          </p:cNvPr>
          <p:cNvSpPr txBox="1"/>
          <p:nvPr/>
        </p:nvSpPr>
        <p:spPr>
          <a:xfrm>
            <a:off x="7679569" y="3280020"/>
            <a:ext cx="1934063" cy="646331"/>
          </a:xfrm>
          <a:prstGeom prst="rect">
            <a:avLst/>
          </a:prstGeom>
          <a:noFill/>
        </p:spPr>
        <p:txBody>
          <a:bodyPr wrap="square" rtlCol="0">
            <a:spAutoFit/>
          </a:bodyPr>
          <a:lstStyle/>
          <a:p>
            <a:pPr algn="ctr"/>
            <a:r>
              <a:rPr lang="en-GB" b="1" dirty="0"/>
              <a:t>London</a:t>
            </a:r>
          </a:p>
          <a:p>
            <a:pPr algn="ctr"/>
            <a:r>
              <a:rPr lang="en-GB" dirty="0"/>
              <a:t>(Seat of power)</a:t>
            </a:r>
          </a:p>
        </p:txBody>
      </p:sp>
      <p:sp>
        <p:nvSpPr>
          <p:cNvPr id="59" name="TextBox 58">
            <a:extLst>
              <a:ext uri="{FF2B5EF4-FFF2-40B4-BE49-F238E27FC236}">
                <a16:creationId xmlns:a16="http://schemas.microsoft.com/office/drawing/2014/main" id="{D9A3D4B5-DDBB-4FB6-B1D3-C6819EB40F8C}"/>
              </a:ext>
            </a:extLst>
          </p:cNvPr>
          <p:cNvSpPr txBox="1"/>
          <p:nvPr/>
        </p:nvSpPr>
        <p:spPr>
          <a:xfrm>
            <a:off x="5257089" y="4969888"/>
            <a:ext cx="1989889" cy="584775"/>
          </a:xfrm>
          <a:prstGeom prst="rect">
            <a:avLst/>
          </a:prstGeom>
          <a:noFill/>
        </p:spPr>
        <p:txBody>
          <a:bodyPr wrap="square" rtlCol="0">
            <a:spAutoFit/>
          </a:bodyPr>
          <a:lstStyle/>
          <a:p>
            <a:pPr algn="ctr"/>
            <a:r>
              <a:rPr lang="en-GB" sz="1600" dirty="0">
                <a:solidFill>
                  <a:srgbClr val="0000FF"/>
                </a:solidFill>
              </a:rPr>
              <a:t>Queen Elizabeth (Woodville)</a:t>
            </a:r>
          </a:p>
        </p:txBody>
      </p:sp>
      <p:sp>
        <p:nvSpPr>
          <p:cNvPr id="60" name="TextBox 59">
            <a:extLst>
              <a:ext uri="{FF2B5EF4-FFF2-40B4-BE49-F238E27FC236}">
                <a16:creationId xmlns:a16="http://schemas.microsoft.com/office/drawing/2014/main" id="{6F62A2E3-EDE4-4861-96F1-C0E6E299F6A0}"/>
              </a:ext>
            </a:extLst>
          </p:cNvPr>
          <p:cNvSpPr txBox="1"/>
          <p:nvPr/>
        </p:nvSpPr>
        <p:spPr>
          <a:xfrm>
            <a:off x="5269705" y="5613194"/>
            <a:ext cx="1989889" cy="338554"/>
          </a:xfrm>
          <a:prstGeom prst="rect">
            <a:avLst/>
          </a:prstGeom>
          <a:noFill/>
        </p:spPr>
        <p:txBody>
          <a:bodyPr wrap="square" rtlCol="0">
            <a:spAutoFit/>
          </a:bodyPr>
          <a:lstStyle/>
          <a:p>
            <a:pPr algn="ctr"/>
            <a:r>
              <a:rPr lang="en-GB" sz="1600" dirty="0">
                <a:solidFill>
                  <a:srgbClr val="0000FF"/>
                </a:solidFill>
              </a:rPr>
              <a:t>Prince Richard</a:t>
            </a:r>
          </a:p>
        </p:txBody>
      </p:sp>
      <p:sp>
        <p:nvSpPr>
          <p:cNvPr id="61" name="TextBox 60">
            <a:extLst>
              <a:ext uri="{FF2B5EF4-FFF2-40B4-BE49-F238E27FC236}">
                <a16:creationId xmlns:a16="http://schemas.microsoft.com/office/drawing/2014/main" id="{90975555-98FF-4408-AA2B-E8B237612BD5}"/>
              </a:ext>
            </a:extLst>
          </p:cNvPr>
          <p:cNvSpPr txBox="1"/>
          <p:nvPr/>
        </p:nvSpPr>
        <p:spPr>
          <a:xfrm>
            <a:off x="5281308" y="6010279"/>
            <a:ext cx="1989889" cy="584775"/>
          </a:xfrm>
          <a:prstGeom prst="rect">
            <a:avLst/>
          </a:prstGeom>
          <a:noFill/>
        </p:spPr>
        <p:txBody>
          <a:bodyPr wrap="square" rtlCol="0">
            <a:spAutoFit/>
          </a:bodyPr>
          <a:lstStyle/>
          <a:p>
            <a:pPr algn="ctr"/>
            <a:r>
              <a:rPr lang="en-GB" sz="1600" dirty="0">
                <a:solidFill>
                  <a:srgbClr val="0000FF"/>
                </a:solidFill>
              </a:rPr>
              <a:t>Sir Thomas Grey, Marquess of Dorset</a:t>
            </a:r>
          </a:p>
        </p:txBody>
      </p:sp>
      <p:sp>
        <p:nvSpPr>
          <p:cNvPr id="62" name="TextBox 61">
            <a:extLst>
              <a:ext uri="{FF2B5EF4-FFF2-40B4-BE49-F238E27FC236}">
                <a16:creationId xmlns:a16="http://schemas.microsoft.com/office/drawing/2014/main" id="{A6C6DA74-0D0D-4883-ABBE-4992F7C5A62B}"/>
              </a:ext>
            </a:extLst>
          </p:cNvPr>
          <p:cNvSpPr txBox="1"/>
          <p:nvPr/>
        </p:nvSpPr>
        <p:spPr>
          <a:xfrm>
            <a:off x="7621771" y="4408738"/>
            <a:ext cx="1997752" cy="584775"/>
          </a:xfrm>
          <a:prstGeom prst="rect">
            <a:avLst/>
          </a:prstGeom>
          <a:noFill/>
        </p:spPr>
        <p:txBody>
          <a:bodyPr wrap="square" rtlCol="0">
            <a:spAutoFit/>
          </a:bodyPr>
          <a:lstStyle/>
          <a:p>
            <a:pPr algn="ctr"/>
            <a:r>
              <a:rPr lang="en-GB" sz="1600" dirty="0">
                <a:solidFill>
                  <a:srgbClr val="FF0000"/>
                </a:solidFill>
              </a:rPr>
              <a:t>Richard, Duke of Gloucester</a:t>
            </a:r>
          </a:p>
        </p:txBody>
      </p:sp>
      <p:sp>
        <p:nvSpPr>
          <p:cNvPr id="63" name="TextBox 62">
            <a:extLst>
              <a:ext uri="{FF2B5EF4-FFF2-40B4-BE49-F238E27FC236}">
                <a16:creationId xmlns:a16="http://schemas.microsoft.com/office/drawing/2014/main" id="{7E693291-A9BA-492B-AD6E-4ACDC12DA101}"/>
              </a:ext>
            </a:extLst>
          </p:cNvPr>
          <p:cNvSpPr txBox="1"/>
          <p:nvPr/>
        </p:nvSpPr>
        <p:spPr>
          <a:xfrm>
            <a:off x="3014085" y="5656023"/>
            <a:ext cx="1805391" cy="338554"/>
          </a:xfrm>
          <a:prstGeom prst="rect">
            <a:avLst/>
          </a:prstGeom>
          <a:noFill/>
        </p:spPr>
        <p:txBody>
          <a:bodyPr wrap="square" rtlCol="0">
            <a:spAutoFit/>
          </a:bodyPr>
          <a:lstStyle/>
          <a:p>
            <a:pPr algn="ctr"/>
            <a:r>
              <a:rPr lang="en-GB" sz="1600" dirty="0"/>
              <a:t>Lord Hastings</a:t>
            </a:r>
          </a:p>
        </p:txBody>
      </p:sp>
      <p:sp>
        <p:nvSpPr>
          <p:cNvPr id="69" name="TextBox 68">
            <a:extLst>
              <a:ext uri="{FF2B5EF4-FFF2-40B4-BE49-F238E27FC236}">
                <a16:creationId xmlns:a16="http://schemas.microsoft.com/office/drawing/2014/main" id="{1D02AA06-26C2-492C-A654-9B57EDFB18C3}"/>
              </a:ext>
            </a:extLst>
          </p:cNvPr>
          <p:cNvSpPr txBox="1"/>
          <p:nvPr/>
        </p:nvSpPr>
        <p:spPr>
          <a:xfrm>
            <a:off x="7634386" y="5085065"/>
            <a:ext cx="1998305" cy="584775"/>
          </a:xfrm>
          <a:prstGeom prst="rect">
            <a:avLst/>
          </a:prstGeom>
          <a:noFill/>
        </p:spPr>
        <p:txBody>
          <a:bodyPr wrap="square" rtlCol="0">
            <a:spAutoFit/>
          </a:bodyPr>
          <a:lstStyle/>
          <a:p>
            <a:pPr algn="ctr"/>
            <a:r>
              <a:rPr lang="en-GB" sz="1600" dirty="0">
                <a:solidFill>
                  <a:srgbClr val="FF0000"/>
                </a:solidFill>
              </a:rPr>
              <a:t>Duke of                   Buckingham</a:t>
            </a:r>
          </a:p>
        </p:txBody>
      </p:sp>
      <p:sp>
        <p:nvSpPr>
          <p:cNvPr id="70" name="TextBox 69">
            <a:extLst>
              <a:ext uri="{FF2B5EF4-FFF2-40B4-BE49-F238E27FC236}">
                <a16:creationId xmlns:a16="http://schemas.microsoft.com/office/drawing/2014/main" id="{70FAD3AA-86E1-4FBE-BD11-FBE42E724E3C}"/>
              </a:ext>
            </a:extLst>
          </p:cNvPr>
          <p:cNvSpPr txBox="1"/>
          <p:nvPr/>
        </p:nvSpPr>
        <p:spPr>
          <a:xfrm>
            <a:off x="9939916" y="4813556"/>
            <a:ext cx="1998305" cy="338554"/>
          </a:xfrm>
          <a:prstGeom prst="rect">
            <a:avLst/>
          </a:prstGeom>
          <a:noFill/>
        </p:spPr>
        <p:txBody>
          <a:bodyPr wrap="square" rtlCol="0">
            <a:spAutoFit/>
          </a:bodyPr>
          <a:lstStyle/>
          <a:p>
            <a:pPr algn="ctr"/>
            <a:r>
              <a:rPr lang="en-GB" sz="1600" b="1" dirty="0">
                <a:solidFill>
                  <a:srgbClr val="0000FF"/>
                </a:solidFill>
              </a:rPr>
              <a:t>Young King Edward V</a:t>
            </a:r>
          </a:p>
        </p:txBody>
      </p:sp>
      <p:sp>
        <p:nvSpPr>
          <p:cNvPr id="71" name="TextBox 70">
            <a:extLst>
              <a:ext uri="{FF2B5EF4-FFF2-40B4-BE49-F238E27FC236}">
                <a16:creationId xmlns:a16="http://schemas.microsoft.com/office/drawing/2014/main" id="{1300AD0D-E002-4275-A11E-3109BE998FF0}"/>
              </a:ext>
            </a:extLst>
          </p:cNvPr>
          <p:cNvSpPr txBox="1"/>
          <p:nvPr/>
        </p:nvSpPr>
        <p:spPr>
          <a:xfrm>
            <a:off x="499085" y="5443917"/>
            <a:ext cx="1998305" cy="338554"/>
          </a:xfrm>
          <a:prstGeom prst="rect">
            <a:avLst/>
          </a:prstGeom>
          <a:noFill/>
        </p:spPr>
        <p:txBody>
          <a:bodyPr wrap="square" rtlCol="0">
            <a:spAutoFit/>
          </a:bodyPr>
          <a:lstStyle/>
          <a:p>
            <a:pPr algn="ctr"/>
            <a:r>
              <a:rPr lang="en-GB" sz="1600" dirty="0">
                <a:solidFill>
                  <a:srgbClr val="0000FF"/>
                </a:solidFill>
              </a:rPr>
              <a:t>Earl Rivers</a:t>
            </a:r>
          </a:p>
        </p:txBody>
      </p:sp>
      <p:sp>
        <p:nvSpPr>
          <p:cNvPr id="72" name="TextBox 71">
            <a:extLst>
              <a:ext uri="{FF2B5EF4-FFF2-40B4-BE49-F238E27FC236}">
                <a16:creationId xmlns:a16="http://schemas.microsoft.com/office/drawing/2014/main" id="{315A55C8-EDFB-4938-957C-868010B4F7DF}"/>
              </a:ext>
            </a:extLst>
          </p:cNvPr>
          <p:cNvSpPr txBox="1"/>
          <p:nvPr/>
        </p:nvSpPr>
        <p:spPr>
          <a:xfrm>
            <a:off x="499085" y="5841002"/>
            <a:ext cx="1998305" cy="338554"/>
          </a:xfrm>
          <a:prstGeom prst="rect">
            <a:avLst/>
          </a:prstGeom>
          <a:noFill/>
        </p:spPr>
        <p:txBody>
          <a:bodyPr wrap="square" rtlCol="0">
            <a:spAutoFit/>
          </a:bodyPr>
          <a:lstStyle/>
          <a:p>
            <a:pPr algn="ctr"/>
            <a:r>
              <a:rPr lang="en-GB" sz="1600" dirty="0">
                <a:solidFill>
                  <a:srgbClr val="0000FF"/>
                </a:solidFill>
              </a:rPr>
              <a:t>Sir Richard Grey</a:t>
            </a:r>
          </a:p>
        </p:txBody>
      </p:sp>
      <p:sp>
        <p:nvSpPr>
          <p:cNvPr id="73" name="TextBox 72">
            <a:extLst>
              <a:ext uri="{FF2B5EF4-FFF2-40B4-BE49-F238E27FC236}">
                <a16:creationId xmlns:a16="http://schemas.microsoft.com/office/drawing/2014/main" id="{792CB70C-804B-4B0B-A8A0-3DB934E2A123}"/>
              </a:ext>
            </a:extLst>
          </p:cNvPr>
          <p:cNvSpPr txBox="1"/>
          <p:nvPr/>
        </p:nvSpPr>
        <p:spPr>
          <a:xfrm>
            <a:off x="3028028" y="4985712"/>
            <a:ext cx="1773527" cy="338554"/>
          </a:xfrm>
          <a:prstGeom prst="rect">
            <a:avLst/>
          </a:prstGeom>
          <a:noFill/>
        </p:spPr>
        <p:txBody>
          <a:bodyPr wrap="square" rtlCol="0">
            <a:spAutoFit/>
          </a:bodyPr>
          <a:lstStyle/>
          <a:p>
            <a:pPr algn="ctr"/>
            <a:r>
              <a:rPr lang="en-GB" sz="1600" dirty="0"/>
              <a:t>King Edward IV</a:t>
            </a:r>
          </a:p>
        </p:txBody>
      </p:sp>
      <p:sp>
        <p:nvSpPr>
          <p:cNvPr id="74" name="TextBox 73">
            <a:extLst>
              <a:ext uri="{FF2B5EF4-FFF2-40B4-BE49-F238E27FC236}">
                <a16:creationId xmlns:a16="http://schemas.microsoft.com/office/drawing/2014/main" id="{8DA1FD57-C1BA-45DA-AB4C-98919F3C2924}"/>
              </a:ext>
            </a:extLst>
          </p:cNvPr>
          <p:cNvSpPr txBox="1"/>
          <p:nvPr/>
        </p:nvSpPr>
        <p:spPr>
          <a:xfrm>
            <a:off x="5471457" y="4064820"/>
            <a:ext cx="1604206" cy="861774"/>
          </a:xfrm>
          <a:prstGeom prst="rect">
            <a:avLst/>
          </a:prstGeom>
          <a:noFill/>
        </p:spPr>
        <p:txBody>
          <a:bodyPr wrap="square" rtlCol="0">
            <a:spAutoFit/>
          </a:bodyPr>
          <a:lstStyle/>
          <a:p>
            <a:pPr algn="ctr"/>
            <a:r>
              <a:rPr lang="en-GB" sz="1600" b="1" dirty="0"/>
              <a:t>Westminster Abbey </a:t>
            </a:r>
          </a:p>
          <a:p>
            <a:pPr algn="ctr"/>
            <a:r>
              <a:rPr lang="en-GB" sz="1600" dirty="0"/>
              <a:t>(Sanctuary)</a:t>
            </a:r>
          </a:p>
        </p:txBody>
      </p:sp>
    </p:spTree>
    <p:extLst>
      <p:ext uri="{BB962C8B-B14F-4D97-AF65-F5344CB8AC3E}">
        <p14:creationId xmlns:p14="http://schemas.microsoft.com/office/powerpoint/2010/main" val="707869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81E23918-D841-407F-AF53-B6D2D86E6DD7}"/>
              </a:ext>
            </a:extLst>
          </p:cNvPr>
          <p:cNvCxnSpPr>
            <a:cxnSpLocks/>
          </p:cNvCxnSpPr>
          <p:nvPr/>
        </p:nvCxnSpPr>
        <p:spPr>
          <a:xfrm flipV="1">
            <a:off x="5146697" y="6621988"/>
            <a:ext cx="2235907" cy="4100"/>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ABB113E1-F84A-4958-8DFE-FBF1338C1A37}"/>
              </a:ext>
            </a:extLst>
          </p:cNvPr>
          <p:cNvCxnSpPr>
            <a:cxnSpLocks/>
          </p:cNvCxnSpPr>
          <p:nvPr/>
        </p:nvCxnSpPr>
        <p:spPr>
          <a:xfrm flipV="1">
            <a:off x="5145682" y="4856065"/>
            <a:ext cx="0" cy="1770023"/>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94FDD1ED-2E66-43C0-9576-61EA83D475E6}"/>
              </a:ext>
            </a:extLst>
          </p:cNvPr>
          <p:cNvCxnSpPr>
            <a:cxnSpLocks/>
          </p:cNvCxnSpPr>
          <p:nvPr/>
        </p:nvCxnSpPr>
        <p:spPr>
          <a:xfrm flipH="1" flipV="1">
            <a:off x="7382603" y="4876590"/>
            <a:ext cx="1968" cy="1757521"/>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6109A2C5-EFF2-4030-BD80-4A1BE504212C}"/>
              </a:ext>
            </a:extLst>
          </p:cNvPr>
          <p:cNvCxnSpPr>
            <a:cxnSpLocks/>
          </p:cNvCxnSpPr>
          <p:nvPr/>
        </p:nvCxnSpPr>
        <p:spPr>
          <a:xfrm flipV="1">
            <a:off x="5142121" y="3542262"/>
            <a:ext cx="1110147" cy="1313803"/>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4D43A508-9C92-42F6-B218-7CD42A07DED0}"/>
              </a:ext>
            </a:extLst>
          </p:cNvPr>
          <p:cNvCxnSpPr>
            <a:cxnSpLocks/>
          </p:cNvCxnSpPr>
          <p:nvPr/>
        </p:nvCxnSpPr>
        <p:spPr>
          <a:xfrm flipH="1" flipV="1">
            <a:off x="6257166" y="3542261"/>
            <a:ext cx="1125437" cy="1334329"/>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DCCAD502-9DED-47FD-95DE-9C7E1ECE0D23}"/>
              </a:ext>
            </a:extLst>
          </p:cNvPr>
          <p:cNvCxnSpPr>
            <a:cxnSpLocks/>
          </p:cNvCxnSpPr>
          <p:nvPr/>
        </p:nvCxnSpPr>
        <p:spPr>
          <a:xfrm flipH="1" flipV="1">
            <a:off x="6252266" y="3141589"/>
            <a:ext cx="2" cy="406067"/>
          </a:xfrm>
          <a:prstGeom prst="line">
            <a:avLst/>
          </a:prstGeom>
          <a:ln w="28575"/>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8291B62F-4DA6-4939-99A2-64A059B9938E}"/>
              </a:ext>
            </a:extLst>
          </p:cNvPr>
          <p:cNvCxnSpPr>
            <a:cxnSpLocks/>
          </p:cNvCxnSpPr>
          <p:nvPr/>
        </p:nvCxnSpPr>
        <p:spPr>
          <a:xfrm flipH="1">
            <a:off x="6068347" y="3323707"/>
            <a:ext cx="363622" cy="1"/>
          </a:xfrm>
          <a:prstGeom prst="line">
            <a:avLst/>
          </a:prstGeom>
          <a:ln w="28575"/>
        </p:spPr>
        <p:style>
          <a:lnRef idx="1">
            <a:schemeClr val="dk1"/>
          </a:lnRef>
          <a:fillRef idx="0">
            <a:schemeClr val="dk1"/>
          </a:fillRef>
          <a:effectRef idx="0">
            <a:schemeClr val="dk1"/>
          </a:effectRef>
          <a:fontRef idx="minor">
            <a:schemeClr val="tx1"/>
          </a:fontRef>
        </p:style>
      </p:cxnSp>
      <p:cxnSp>
        <p:nvCxnSpPr>
          <p:cNvPr id="25" name="Straight Connector 24">
            <a:extLst>
              <a:ext uri="{FF2B5EF4-FFF2-40B4-BE49-F238E27FC236}">
                <a16:creationId xmlns:a16="http://schemas.microsoft.com/office/drawing/2014/main" id="{BB51FFC8-D1D4-40DF-94E9-B4F38663A161}"/>
              </a:ext>
            </a:extLst>
          </p:cNvPr>
          <p:cNvCxnSpPr>
            <a:cxnSpLocks/>
          </p:cNvCxnSpPr>
          <p:nvPr/>
        </p:nvCxnSpPr>
        <p:spPr>
          <a:xfrm>
            <a:off x="9897851" y="6617888"/>
            <a:ext cx="2082435" cy="820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429BBAEC-C534-4DF6-88B7-560BEC87DC25}"/>
              </a:ext>
            </a:extLst>
          </p:cNvPr>
          <p:cNvCxnSpPr>
            <a:cxnSpLocks/>
          </p:cNvCxnSpPr>
          <p:nvPr/>
        </p:nvCxnSpPr>
        <p:spPr>
          <a:xfrm flipV="1">
            <a:off x="9897851" y="3999132"/>
            <a:ext cx="0" cy="2618756"/>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332E7FE6-C39B-455E-A3FC-8E764BDF6710}"/>
              </a:ext>
            </a:extLst>
          </p:cNvPr>
          <p:cNvCxnSpPr>
            <a:cxnSpLocks/>
          </p:cNvCxnSpPr>
          <p:nvPr/>
        </p:nvCxnSpPr>
        <p:spPr>
          <a:xfrm flipV="1">
            <a:off x="11980286" y="3999144"/>
            <a:ext cx="0" cy="2630955"/>
          </a:xfrm>
          <a:prstGeom prst="line">
            <a:avLst/>
          </a:prstGeom>
        </p:spPr>
        <p:style>
          <a:lnRef idx="1">
            <a:schemeClr val="dk1"/>
          </a:lnRef>
          <a:fillRef idx="0">
            <a:schemeClr val="dk1"/>
          </a:fillRef>
          <a:effectRef idx="0">
            <a:schemeClr val="dk1"/>
          </a:effectRef>
          <a:fontRef idx="minor">
            <a:schemeClr val="tx1"/>
          </a:fontRef>
        </p:style>
      </p:cxnSp>
      <p:cxnSp>
        <p:nvCxnSpPr>
          <p:cNvPr id="46" name="Straight Connector 45">
            <a:extLst>
              <a:ext uri="{FF2B5EF4-FFF2-40B4-BE49-F238E27FC236}">
                <a16:creationId xmlns:a16="http://schemas.microsoft.com/office/drawing/2014/main" id="{2CEB9AE2-9307-4162-93AB-CE095E6CEBB9}"/>
              </a:ext>
            </a:extLst>
          </p:cNvPr>
          <p:cNvCxnSpPr>
            <a:cxnSpLocks/>
          </p:cNvCxnSpPr>
          <p:nvPr/>
        </p:nvCxnSpPr>
        <p:spPr>
          <a:xfrm>
            <a:off x="9897851"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47" name="Straight Connector 46">
            <a:extLst>
              <a:ext uri="{FF2B5EF4-FFF2-40B4-BE49-F238E27FC236}">
                <a16:creationId xmlns:a16="http://schemas.microsoft.com/office/drawing/2014/main" id="{8D903F7F-57F6-4EFD-9BC8-F5003D90B693}"/>
              </a:ext>
            </a:extLst>
          </p:cNvPr>
          <p:cNvCxnSpPr>
            <a:cxnSpLocks/>
          </p:cNvCxnSpPr>
          <p:nvPr/>
        </p:nvCxnSpPr>
        <p:spPr>
          <a:xfrm>
            <a:off x="10274222"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48" name="Straight Connector 47">
            <a:extLst>
              <a:ext uri="{FF2B5EF4-FFF2-40B4-BE49-F238E27FC236}">
                <a16:creationId xmlns:a16="http://schemas.microsoft.com/office/drawing/2014/main" id="{53360C61-B4D2-4E4F-8297-A7325EE1957B}"/>
              </a:ext>
            </a:extLst>
          </p:cNvPr>
          <p:cNvCxnSpPr>
            <a:cxnSpLocks/>
          </p:cNvCxnSpPr>
          <p:nvPr/>
        </p:nvCxnSpPr>
        <p:spPr>
          <a:xfrm>
            <a:off x="10465554"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51" name="Straight Connector 50">
            <a:extLst>
              <a:ext uri="{FF2B5EF4-FFF2-40B4-BE49-F238E27FC236}">
                <a16:creationId xmlns:a16="http://schemas.microsoft.com/office/drawing/2014/main" id="{4DE66F6C-4DA2-43B9-9B51-A2DB5E068B74}"/>
              </a:ext>
            </a:extLst>
          </p:cNvPr>
          <p:cNvCxnSpPr>
            <a:cxnSpLocks/>
          </p:cNvCxnSpPr>
          <p:nvPr/>
        </p:nvCxnSpPr>
        <p:spPr>
          <a:xfrm flipV="1">
            <a:off x="10273480" y="4258462"/>
            <a:ext cx="192074" cy="1"/>
          </a:xfrm>
          <a:prstGeom prst="line">
            <a:avLst/>
          </a:prstGeom>
        </p:spPr>
        <p:style>
          <a:lnRef idx="1">
            <a:schemeClr val="dk1"/>
          </a:lnRef>
          <a:fillRef idx="0">
            <a:schemeClr val="dk1"/>
          </a:fillRef>
          <a:effectRef idx="0">
            <a:schemeClr val="dk1"/>
          </a:effectRef>
          <a:fontRef idx="minor">
            <a:schemeClr val="tx1"/>
          </a:fontRef>
        </p:style>
      </p:cxnSp>
      <p:sp>
        <p:nvSpPr>
          <p:cNvPr id="54" name="TextBox 53">
            <a:extLst>
              <a:ext uri="{FF2B5EF4-FFF2-40B4-BE49-F238E27FC236}">
                <a16:creationId xmlns:a16="http://schemas.microsoft.com/office/drawing/2014/main" id="{0B65B02D-8384-4BE3-B207-0989AD65BE31}"/>
              </a:ext>
            </a:extLst>
          </p:cNvPr>
          <p:cNvSpPr txBox="1"/>
          <p:nvPr/>
        </p:nvSpPr>
        <p:spPr>
          <a:xfrm>
            <a:off x="9854771" y="3280020"/>
            <a:ext cx="2125516" cy="646331"/>
          </a:xfrm>
          <a:prstGeom prst="rect">
            <a:avLst/>
          </a:prstGeom>
          <a:noFill/>
        </p:spPr>
        <p:txBody>
          <a:bodyPr wrap="square" rtlCol="0">
            <a:spAutoFit/>
          </a:bodyPr>
          <a:lstStyle/>
          <a:p>
            <a:pPr algn="ctr"/>
            <a:r>
              <a:rPr lang="en-GB" b="1" dirty="0"/>
              <a:t>Tower of London</a:t>
            </a:r>
          </a:p>
          <a:p>
            <a:pPr algn="ctr"/>
            <a:r>
              <a:rPr lang="en-GB" dirty="0"/>
              <a:t>(Palace/Fortress)</a:t>
            </a:r>
          </a:p>
        </p:txBody>
      </p:sp>
      <p:cxnSp>
        <p:nvCxnSpPr>
          <p:cNvPr id="64" name="Straight Connector 63">
            <a:extLst>
              <a:ext uri="{FF2B5EF4-FFF2-40B4-BE49-F238E27FC236}">
                <a16:creationId xmlns:a16="http://schemas.microsoft.com/office/drawing/2014/main" id="{E2C4D1D7-570B-4566-8B8B-47C30B08EA3B}"/>
              </a:ext>
            </a:extLst>
          </p:cNvPr>
          <p:cNvCxnSpPr>
            <a:cxnSpLocks/>
          </p:cNvCxnSpPr>
          <p:nvPr/>
        </p:nvCxnSpPr>
        <p:spPr>
          <a:xfrm flipV="1">
            <a:off x="1459468" y="5156200"/>
            <a:ext cx="0" cy="1438856"/>
          </a:xfrm>
          <a:prstGeom prst="line">
            <a:avLst/>
          </a:prstGeom>
        </p:spPr>
        <p:style>
          <a:lnRef idx="1">
            <a:schemeClr val="dk1"/>
          </a:lnRef>
          <a:fillRef idx="0">
            <a:schemeClr val="dk1"/>
          </a:fillRef>
          <a:effectRef idx="0">
            <a:schemeClr val="dk1"/>
          </a:effectRef>
          <a:fontRef idx="minor">
            <a:schemeClr val="tx1"/>
          </a:fontRef>
        </p:style>
      </p:cxnSp>
      <p:cxnSp>
        <p:nvCxnSpPr>
          <p:cNvPr id="65" name="Straight Connector 64">
            <a:extLst>
              <a:ext uri="{FF2B5EF4-FFF2-40B4-BE49-F238E27FC236}">
                <a16:creationId xmlns:a16="http://schemas.microsoft.com/office/drawing/2014/main" id="{0C49C240-4420-45CC-956A-79D14E0CC5F5}"/>
              </a:ext>
            </a:extLst>
          </p:cNvPr>
          <p:cNvCxnSpPr>
            <a:cxnSpLocks/>
          </p:cNvCxnSpPr>
          <p:nvPr/>
        </p:nvCxnSpPr>
        <p:spPr>
          <a:xfrm flipH="1" flipV="1">
            <a:off x="1814712" y="5156200"/>
            <a:ext cx="4497" cy="1451346"/>
          </a:xfrm>
          <a:prstGeom prst="line">
            <a:avLst/>
          </a:prstGeom>
        </p:spPr>
        <p:style>
          <a:lnRef idx="1">
            <a:schemeClr val="dk1"/>
          </a:lnRef>
          <a:fillRef idx="0">
            <a:schemeClr val="dk1"/>
          </a:fillRef>
          <a:effectRef idx="0">
            <a:schemeClr val="dk1"/>
          </a:effectRef>
          <a:fontRef idx="minor">
            <a:schemeClr val="tx1"/>
          </a:fontRef>
        </p:style>
      </p:cxnSp>
      <p:cxnSp>
        <p:nvCxnSpPr>
          <p:cNvPr id="66" name="Straight Connector 65">
            <a:extLst>
              <a:ext uri="{FF2B5EF4-FFF2-40B4-BE49-F238E27FC236}">
                <a16:creationId xmlns:a16="http://schemas.microsoft.com/office/drawing/2014/main" id="{9B92E3FB-73F8-48D8-801E-76FACA48E561}"/>
              </a:ext>
            </a:extLst>
          </p:cNvPr>
          <p:cNvCxnSpPr>
            <a:cxnSpLocks/>
          </p:cNvCxnSpPr>
          <p:nvPr/>
        </p:nvCxnSpPr>
        <p:spPr>
          <a:xfrm flipV="1">
            <a:off x="2155278" y="5156200"/>
            <a:ext cx="0" cy="1438854"/>
          </a:xfrm>
          <a:prstGeom prst="line">
            <a:avLst/>
          </a:prstGeom>
        </p:spPr>
        <p:style>
          <a:lnRef idx="1">
            <a:schemeClr val="dk1"/>
          </a:lnRef>
          <a:fillRef idx="0">
            <a:schemeClr val="dk1"/>
          </a:fillRef>
          <a:effectRef idx="0">
            <a:schemeClr val="dk1"/>
          </a:effectRef>
          <a:fontRef idx="minor">
            <a:schemeClr val="tx1"/>
          </a:fontRef>
        </p:style>
      </p:cxnSp>
      <p:cxnSp>
        <p:nvCxnSpPr>
          <p:cNvPr id="67" name="Straight Connector 66">
            <a:extLst>
              <a:ext uri="{FF2B5EF4-FFF2-40B4-BE49-F238E27FC236}">
                <a16:creationId xmlns:a16="http://schemas.microsoft.com/office/drawing/2014/main" id="{6FD1770F-F2C2-4097-AB09-C49347172EA0}"/>
              </a:ext>
            </a:extLst>
          </p:cNvPr>
          <p:cNvCxnSpPr>
            <a:cxnSpLocks/>
          </p:cNvCxnSpPr>
          <p:nvPr/>
        </p:nvCxnSpPr>
        <p:spPr>
          <a:xfrm flipV="1">
            <a:off x="2507887" y="5156200"/>
            <a:ext cx="0" cy="1447332"/>
          </a:xfrm>
          <a:prstGeom prst="line">
            <a:avLst/>
          </a:prstGeom>
        </p:spPr>
        <p:style>
          <a:lnRef idx="1">
            <a:schemeClr val="dk1"/>
          </a:lnRef>
          <a:fillRef idx="0">
            <a:schemeClr val="dk1"/>
          </a:fillRef>
          <a:effectRef idx="0">
            <a:schemeClr val="dk1"/>
          </a:effectRef>
          <a:fontRef idx="minor">
            <a:schemeClr val="tx1"/>
          </a:fontRef>
        </p:style>
      </p:cxnSp>
      <p:sp>
        <p:nvSpPr>
          <p:cNvPr id="68" name="TextBox 67">
            <a:extLst>
              <a:ext uri="{FF2B5EF4-FFF2-40B4-BE49-F238E27FC236}">
                <a16:creationId xmlns:a16="http://schemas.microsoft.com/office/drawing/2014/main" id="{F8E9EF02-AFE0-4819-8A66-0D25436D7FE8}"/>
              </a:ext>
            </a:extLst>
          </p:cNvPr>
          <p:cNvSpPr txBox="1"/>
          <p:nvPr/>
        </p:nvSpPr>
        <p:spPr>
          <a:xfrm>
            <a:off x="194303" y="3285147"/>
            <a:ext cx="2554203" cy="646331"/>
          </a:xfrm>
          <a:prstGeom prst="rect">
            <a:avLst/>
          </a:prstGeom>
          <a:noFill/>
        </p:spPr>
        <p:txBody>
          <a:bodyPr wrap="square" rtlCol="0">
            <a:spAutoFit/>
          </a:bodyPr>
          <a:lstStyle/>
          <a:p>
            <a:pPr algn="ctr"/>
            <a:r>
              <a:rPr lang="en-GB" b="1" dirty="0"/>
              <a:t>Imprisoned</a:t>
            </a:r>
          </a:p>
          <a:p>
            <a:pPr algn="ctr"/>
            <a:r>
              <a:rPr lang="en-GB" dirty="0"/>
              <a:t>(one of Richard’s castles)</a:t>
            </a:r>
          </a:p>
        </p:txBody>
      </p:sp>
      <p:sp>
        <p:nvSpPr>
          <p:cNvPr id="80" name="TextBox 79">
            <a:extLst>
              <a:ext uri="{FF2B5EF4-FFF2-40B4-BE49-F238E27FC236}">
                <a16:creationId xmlns:a16="http://schemas.microsoft.com/office/drawing/2014/main" id="{50EF90AB-A0BB-48D9-868C-D3DBC566235D}"/>
              </a:ext>
            </a:extLst>
          </p:cNvPr>
          <p:cNvSpPr txBox="1"/>
          <p:nvPr/>
        </p:nvSpPr>
        <p:spPr>
          <a:xfrm>
            <a:off x="110964" y="28061"/>
            <a:ext cx="12081035" cy="1138773"/>
          </a:xfrm>
          <a:prstGeom prst="rect">
            <a:avLst/>
          </a:prstGeom>
          <a:noFill/>
        </p:spPr>
        <p:txBody>
          <a:bodyPr wrap="square" rtlCol="0">
            <a:spAutoFit/>
          </a:bodyPr>
          <a:lstStyle/>
          <a:p>
            <a:r>
              <a:rPr lang="en-GB" sz="2800" b="1" dirty="0">
                <a:solidFill>
                  <a:srgbClr val="FF0000"/>
                </a:solidFill>
              </a:rPr>
              <a:t>16 June 1483</a:t>
            </a:r>
          </a:p>
          <a:p>
            <a:r>
              <a:rPr lang="en-GB" sz="2800" dirty="0">
                <a:solidFill>
                  <a:srgbClr val="FF0000"/>
                </a:solidFill>
              </a:rPr>
              <a:t>Queen Elizabeth handed over Prince Richard who joined his brother in the Tower</a:t>
            </a:r>
          </a:p>
          <a:p>
            <a:endParaRPr lang="en-GB" sz="1200" dirty="0"/>
          </a:p>
        </p:txBody>
      </p:sp>
      <p:cxnSp>
        <p:nvCxnSpPr>
          <p:cNvPr id="81" name="Straight Connector 80">
            <a:extLst>
              <a:ext uri="{FF2B5EF4-FFF2-40B4-BE49-F238E27FC236}">
                <a16:creationId xmlns:a16="http://schemas.microsoft.com/office/drawing/2014/main" id="{E99722B3-FB61-4D85-A6A1-EC16B63D7532}"/>
              </a:ext>
            </a:extLst>
          </p:cNvPr>
          <p:cNvCxnSpPr>
            <a:cxnSpLocks/>
          </p:cNvCxnSpPr>
          <p:nvPr/>
        </p:nvCxnSpPr>
        <p:spPr>
          <a:xfrm>
            <a:off x="216110" y="6599522"/>
            <a:ext cx="2510590" cy="8021"/>
          </a:xfrm>
          <a:prstGeom prst="line">
            <a:avLst/>
          </a:prstGeom>
        </p:spPr>
        <p:style>
          <a:lnRef idx="1">
            <a:schemeClr val="dk1"/>
          </a:lnRef>
          <a:fillRef idx="0">
            <a:schemeClr val="dk1"/>
          </a:fillRef>
          <a:effectRef idx="0">
            <a:schemeClr val="dk1"/>
          </a:effectRef>
          <a:fontRef idx="minor">
            <a:schemeClr val="tx1"/>
          </a:fontRef>
        </p:style>
      </p:cxnSp>
      <p:cxnSp>
        <p:nvCxnSpPr>
          <p:cNvPr id="82" name="Straight Connector 81">
            <a:extLst>
              <a:ext uri="{FF2B5EF4-FFF2-40B4-BE49-F238E27FC236}">
                <a16:creationId xmlns:a16="http://schemas.microsoft.com/office/drawing/2014/main" id="{CF1A6C08-2D03-4523-9F84-A654D29BE1A1}"/>
              </a:ext>
            </a:extLst>
          </p:cNvPr>
          <p:cNvCxnSpPr>
            <a:cxnSpLocks/>
          </p:cNvCxnSpPr>
          <p:nvPr/>
        </p:nvCxnSpPr>
        <p:spPr>
          <a:xfrm flipV="1">
            <a:off x="214866" y="3984774"/>
            <a:ext cx="0" cy="2618756"/>
          </a:xfrm>
          <a:prstGeom prst="line">
            <a:avLst/>
          </a:prstGeom>
        </p:spPr>
        <p:style>
          <a:lnRef idx="1">
            <a:schemeClr val="dk1"/>
          </a:lnRef>
          <a:fillRef idx="0">
            <a:schemeClr val="dk1"/>
          </a:fillRef>
          <a:effectRef idx="0">
            <a:schemeClr val="dk1"/>
          </a:effectRef>
          <a:fontRef idx="minor">
            <a:schemeClr val="tx1"/>
          </a:fontRef>
        </p:style>
      </p:cxnSp>
      <p:cxnSp>
        <p:nvCxnSpPr>
          <p:cNvPr id="83" name="Straight Connector 82">
            <a:extLst>
              <a:ext uri="{FF2B5EF4-FFF2-40B4-BE49-F238E27FC236}">
                <a16:creationId xmlns:a16="http://schemas.microsoft.com/office/drawing/2014/main" id="{7500C1CD-72F4-495E-8E1E-27FD4B3524EA}"/>
              </a:ext>
            </a:extLst>
          </p:cNvPr>
          <p:cNvCxnSpPr>
            <a:cxnSpLocks/>
          </p:cNvCxnSpPr>
          <p:nvPr/>
        </p:nvCxnSpPr>
        <p:spPr>
          <a:xfrm flipH="1" flipV="1">
            <a:off x="2717634" y="3984774"/>
            <a:ext cx="5346" cy="2622769"/>
          </a:xfrm>
          <a:prstGeom prst="line">
            <a:avLst/>
          </a:prstGeom>
        </p:spPr>
        <p:style>
          <a:lnRef idx="1">
            <a:schemeClr val="dk1"/>
          </a:lnRef>
          <a:fillRef idx="0">
            <a:schemeClr val="dk1"/>
          </a:fillRef>
          <a:effectRef idx="0">
            <a:schemeClr val="dk1"/>
          </a:effectRef>
          <a:fontRef idx="minor">
            <a:schemeClr val="tx1"/>
          </a:fontRef>
        </p:style>
      </p:cxnSp>
      <p:cxnSp>
        <p:nvCxnSpPr>
          <p:cNvPr id="84" name="Straight Connector 83">
            <a:extLst>
              <a:ext uri="{FF2B5EF4-FFF2-40B4-BE49-F238E27FC236}">
                <a16:creationId xmlns:a16="http://schemas.microsoft.com/office/drawing/2014/main" id="{29353AED-0618-435C-8E9F-DA728CC8FB65}"/>
              </a:ext>
            </a:extLst>
          </p:cNvPr>
          <p:cNvCxnSpPr>
            <a:cxnSpLocks/>
          </p:cNvCxnSpPr>
          <p:nvPr/>
        </p:nvCxnSpPr>
        <p:spPr>
          <a:xfrm flipV="1">
            <a:off x="1751338" y="4243926"/>
            <a:ext cx="403940" cy="1"/>
          </a:xfrm>
          <a:prstGeom prst="line">
            <a:avLst/>
          </a:prstGeom>
        </p:spPr>
        <p:style>
          <a:lnRef idx="1">
            <a:schemeClr val="dk1"/>
          </a:lnRef>
          <a:fillRef idx="0">
            <a:schemeClr val="dk1"/>
          </a:fillRef>
          <a:effectRef idx="0">
            <a:schemeClr val="dk1"/>
          </a:effectRef>
          <a:fontRef idx="minor">
            <a:schemeClr val="tx1"/>
          </a:fontRef>
        </p:style>
      </p:cxnSp>
      <p:cxnSp>
        <p:nvCxnSpPr>
          <p:cNvPr id="85" name="Straight Connector 84">
            <a:extLst>
              <a:ext uri="{FF2B5EF4-FFF2-40B4-BE49-F238E27FC236}">
                <a16:creationId xmlns:a16="http://schemas.microsoft.com/office/drawing/2014/main" id="{6CE180D3-4748-457B-9DAD-EF15923AD62D}"/>
              </a:ext>
            </a:extLst>
          </p:cNvPr>
          <p:cNvCxnSpPr>
            <a:cxnSpLocks/>
          </p:cNvCxnSpPr>
          <p:nvPr/>
        </p:nvCxnSpPr>
        <p:spPr>
          <a:xfrm>
            <a:off x="2155278" y="3984771"/>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86" name="Straight Connector 85">
            <a:extLst>
              <a:ext uri="{FF2B5EF4-FFF2-40B4-BE49-F238E27FC236}">
                <a16:creationId xmlns:a16="http://schemas.microsoft.com/office/drawing/2014/main" id="{1AC24EF7-A5A6-4DDC-8FD1-99E162C0596A}"/>
              </a:ext>
            </a:extLst>
          </p:cNvPr>
          <p:cNvCxnSpPr>
            <a:cxnSpLocks/>
          </p:cNvCxnSpPr>
          <p:nvPr/>
        </p:nvCxnSpPr>
        <p:spPr>
          <a:xfrm>
            <a:off x="1759757" y="3984596"/>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87" name="Straight Connector 86">
            <a:extLst>
              <a:ext uri="{FF2B5EF4-FFF2-40B4-BE49-F238E27FC236}">
                <a16:creationId xmlns:a16="http://schemas.microsoft.com/office/drawing/2014/main" id="{5FE57CB5-2CC4-4E9D-8421-4354E65E7CA5}"/>
              </a:ext>
            </a:extLst>
          </p:cNvPr>
          <p:cNvCxnSpPr>
            <a:cxnSpLocks/>
          </p:cNvCxnSpPr>
          <p:nvPr/>
        </p:nvCxnSpPr>
        <p:spPr>
          <a:xfrm flipV="1">
            <a:off x="2155278" y="3984602"/>
            <a:ext cx="570177" cy="6"/>
          </a:xfrm>
          <a:prstGeom prst="line">
            <a:avLst/>
          </a:prstGeom>
        </p:spPr>
        <p:style>
          <a:lnRef idx="1">
            <a:schemeClr val="dk1"/>
          </a:lnRef>
          <a:fillRef idx="0">
            <a:schemeClr val="dk1"/>
          </a:fillRef>
          <a:effectRef idx="0">
            <a:schemeClr val="dk1"/>
          </a:effectRef>
          <a:fontRef idx="minor">
            <a:schemeClr val="tx1"/>
          </a:fontRef>
        </p:style>
      </p:cxnSp>
      <p:cxnSp>
        <p:nvCxnSpPr>
          <p:cNvPr id="88" name="Straight Connector 87">
            <a:extLst>
              <a:ext uri="{FF2B5EF4-FFF2-40B4-BE49-F238E27FC236}">
                <a16:creationId xmlns:a16="http://schemas.microsoft.com/office/drawing/2014/main" id="{49EFC2C1-BA22-420D-BEA9-2543D46AA669}"/>
              </a:ext>
            </a:extLst>
          </p:cNvPr>
          <p:cNvCxnSpPr>
            <a:cxnSpLocks/>
          </p:cNvCxnSpPr>
          <p:nvPr/>
        </p:nvCxnSpPr>
        <p:spPr>
          <a:xfrm flipV="1">
            <a:off x="216199" y="3984602"/>
            <a:ext cx="570177" cy="6"/>
          </a:xfrm>
          <a:prstGeom prst="line">
            <a:avLst/>
          </a:prstGeom>
        </p:spPr>
        <p:style>
          <a:lnRef idx="1">
            <a:schemeClr val="dk1"/>
          </a:lnRef>
          <a:fillRef idx="0">
            <a:schemeClr val="dk1"/>
          </a:fillRef>
          <a:effectRef idx="0">
            <a:schemeClr val="dk1"/>
          </a:effectRef>
          <a:fontRef idx="minor">
            <a:schemeClr val="tx1"/>
          </a:fontRef>
        </p:style>
      </p:cxnSp>
      <p:cxnSp>
        <p:nvCxnSpPr>
          <p:cNvPr id="89" name="Straight Connector 88">
            <a:extLst>
              <a:ext uri="{FF2B5EF4-FFF2-40B4-BE49-F238E27FC236}">
                <a16:creationId xmlns:a16="http://schemas.microsoft.com/office/drawing/2014/main" id="{9F8AD35D-D9D4-4A3B-B59B-FDE8A8FF2E79}"/>
              </a:ext>
            </a:extLst>
          </p:cNvPr>
          <p:cNvCxnSpPr>
            <a:cxnSpLocks/>
          </p:cNvCxnSpPr>
          <p:nvPr/>
        </p:nvCxnSpPr>
        <p:spPr>
          <a:xfrm>
            <a:off x="786964" y="398460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90" name="Straight Connector 89">
            <a:extLst>
              <a:ext uri="{FF2B5EF4-FFF2-40B4-BE49-F238E27FC236}">
                <a16:creationId xmlns:a16="http://schemas.microsoft.com/office/drawing/2014/main" id="{DCC6524D-C27A-4C2C-A417-2F6534E06D86}"/>
              </a:ext>
            </a:extLst>
          </p:cNvPr>
          <p:cNvCxnSpPr>
            <a:cxnSpLocks/>
          </p:cNvCxnSpPr>
          <p:nvPr/>
        </p:nvCxnSpPr>
        <p:spPr>
          <a:xfrm>
            <a:off x="1192054" y="3984596"/>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91" name="Straight Connector 90">
            <a:extLst>
              <a:ext uri="{FF2B5EF4-FFF2-40B4-BE49-F238E27FC236}">
                <a16:creationId xmlns:a16="http://schemas.microsoft.com/office/drawing/2014/main" id="{539D6F96-5D97-46DF-8E03-1C19EB17AB3B}"/>
              </a:ext>
            </a:extLst>
          </p:cNvPr>
          <p:cNvCxnSpPr>
            <a:cxnSpLocks/>
          </p:cNvCxnSpPr>
          <p:nvPr/>
        </p:nvCxnSpPr>
        <p:spPr>
          <a:xfrm>
            <a:off x="1189581" y="3984596"/>
            <a:ext cx="570176" cy="0"/>
          </a:xfrm>
          <a:prstGeom prst="line">
            <a:avLst/>
          </a:prstGeom>
        </p:spPr>
        <p:style>
          <a:lnRef idx="1">
            <a:schemeClr val="dk1"/>
          </a:lnRef>
          <a:fillRef idx="0">
            <a:schemeClr val="dk1"/>
          </a:fillRef>
          <a:effectRef idx="0">
            <a:schemeClr val="dk1"/>
          </a:effectRef>
          <a:fontRef idx="minor">
            <a:schemeClr val="tx1"/>
          </a:fontRef>
        </p:style>
      </p:cxnSp>
      <p:cxnSp>
        <p:nvCxnSpPr>
          <p:cNvPr id="92" name="Straight Connector 91">
            <a:extLst>
              <a:ext uri="{FF2B5EF4-FFF2-40B4-BE49-F238E27FC236}">
                <a16:creationId xmlns:a16="http://schemas.microsoft.com/office/drawing/2014/main" id="{CA3966FE-2D7C-4724-808E-D0D539F53A62}"/>
              </a:ext>
            </a:extLst>
          </p:cNvPr>
          <p:cNvCxnSpPr>
            <a:cxnSpLocks/>
          </p:cNvCxnSpPr>
          <p:nvPr/>
        </p:nvCxnSpPr>
        <p:spPr>
          <a:xfrm flipV="1">
            <a:off x="785767" y="4243925"/>
            <a:ext cx="403940" cy="1"/>
          </a:xfrm>
          <a:prstGeom prst="line">
            <a:avLst/>
          </a:prstGeom>
        </p:spPr>
        <p:style>
          <a:lnRef idx="1">
            <a:schemeClr val="dk1"/>
          </a:lnRef>
          <a:fillRef idx="0">
            <a:schemeClr val="dk1"/>
          </a:fillRef>
          <a:effectRef idx="0">
            <a:schemeClr val="dk1"/>
          </a:effectRef>
          <a:fontRef idx="minor">
            <a:schemeClr val="tx1"/>
          </a:fontRef>
        </p:style>
      </p:cxnSp>
      <p:cxnSp>
        <p:nvCxnSpPr>
          <p:cNvPr id="112" name="Straight Connector 111">
            <a:extLst>
              <a:ext uri="{FF2B5EF4-FFF2-40B4-BE49-F238E27FC236}">
                <a16:creationId xmlns:a16="http://schemas.microsoft.com/office/drawing/2014/main" id="{B7FC0D98-758B-411C-8A63-B85BE4E2BF65}"/>
              </a:ext>
            </a:extLst>
          </p:cNvPr>
          <p:cNvCxnSpPr>
            <a:cxnSpLocks/>
          </p:cNvCxnSpPr>
          <p:nvPr/>
        </p:nvCxnSpPr>
        <p:spPr>
          <a:xfrm>
            <a:off x="10469116"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113" name="Straight Connector 112">
            <a:extLst>
              <a:ext uri="{FF2B5EF4-FFF2-40B4-BE49-F238E27FC236}">
                <a16:creationId xmlns:a16="http://schemas.microsoft.com/office/drawing/2014/main" id="{1A4C436A-4A6F-409F-AF0F-3A78A288DCD9}"/>
              </a:ext>
            </a:extLst>
          </p:cNvPr>
          <p:cNvCxnSpPr>
            <a:cxnSpLocks/>
          </p:cNvCxnSpPr>
          <p:nvPr/>
        </p:nvCxnSpPr>
        <p:spPr>
          <a:xfrm>
            <a:off x="10845487"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4" name="Straight Connector 113">
            <a:extLst>
              <a:ext uri="{FF2B5EF4-FFF2-40B4-BE49-F238E27FC236}">
                <a16:creationId xmlns:a16="http://schemas.microsoft.com/office/drawing/2014/main" id="{18D542E0-293E-4CAF-9A9C-D29DA6931EC2}"/>
              </a:ext>
            </a:extLst>
          </p:cNvPr>
          <p:cNvCxnSpPr>
            <a:cxnSpLocks/>
          </p:cNvCxnSpPr>
          <p:nvPr/>
        </p:nvCxnSpPr>
        <p:spPr>
          <a:xfrm>
            <a:off x="11036819"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5" name="Straight Connector 114">
            <a:extLst>
              <a:ext uri="{FF2B5EF4-FFF2-40B4-BE49-F238E27FC236}">
                <a16:creationId xmlns:a16="http://schemas.microsoft.com/office/drawing/2014/main" id="{41637009-6391-4794-A05D-DBAC2F261A5D}"/>
              </a:ext>
            </a:extLst>
          </p:cNvPr>
          <p:cNvCxnSpPr>
            <a:cxnSpLocks/>
          </p:cNvCxnSpPr>
          <p:nvPr/>
        </p:nvCxnSpPr>
        <p:spPr>
          <a:xfrm flipV="1">
            <a:off x="10844745" y="4258462"/>
            <a:ext cx="192074" cy="1"/>
          </a:xfrm>
          <a:prstGeom prst="line">
            <a:avLst/>
          </a:prstGeom>
        </p:spPr>
        <p:style>
          <a:lnRef idx="1">
            <a:schemeClr val="dk1"/>
          </a:lnRef>
          <a:fillRef idx="0">
            <a:schemeClr val="dk1"/>
          </a:fillRef>
          <a:effectRef idx="0">
            <a:schemeClr val="dk1"/>
          </a:effectRef>
          <a:fontRef idx="minor">
            <a:schemeClr val="tx1"/>
          </a:fontRef>
        </p:style>
      </p:cxnSp>
      <p:cxnSp>
        <p:nvCxnSpPr>
          <p:cNvPr id="116" name="Straight Connector 115">
            <a:extLst>
              <a:ext uri="{FF2B5EF4-FFF2-40B4-BE49-F238E27FC236}">
                <a16:creationId xmlns:a16="http://schemas.microsoft.com/office/drawing/2014/main" id="{7EE3B370-9C9A-478B-918E-22B5B14DA14E}"/>
              </a:ext>
            </a:extLst>
          </p:cNvPr>
          <p:cNvCxnSpPr>
            <a:cxnSpLocks/>
          </p:cNvCxnSpPr>
          <p:nvPr/>
        </p:nvCxnSpPr>
        <p:spPr>
          <a:xfrm>
            <a:off x="11037789"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117" name="Straight Connector 116">
            <a:extLst>
              <a:ext uri="{FF2B5EF4-FFF2-40B4-BE49-F238E27FC236}">
                <a16:creationId xmlns:a16="http://schemas.microsoft.com/office/drawing/2014/main" id="{FC70D238-F5B6-466D-8B32-85EB562C3FF1}"/>
              </a:ext>
            </a:extLst>
          </p:cNvPr>
          <p:cNvCxnSpPr>
            <a:cxnSpLocks/>
          </p:cNvCxnSpPr>
          <p:nvPr/>
        </p:nvCxnSpPr>
        <p:spPr>
          <a:xfrm>
            <a:off x="11414160"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8" name="Straight Connector 117">
            <a:extLst>
              <a:ext uri="{FF2B5EF4-FFF2-40B4-BE49-F238E27FC236}">
                <a16:creationId xmlns:a16="http://schemas.microsoft.com/office/drawing/2014/main" id="{27A25015-4B5B-4DA8-B31D-BF2578167C08}"/>
              </a:ext>
            </a:extLst>
          </p:cNvPr>
          <p:cNvCxnSpPr>
            <a:cxnSpLocks/>
          </p:cNvCxnSpPr>
          <p:nvPr/>
        </p:nvCxnSpPr>
        <p:spPr>
          <a:xfrm>
            <a:off x="11605492"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9" name="Straight Connector 118">
            <a:extLst>
              <a:ext uri="{FF2B5EF4-FFF2-40B4-BE49-F238E27FC236}">
                <a16:creationId xmlns:a16="http://schemas.microsoft.com/office/drawing/2014/main" id="{36B090AA-29EE-4AB1-BA71-4B3559B50D8D}"/>
              </a:ext>
            </a:extLst>
          </p:cNvPr>
          <p:cNvCxnSpPr>
            <a:cxnSpLocks/>
          </p:cNvCxnSpPr>
          <p:nvPr/>
        </p:nvCxnSpPr>
        <p:spPr>
          <a:xfrm flipV="1">
            <a:off x="11413418" y="4258462"/>
            <a:ext cx="192074" cy="1"/>
          </a:xfrm>
          <a:prstGeom prst="line">
            <a:avLst/>
          </a:prstGeom>
        </p:spPr>
        <p:style>
          <a:lnRef idx="1">
            <a:schemeClr val="dk1"/>
          </a:lnRef>
          <a:fillRef idx="0">
            <a:schemeClr val="dk1"/>
          </a:fillRef>
          <a:effectRef idx="0">
            <a:schemeClr val="dk1"/>
          </a:effectRef>
          <a:fontRef idx="minor">
            <a:schemeClr val="tx1"/>
          </a:fontRef>
        </p:style>
      </p:cxnSp>
      <p:cxnSp>
        <p:nvCxnSpPr>
          <p:cNvPr id="120" name="Straight Connector 119">
            <a:extLst>
              <a:ext uri="{FF2B5EF4-FFF2-40B4-BE49-F238E27FC236}">
                <a16:creationId xmlns:a16="http://schemas.microsoft.com/office/drawing/2014/main" id="{AD627571-2264-4FAC-845E-527F164D755A}"/>
              </a:ext>
            </a:extLst>
          </p:cNvPr>
          <p:cNvCxnSpPr>
            <a:cxnSpLocks/>
          </p:cNvCxnSpPr>
          <p:nvPr/>
        </p:nvCxnSpPr>
        <p:spPr>
          <a:xfrm>
            <a:off x="11604749" y="3999131"/>
            <a:ext cx="375537" cy="0"/>
          </a:xfrm>
          <a:prstGeom prst="line">
            <a:avLst/>
          </a:prstGeom>
        </p:spPr>
        <p:style>
          <a:lnRef idx="1">
            <a:schemeClr val="dk1"/>
          </a:lnRef>
          <a:fillRef idx="0">
            <a:schemeClr val="dk1"/>
          </a:fillRef>
          <a:effectRef idx="0">
            <a:schemeClr val="dk1"/>
          </a:effectRef>
          <a:fontRef idx="minor">
            <a:schemeClr val="tx1"/>
          </a:fontRef>
        </p:style>
      </p:cxnSp>
      <p:sp>
        <p:nvSpPr>
          <p:cNvPr id="131" name="Rectangle: Top Corners Rounded 130">
            <a:extLst>
              <a:ext uri="{FF2B5EF4-FFF2-40B4-BE49-F238E27FC236}">
                <a16:creationId xmlns:a16="http://schemas.microsoft.com/office/drawing/2014/main" id="{05B0B531-A503-49D3-9005-C1630E2C610B}"/>
              </a:ext>
            </a:extLst>
          </p:cNvPr>
          <p:cNvSpPr/>
          <p:nvPr/>
        </p:nvSpPr>
        <p:spPr>
          <a:xfrm>
            <a:off x="3022640" y="4278512"/>
            <a:ext cx="1778915" cy="2355598"/>
          </a:xfrm>
          <a:prstGeom prst="round2Same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R</a:t>
            </a:r>
          </a:p>
        </p:txBody>
      </p:sp>
      <p:sp>
        <p:nvSpPr>
          <p:cNvPr id="133" name="TextBox 132">
            <a:extLst>
              <a:ext uri="{FF2B5EF4-FFF2-40B4-BE49-F238E27FC236}">
                <a16:creationId xmlns:a16="http://schemas.microsoft.com/office/drawing/2014/main" id="{7DB12A5B-8AC1-411F-9AF8-3BFF62BCE5B7}"/>
              </a:ext>
            </a:extLst>
          </p:cNvPr>
          <p:cNvSpPr txBox="1"/>
          <p:nvPr/>
        </p:nvSpPr>
        <p:spPr>
          <a:xfrm>
            <a:off x="3019032" y="4385114"/>
            <a:ext cx="1762401" cy="461665"/>
          </a:xfrm>
          <a:prstGeom prst="rect">
            <a:avLst/>
          </a:prstGeom>
          <a:noFill/>
        </p:spPr>
        <p:txBody>
          <a:bodyPr wrap="square" rtlCol="0">
            <a:spAutoFit/>
          </a:bodyPr>
          <a:lstStyle/>
          <a:p>
            <a:pPr algn="ctr"/>
            <a:r>
              <a:rPr lang="en-GB" sz="2400" dirty="0"/>
              <a:t>R.I.P</a:t>
            </a:r>
          </a:p>
        </p:txBody>
      </p:sp>
      <p:sp>
        <p:nvSpPr>
          <p:cNvPr id="134" name="TextBox 133">
            <a:extLst>
              <a:ext uri="{FF2B5EF4-FFF2-40B4-BE49-F238E27FC236}">
                <a16:creationId xmlns:a16="http://schemas.microsoft.com/office/drawing/2014/main" id="{5203A5C5-E7F2-4633-B539-F3F5D204795A}"/>
              </a:ext>
            </a:extLst>
          </p:cNvPr>
          <p:cNvSpPr txBox="1"/>
          <p:nvPr/>
        </p:nvSpPr>
        <p:spPr>
          <a:xfrm>
            <a:off x="3008964" y="3785843"/>
            <a:ext cx="1762401" cy="369332"/>
          </a:xfrm>
          <a:prstGeom prst="rect">
            <a:avLst/>
          </a:prstGeom>
          <a:noFill/>
        </p:spPr>
        <p:txBody>
          <a:bodyPr wrap="square" rtlCol="0">
            <a:spAutoFit/>
          </a:bodyPr>
          <a:lstStyle/>
          <a:p>
            <a:pPr algn="ctr"/>
            <a:r>
              <a:rPr lang="en-GB" b="1" dirty="0"/>
              <a:t>Dead</a:t>
            </a:r>
            <a:endParaRPr lang="en-GB" dirty="0"/>
          </a:p>
        </p:txBody>
      </p:sp>
      <p:graphicFrame>
        <p:nvGraphicFramePr>
          <p:cNvPr id="135" name="Table 134">
            <a:extLst>
              <a:ext uri="{FF2B5EF4-FFF2-40B4-BE49-F238E27FC236}">
                <a16:creationId xmlns:a16="http://schemas.microsoft.com/office/drawing/2014/main" id="{DE91F967-BE9C-44A3-AC28-B82BC67610C2}"/>
              </a:ext>
            </a:extLst>
          </p:cNvPr>
          <p:cNvGraphicFramePr>
            <a:graphicFrameLocks noGrp="1"/>
          </p:cNvGraphicFramePr>
          <p:nvPr/>
        </p:nvGraphicFramePr>
        <p:xfrm>
          <a:off x="178089" y="1237412"/>
          <a:ext cx="11802197" cy="1280160"/>
        </p:xfrm>
        <a:graphic>
          <a:graphicData uri="http://schemas.openxmlformats.org/drawingml/2006/table">
            <a:tbl>
              <a:tblPr firstRow="1" bandRow="1">
                <a:tableStyleId>{5C22544A-7EE6-4342-B048-85BDC9FD1C3A}</a:tableStyleId>
              </a:tblPr>
              <a:tblGrid>
                <a:gridCol w="2385330">
                  <a:extLst>
                    <a:ext uri="{9D8B030D-6E8A-4147-A177-3AD203B41FA5}">
                      <a16:colId xmlns:a16="http://schemas.microsoft.com/office/drawing/2014/main" val="1449652466"/>
                    </a:ext>
                  </a:extLst>
                </a:gridCol>
                <a:gridCol w="2355260">
                  <a:extLst>
                    <a:ext uri="{9D8B030D-6E8A-4147-A177-3AD203B41FA5}">
                      <a16:colId xmlns:a16="http://schemas.microsoft.com/office/drawing/2014/main" val="966863724"/>
                    </a:ext>
                  </a:extLst>
                </a:gridCol>
                <a:gridCol w="1667080">
                  <a:extLst>
                    <a:ext uri="{9D8B030D-6E8A-4147-A177-3AD203B41FA5}">
                      <a16:colId xmlns:a16="http://schemas.microsoft.com/office/drawing/2014/main" val="1407621236"/>
                    </a:ext>
                  </a:extLst>
                </a:gridCol>
                <a:gridCol w="1564277">
                  <a:extLst>
                    <a:ext uri="{9D8B030D-6E8A-4147-A177-3AD203B41FA5}">
                      <a16:colId xmlns:a16="http://schemas.microsoft.com/office/drawing/2014/main" val="2317568963"/>
                    </a:ext>
                  </a:extLst>
                </a:gridCol>
                <a:gridCol w="2183210">
                  <a:extLst>
                    <a:ext uri="{9D8B030D-6E8A-4147-A177-3AD203B41FA5}">
                      <a16:colId xmlns:a16="http://schemas.microsoft.com/office/drawing/2014/main" val="2007091616"/>
                    </a:ext>
                  </a:extLst>
                </a:gridCol>
                <a:gridCol w="1647040">
                  <a:extLst>
                    <a:ext uri="{9D8B030D-6E8A-4147-A177-3AD203B41FA5}">
                      <a16:colId xmlns:a16="http://schemas.microsoft.com/office/drawing/2014/main" val="3793623163"/>
                    </a:ext>
                  </a:extLst>
                </a:gridCol>
              </a:tblGrid>
              <a:tr h="370840">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400" dirty="0">
                          <a:solidFill>
                            <a:schemeClr val="tx1"/>
                          </a:solidFill>
                        </a:rPr>
                        <a:t>Write where each person was on this date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Duke of                      Buckingham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Richard, Duke of Gloucester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Sir                                        Richard Grey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Sir Thomas Grey, Marquess of Dorset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Prince                              Richard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2964092"/>
                  </a:ext>
                </a:extLst>
              </a:tr>
              <a:tr h="370840">
                <a:tc vMerge="1">
                  <a:txBody>
                    <a:bodyPr/>
                    <a:lstStyle/>
                    <a:p>
                      <a:pPr algn="ctr"/>
                      <a:endParaRPr lang="en-GB" sz="18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Earl Rivers         (Anthony Woodville)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King                                     Edward IV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Lord                                 Hastings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Queen Elizabeth (Woodville)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Young                                 King Edward 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88809742"/>
                  </a:ext>
                </a:extLst>
              </a:tr>
            </a:tbl>
          </a:graphicData>
        </a:graphic>
      </p:graphicFrame>
      <p:cxnSp>
        <p:nvCxnSpPr>
          <p:cNvPr id="146" name="Straight Connector 145">
            <a:extLst>
              <a:ext uri="{FF2B5EF4-FFF2-40B4-BE49-F238E27FC236}">
                <a16:creationId xmlns:a16="http://schemas.microsoft.com/office/drawing/2014/main" id="{4E04F785-C564-4824-BF9E-337CE13F3751}"/>
              </a:ext>
            </a:extLst>
          </p:cNvPr>
          <p:cNvCxnSpPr>
            <a:cxnSpLocks/>
          </p:cNvCxnSpPr>
          <p:nvPr/>
        </p:nvCxnSpPr>
        <p:spPr>
          <a:xfrm flipH="1" flipV="1">
            <a:off x="390240" y="5164674"/>
            <a:ext cx="4497" cy="1451346"/>
          </a:xfrm>
          <a:prstGeom prst="line">
            <a:avLst/>
          </a:prstGeom>
        </p:spPr>
        <p:style>
          <a:lnRef idx="1">
            <a:schemeClr val="dk1"/>
          </a:lnRef>
          <a:fillRef idx="0">
            <a:schemeClr val="dk1"/>
          </a:fillRef>
          <a:effectRef idx="0">
            <a:schemeClr val="dk1"/>
          </a:effectRef>
          <a:fontRef idx="minor">
            <a:schemeClr val="tx1"/>
          </a:fontRef>
        </p:style>
      </p:cxnSp>
      <p:cxnSp>
        <p:nvCxnSpPr>
          <p:cNvPr id="147" name="Straight Connector 146">
            <a:extLst>
              <a:ext uri="{FF2B5EF4-FFF2-40B4-BE49-F238E27FC236}">
                <a16:creationId xmlns:a16="http://schemas.microsoft.com/office/drawing/2014/main" id="{B1DFF1EC-36B9-456C-98BE-1E717EFE9EB5}"/>
              </a:ext>
            </a:extLst>
          </p:cNvPr>
          <p:cNvCxnSpPr>
            <a:cxnSpLocks/>
          </p:cNvCxnSpPr>
          <p:nvPr/>
        </p:nvCxnSpPr>
        <p:spPr>
          <a:xfrm flipV="1">
            <a:off x="730806" y="5164674"/>
            <a:ext cx="0" cy="1438854"/>
          </a:xfrm>
          <a:prstGeom prst="line">
            <a:avLst/>
          </a:prstGeom>
        </p:spPr>
        <p:style>
          <a:lnRef idx="1">
            <a:schemeClr val="dk1"/>
          </a:lnRef>
          <a:fillRef idx="0">
            <a:schemeClr val="dk1"/>
          </a:fillRef>
          <a:effectRef idx="0">
            <a:schemeClr val="dk1"/>
          </a:effectRef>
          <a:fontRef idx="minor">
            <a:schemeClr val="tx1"/>
          </a:fontRef>
        </p:style>
      </p:cxnSp>
      <p:cxnSp>
        <p:nvCxnSpPr>
          <p:cNvPr id="148" name="Straight Connector 147">
            <a:extLst>
              <a:ext uri="{FF2B5EF4-FFF2-40B4-BE49-F238E27FC236}">
                <a16:creationId xmlns:a16="http://schemas.microsoft.com/office/drawing/2014/main" id="{501F9B0C-81A3-47BC-8133-4C3C28A21BDD}"/>
              </a:ext>
            </a:extLst>
          </p:cNvPr>
          <p:cNvCxnSpPr>
            <a:cxnSpLocks/>
          </p:cNvCxnSpPr>
          <p:nvPr/>
        </p:nvCxnSpPr>
        <p:spPr>
          <a:xfrm flipV="1">
            <a:off x="1083415" y="5164674"/>
            <a:ext cx="0" cy="1447332"/>
          </a:xfrm>
          <a:prstGeom prst="line">
            <a:avLst/>
          </a:prstGeom>
        </p:spPr>
        <p:style>
          <a:lnRef idx="1">
            <a:schemeClr val="dk1"/>
          </a:lnRef>
          <a:fillRef idx="0">
            <a:schemeClr val="dk1"/>
          </a:fillRef>
          <a:effectRef idx="0">
            <a:schemeClr val="dk1"/>
          </a:effectRef>
          <a:fontRef idx="minor">
            <a:schemeClr val="tx1"/>
          </a:fontRef>
        </p:style>
      </p:cxnSp>
      <p:cxnSp>
        <p:nvCxnSpPr>
          <p:cNvPr id="149" name="Straight Connector 148">
            <a:extLst>
              <a:ext uri="{FF2B5EF4-FFF2-40B4-BE49-F238E27FC236}">
                <a16:creationId xmlns:a16="http://schemas.microsoft.com/office/drawing/2014/main" id="{8A8E3AD2-2D1A-439E-97D0-EC0D7A19F627}"/>
              </a:ext>
            </a:extLst>
          </p:cNvPr>
          <p:cNvCxnSpPr>
            <a:cxnSpLocks/>
          </p:cNvCxnSpPr>
          <p:nvPr/>
        </p:nvCxnSpPr>
        <p:spPr>
          <a:xfrm flipH="1">
            <a:off x="390240" y="5164674"/>
            <a:ext cx="2121209" cy="0"/>
          </a:xfrm>
          <a:prstGeom prst="line">
            <a:avLst/>
          </a:prstGeom>
        </p:spPr>
        <p:style>
          <a:lnRef idx="1">
            <a:schemeClr val="dk1"/>
          </a:lnRef>
          <a:fillRef idx="0">
            <a:schemeClr val="dk1"/>
          </a:fillRef>
          <a:effectRef idx="0">
            <a:schemeClr val="dk1"/>
          </a:effectRef>
          <a:fontRef idx="minor">
            <a:schemeClr val="tx1"/>
          </a:fontRef>
        </p:style>
      </p:cxnSp>
      <p:cxnSp>
        <p:nvCxnSpPr>
          <p:cNvPr id="58" name="Straight Connector 57">
            <a:extLst>
              <a:ext uri="{FF2B5EF4-FFF2-40B4-BE49-F238E27FC236}">
                <a16:creationId xmlns:a16="http://schemas.microsoft.com/office/drawing/2014/main" id="{794C46E1-C29F-4502-B554-FC30FD6C8836}"/>
              </a:ext>
            </a:extLst>
          </p:cNvPr>
          <p:cNvCxnSpPr>
            <a:cxnSpLocks/>
          </p:cNvCxnSpPr>
          <p:nvPr/>
        </p:nvCxnSpPr>
        <p:spPr>
          <a:xfrm>
            <a:off x="7623742" y="6630100"/>
            <a:ext cx="2010918" cy="0"/>
          </a:xfrm>
          <a:prstGeom prst="line">
            <a:avLst/>
          </a:prstGeom>
        </p:spPr>
        <p:style>
          <a:lnRef idx="1">
            <a:schemeClr val="dk1"/>
          </a:lnRef>
          <a:fillRef idx="0">
            <a:schemeClr val="dk1"/>
          </a:fillRef>
          <a:effectRef idx="0">
            <a:schemeClr val="dk1"/>
          </a:effectRef>
          <a:fontRef idx="minor">
            <a:schemeClr val="tx1"/>
          </a:fontRef>
        </p:style>
      </p:cxnSp>
      <p:cxnSp>
        <p:nvCxnSpPr>
          <p:cNvPr id="59" name="Straight Connector 58">
            <a:extLst>
              <a:ext uri="{FF2B5EF4-FFF2-40B4-BE49-F238E27FC236}">
                <a16:creationId xmlns:a16="http://schemas.microsoft.com/office/drawing/2014/main" id="{B382C562-2C55-4798-B6C3-5183F650750E}"/>
              </a:ext>
            </a:extLst>
          </p:cNvPr>
          <p:cNvCxnSpPr>
            <a:cxnSpLocks/>
          </p:cNvCxnSpPr>
          <p:nvPr/>
        </p:nvCxnSpPr>
        <p:spPr>
          <a:xfrm flipV="1">
            <a:off x="7623742" y="4015806"/>
            <a:ext cx="0" cy="2585763"/>
          </a:xfrm>
          <a:prstGeom prst="line">
            <a:avLst/>
          </a:prstGeom>
        </p:spPr>
        <p:style>
          <a:lnRef idx="1">
            <a:schemeClr val="dk1"/>
          </a:lnRef>
          <a:fillRef idx="0">
            <a:schemeClr val="dk1"/>
          </a:fillRef>
          <a:effectRef idx="0">
            <a:schemeClr val="dk1"/>
          </a:effectRef>
          <a:fontRef idx="minor">
            <a:schemeClr val="tx1"/>
          </a:fontRef>
        </p:style>
      </p:cxnSp>
      <p:cxnSp>
        <p:nvCxnSpPr>
          <p:cNvPr id="60" name="Straight Connector 59">
            <a:extLst>
              <a:ext uri="{FF2B5EF4-FFF2-40B4-BE49-F238E27FC236}">
                <a16:creationId xmlns:a16="http://schemas.microsoft.com/office/drawing/2014/main" id="{9F37AA06-107B-4BE9-9ED8-C065240495DD}"/>
              </a:ext>
            </a:extLst>
          </p:cNvPr>
          <p:cNvCxnSpPr>
            <a:cxnSpLocks/>
          </p:cNvCxnSpPr>
          <p:nvPr/>
        </p:nvCxnSpPr>
        <p:spPr>
          <a:xfrm flipV="1">
            <a:off x="9613632" y="4044337"/>
            <a:ext cx="0" cy="2585763"/>
          </a:xfrm>
          <a:prstGeom prst="line">
            <a:avLst/>
          </a:prstGeom>
        </p:spPr>
        <p:style>
          <a:lnRef idx="1">
            <a:schemeClr val="dk1"/>
          </a:lnRef>
          <a:fillRef idx="0">
            <a:schemeClr val="dk1"/>
          </a:fillRef>
          <a:effectRef idx="0">
            <a:schemeClr val="dk1"/>
          </a:effectRef>
          <a:fontRef idx="minor">
            <a:schemeClr val="tx1"/>
          </a:fontRef>
        </p:style>
      </p:cxnSp>
      <p:cxnSp>
        <p:nvCxnSpPr>
          <p:cNvPr id="61" name="Straight Connector 60">
            <a:extLst>
              <a:ext uri="{FF2B5EF4-FFF2-40B4-BE49-F238E27FC236}">
                <a16:creationId xmlns:a16="http://schemas.microsoft.com/office/drawing/2014/main" id="{D7023813-99C5-4C74-8F20-C956488BCB59}"/>
              </a:ext>
            </a:extLst>
          </p:cNvPr>
          <p:cNvCxnSpPr>
            <a:cxnSpLocks/>
          </p:cNvCxnSpPr>
          <p:nvPr/>
        </p:nvCxnSpPr>
        <p:spPr>
          <a:xfrm>
            <a:off x="7623742" y="4015805"/>
            <a:ext cx="1989890" cy="28531"/>
          </a:xfrm>
          <a:prstGeom prst="line">
            <a:avLst/>
          </a:prstGeom>
        </p:spPr>
        <p:style>
          <a:lnRef idx="1">
            <a:schemeClr val="dk1"/>
          </a:lnRef>
          <a:fillRef idx="0">
            <a:schemeClr val="dk1"/>
          </a:fillRef>
          <a:effectRef idx="0">
            <a:schemeClr val="dk1"/>
          </a:effectRef>
          <a:fontRef idx="minor">
            <a:schemeClr val="tx1"/>
          </a:fontRef>
        </p:style>
      </p:cxnSp>
      <p:sp>
        <p:nvSpPr>
          <p:cNvPr id="62" name="TextBox 61">
            <a:extLst>
              <a:ext uri="{FF2B5EF4-FFF2-40B4-BE49-F238E27FC236}">
                <a16:creationId xmlns:a16="http://schemas.microsoft.com/office/drawing/2014/main" id="{CD667076-C6A0-4C52-B1DF-9F0A30DA93D5}"/>
              </a:ext>
            </a:extLst>
          </p:cNvPr>
          <p:cNvSpPr txBox="1"/>
          <p:nvPr/>
        </p:nvSpPr>
        <p:spPr>
          <a:xfrm>
            <a:off x="7679569" y="3280020"/>
            <a:ext cx="1934063" cy="646331"/>
          </a:xfrm>
          <a:prstGeom prst="rect">
            <a:avLst/>
          </a:prstGeom>
          <a:noFill/>
        </p:spPr>
        <p:txBody>
          <a:bodyPr wrap="square" rtlCol="0">
            <a:spAutoFit/>
          </a:bodyPr>
          <a:lstStyle/>
          <a:p>
            <a:pPr algn="ctr"/>
            <a:r>
              <a:rPr lang="en-GB" b="1" dirty="0"/>
              <a:t>London</a:t>
            </a:r>
          </a:p>
          <a:p>
            <a:pPr algn="ctr"/>
            <a:r>
              <a:rPr lang="en-GB" dirty="0"/>
              <a:t>(Seat of power)</a:t>
            </a:r>
          </a:p>
        </p:txBody>
      </p:sp>
      <p:sp>
        <p:nvSpPr>
          <p:cNvPr id="63" name="TextBox 62">
            <a:extLst>
              <a:ext uri="{FF2B5EF4-FFF2-40B4-BE49-F238E27FC236}">
                <a16:creationId xmlns:a16="http://schemas.microsoft.com/office/drawing/2014/main" id="{9F5AFF75-F40E-41F6-B2E2-4CD0B43495F9}"/>
              </a:ext>
            </a:extLst>
          </p:cNvPr>
          <p:cNvSpPr txBox="1"/>
          <p:nvPr/>
        </p:nvSpPr>
        <p:spPr>
          <a:xfrm>
            <a:off x="5257089" y="4969888"/>
            <a:ext cx="1989889" cy="584775"/>
          </a:xfrm>
          <a:prstGeom prst="rect">
            <a:avLst/>
          </a:prstGeom>
          <a:noFill/>
        </p:spPr>
        <p:txBody>
          <a:bodyPr wrap="square" rtlCol="0">
            <a:spAutoFit/>
          </a:bodyPr>
          <a:lstStyle/>
          <a:p>
            <a:pPr algn="ctr"/>
            <a:r>
              <a:rPr lang="en-GB" sz="1600" dirty="0">
                <a:solidFill>
                  <a:srgbClr val="0000FF"/>
                </a:solidFill>
              </a:rPr>
              <a:t>Queen Elizabeth (Woodville)</a:t>
            </a:r>
          </a:p>
        </p:txBody>
      </p:sp>
      <p:sp>
        <p:nvSpPr>
          <p:cNvPr id="69" name="TextBox 68">
            <a:extLst>
              <a:ext uri="{FF2B5EF4-FFF2-40B4-BE49-F238E27FC236}">
                <a16:creationId xmlns:a16="http://schemas.microsoft.com/office/drawing/2014/main" id="{F45946E5-839E-472B-B720-258D07EAAE0D}"/>
              </a:ext>
            </a:extLst>
          </p:cNvPr>
          <p:cNvSpPr txBox="1"/>
          <p:nvPr/>
        </p:nvSpPr>
        <p:spPr>
          <a:xfrm>
            <a:off x="9911019" y="5450980"/>
            <a:ext cx="1989889" cy="338554"/>
          </a:xfrm>
          <a:prstGeom prst="rect">
            <a:avLst/>
          </a:prstGeom>
          <a:noFill/>
        </p:spPr>
        <p:txBody>
          <a:bodyPr wrap="square" rtlCol="0">
            <a:spAutoFit/>
          </a:bodyPr>
          <a:lstStyle/>
          <a:p>
            <a:pPr algn="ctr"/>
            <a:r>
              <a:rPr lang="en-GB" sz="1600" dirty="0">
                <a:solidFill>
                  <a:srgbClr val="0000FF"/>
                </a:solidFill>
              </a:rPr>
              <a:t>Prince Richard</a:t>
            </a:r>
          </a:p>
        </p:txBody>
      </p:sp>
      <p:sp>
        <p:nvSpPr>
          <p:cNvPr id="70" name="TextBox 69">
            <a:extLst>
              <a:ext uri="{FF2B5EF4-FFF2-40B4-BE49-F238E27FC236}">
                <a16:creationId xmlns:a16="http://schemas.microsoft.com/office/drawing/2014/main" id="{ECA74886-87BD-4BF4-8EE9-4CDE6FF727BC}"/>
              </a:ext>
            </a:extLst>
          </p:cNvPr>
          <p:cNvSpPr txBox="1"/>
          <p:nvPr/>
        </p:nvSpPr>
        <p:spPr>
          <a:xfrm>
            <a:off x="5281308" y="6010279"/>
            <a:ext cx="1989889" cy="584775"/>
          </a:xfrm>
          <a:prstGeom prst="rect">
            <a:avLst/>
          </a:prstGeom>
          <a:noFill/>
        </p:spPr>
        <p:txBody>
          <a:bodyPr wrap="square" rtlCol="0">
            <a:spAutoFit/>
          </a:bodyPr>
          <a:lstStyle/>
          <a:p>
            <a:pPr algn="ctr"/>
            <a:r>
              <a:rPr lang="en-GB" sz="1600" dirty="0">
                <a:solidFill>
                  <a:srgbClr val="0000FF"/>
                </a:solidFill>
              </a:rPr>
              <a:t>Sir Thomas Grey, Marquess of Dorset</a:t>
            </a:r>
          </a:p>
        </p:txBody>
      </p:sp>
      <p:sp>
        <p:nvSpPr>
          <p:cNvPr id="71" name="TextBox 70">
            <a:extLst>
              <a:ext uri="{FF2B5EF4-FFF2-40B4-BE49-F238E27FC236}">
                <a16:creationId xmlns:a16="http://schemas.microsoft.com/office/drawing/2014/main" id="{A06431A5-989A-4922-B670-52AAE8EC380F}"/>
              </a:ext>
            </a:extLst>
          </p:cNvPr>
          <p:cNvSpPr txBox="1"/>
          <p:nvPr/>
        </p:nvSpPr>
        <p:spPr>
          <a:xfrm>
            <a:off x="7621771" y="4408738"/>
            <a:ext cx="1997752" cy="584775"/>
          </a:xfrm>
          <a:prstGeom prst="rect">
            <a:avLst/>
          </a:prstGeom>
          <a:noFill/>
        </p:spPr>
        <p:txBody>
          <a:bodyPr wrap="square" rtlCol="0">
            <a:spAutoFit/>
          </a:bodyPr>
          <a:lstStyle/>
          <a:p>
            <a:pPr algn="ctr"/>
            <a:r>
              <a:rPr lang="en-GB" sz="1600" dirty="0">
                <a:solidFill>
                  <a:srgbClr val="FF0000"/>
                </a:solidFill>
              </a:rPr>
              <a:t>Richard, Duke of Gloucester</a:t>
            </a:r>
          </a:p>
        </p:txBody>
      </p:sp>
      <p:sp>
        <p:nvSpPr>
          <p:cNvPr id="72" name="TextBox 71">
            <a:extLst>
              <a:ext uri="{FF2B5EF4-FFF2-40B4-BE49-F238E27FC236}">
                <a16:creationId xmlns:a16="http://schemas.microsoft.com/office/drawing/2014/main" id="{271842D1-5195-4E15-B368-081B294999ED}"/>
              </a:ext>
            </a:extLst>
          </p:cNvPr>
          <p:cNvSpPr txBox="1"/>
          <p:nvPr/>
        </p:nvSpPr>
        <p:spPr>
          <a:xfrm>
            <a:off x="3014085" y="5656023"/>
            <a:ext cx="1805391" cy="338554"/>
          </a:xfrm>
          <a:prstGeom prst="rect">
            <a:avLst/>
          </a:prstGeom>
          <a:noFill/>
        </p:spPr>
        <p:txBody>
          <a:bodyPr wrap="square" rtlCol="0">
            <a:spAutoFit/>
          </a:bodyPr>
          <a:lstStyle/>
          <a:p>
            <a:pPr algn="ctr"/>
            <a:r>
              <a:rPr lang="en-GB" sz="1600" dirty="0"/>
              <a:t>Lord Hastings</a:t>
            </a:r>
          </a:p>
        </p:txBody>
      </p:sp>
      <p:sp>
        <p:nvSpPr>
          <p:cNvPr id="73" name="TextBox 72">
            <a:extLst>
              <a:ext uri="{FF2B5EF4-FFF2-40B4-BE49-F238E27FC236}">
                <a16:creationId xmlns:a16="http://schemas.microsoft.com/office/drawing/2014/main" id="{7DF7C5C2-9538-48E5-B299-FC852D9BA416}"/>
              </a:ext>
            </a:extLst>
          </p:cNvPr>
          <p:cNvSpPr txBox="1"/>
          <p:nvPr/>
        </p:nvSpPr>
        <p:spPr>
          <a:xfrm>
            <a:off x="7634386" y="5085065"/>
            <a:ext cx="1998305" cy="584775"/>
          </a:xfrm>
          <a:prstGeom prst="rect">
            <a:avLst/>
          </a:prstGeom>
          <a:noFill/>
        </p:spPr>
        <p:txBody>
          <a:bodyPr wrap="square" rtlCol="0">
            <a:spAutoFit/>
          </a:bodyPr>
          <a:lstStyle/>
          <a:p>
            <a:pPr algn="ctr"/>
            <a:r>
              <a:rPr lang="en-GB" sz="1600" dirty="0">
                <a:solidFill>
                  <a:srgbClr val="FF0000"/>
                </a:solidFill>
              </a:rPr>
              <a:t>Duke of                   Buckingham</a:t>
            </a:r>
          </a:p>
        </p:txBody>
      </p:sp>
      <p:sp>
        <p:nvSpPr>
          <p:cNvPr id="74" name="TextBox 73">
            <a:extLst>
              <a:ext uri="{FF2B5EF4-FFF2-40B4-BE49-F238E27FC236}">
                <a16:creationId xmlns:a16="http://schemas.microsoft.com/office/drawing/2014/main" id="{0543538C-F719-4134-82D3-3E9E83830B4B}"/>
              </a:ext>
            </a:extLst>
          </p:cNvPr>
          <p:cNvSpPr txBox="1"/>
          <p:nvPr/>
        </p:nvSpPr>
        <p:spPr>
          <a:xfrm>
            <a:off x="9939916" y="4813556"/>
            <a:ext cx="1998305" cy="338554"/>
          </a:xfrm>
          <a:prstGeom prst="rect">
            <a:avLst/>
          </a:prstGeom>
          <a:noFill/>
        </p:spPr>
        <p:txBody>
          <a:bodyPr wrap="square" rtlCol="0">
            <a:spAutoFit/>
          </a:bodyPr>
          <a:lstStyle/>
          <a:p>
            <a:pPr algn="ctr"/>
            <a:r>
              <a:rPr lang="en-GB" sz="1600" b="1" dirty="0">
                <a:solidFill>
                  <a:srgbClr val="0000FF"/>
                </a:solidFill>
              </a:rPr>
              <a:t>Young King Edward V</a:t>
            </a:r>
          </a:p>
        </p:txBody>
      </p:sp>
      <p:sp>
        <p:nvSpPr>
          <p:cNvPr id="75" name="TextBox 74">
            <a:extLst>
              <a:ext uri="{FF2B5EF4-FFF2-40B4-BE49-F238E27FC236}">
                <a16:creationId xmlns:a16="http://schemas.microsoft.com/office/drawing/2014/main" id="{66E08EB7-544A-4101-8FF8-9EF8A2235E27}"/>
              </a:ext>
            </a:extLst>
          </p:cNvPr>
          <p:cNvSpPr txBox="1"/>
          <p:nvPr/>
        </p:nvSpPr>
        <p:spPr>
          <a:xfrm>
            <a:off x="499085" y="5443917"/>
            <a:ext cx="1998305" cy="338554"/>
          </a:xfrm>
          <a:prstGeom prst="rect">
            <a:avLst/>
          </a:prstGeom>
          <a:noFill/>
        </p:spPr>
        <p:txBody>
          <a:bodyPr wrap="square" rtlCol="0">
            <a:spAutoFit/>
          </a:bodyPr>
          <a:lstStyle/>
          <a:p>
            <a:pPr algn="ctr"/>
            <a:r>
              <a:rPr lang="en-GB" sz="1600" dirty="0">
                <a:solidFill>
                  <a:srgbClr val="0000FF"/>
                </a:solidFill>
              </a:rPr>
              <a:t>Earl Rivers</a:t>
            </a:r>
          </a:p>
        </p:txBody>
      </p:sp>
      <p:sp>
        <p:nvSpPr>
          <p:cNvPr id="76" name="TextBox 75">
            <a:extLst>
              <a:ext uri="{FF2B5EF4-FFF2-40B4-BE49-F238E27FC236}">
                <a16:creationId xmlns:a16="http://schemas.microsoft.com/office/drawing/2014/main" id="{FDDC5373-E957-4042-AA76-9685D4ABC741}"/>
              </a:ext>
            </a:extLst>
          </p:cNvPr>
          <p:cNvSpPr txBox="1"/>
          <p:nvPr/>
        </p:nvSpPr>
        <p:spPr>
          <a:xfrm>
            <a:off x="499085" y="5841002"/>
            <a:ext cx="1998305" cy="338554"/>
          </a:xfrm>
          <a:prstGeom prst="rect">
            <a:avLst/>
          </a:prstGeom>
          <a:noFill/>
        </p:spPr>
        <p:txBody>
          <a:bodyPr wrap="square" rtlCol="0">
            <a:spAutoFit/>
          </a:bodyPr>
          <a:lstStyle/>
          <a:p>
            <a:pPr algn="ctr"/>
            <a:r>
              <a:rPr lang="en-GB" sz="1600" dirty="0">
                <a:solidFill>
                  <a:srgbClr val="0000FF"/>
                </a:solidFill>
              </a:rPr>
              <a:t>Sir Richard Grey</a:t>
            </a:r>
          </a:p>
        </p:txBody>
      </p:sp>
      <p:sp>
        <p:nvSpPr>
          <p:cNvPr id="77" name="TextBox 76">
            <a:extLst>
              <a:ext uri="{FF2B5EF4-FFF2-40B4-BE49-F238E27FC236}">
                <a16:creationId xmlns:a16="http://schemas.microsoft.com/office/drawing/2014/main" id="{A3ED5C64-3038-4260-AA91-95BF9CF86A02}"/>
              </a:ext>
            </a:extLst>
          </p:cNvPr>
          <p:cNvSpPr txBox="1"/>
          <p:nvPr/>
        </p:nvSpPr>
        <p:spPr>
          <a:xfrm>
            <a:off x="3028028" y="4985712"/>
            <a:ext cx="1773527" cy="338554"/>
          </a:xfrm>
          <a:prstGeom prst="rect">
            <a:avLst/>
          </a:prstGeom>
          <a:noFill/>
        </p:spPr>
        <p:txBody>
          <a:bodyPr wrap="square" rtlCol="0">
            <a:spAutoFit/>
          </a:bodyPr>
          <a:lstStyle/>
          <a:p>
            <a:pPr algn="ctr"/>
            <a:r>
              <a:rPr lang="en-GB" sz="1600" dirty="0"/>
              <a:t>King Edward IV</a:t>
            </a:r>
          </a:p>
        </p:txBody>
      </p:sp>
      <p:sp>
        <p:nvSpPr>
          <p:cNvPr id="78" name="TextBox 77">
            <a:extLst>
              <a:ext uri="{FF2B5EF4-FFF2-40B4-BE49-F238E27FC236}">
                <a16:creationId xmlns:a16="http://schemas.microsoft.com/office/drawing/2014/main" id="{80443C5B-54C6-4C94-906E-2EA0CE1B8655}"/>
              </a:ext>
            </a:extLst>
          </p:cNvPr>
          <p:cNvSpPr txBox="1"/>
          <p:nvPr/>
        </p:nvSpPr>
        <p:spPr>
          <a:xfrm>
            <a:off x="5471457" y="4064820"/>
            <a:ext cx="1604206" cy="861774"/>
          </a:xfrm>
          <a:prstGeom prst="rect">
            <a:avLst/>
          </a:prstGeom>
          <a:noFill/>
        </p:spPr>
        <p:txBody>
          <a:bodyPr wrap="square" rtlCol="0">
            <a:spAutoFit/>
          </a:bodyPr>
          <a:lstStyle/>
          <a:p>
            <a:pPr algn="ctr"/>
            <a:r>
              <a:rPr lang="en-GB" sz="1600" b="1" dirty="0"/>
              <a:t>Westminster Abbey </a:t>
            </a:r>
          </a:p>
          <a:p>
            <a:pPr algn="ctr"/>
            <a:r>
              <a:rPr lang="en-GB" sz="1600" dirty="0"/>
              <a:t>(Sanctuary)</a:t>
            </a:r>
          </a:p>
        </p:txBody>
      </p:sp>
    </p:spTree>
    <p:extLst>
      <p:ext uri="{BB962C8B-B14F-4D97-AF65-F5344CB8AC3E}">
        <p14:creationId xmlns:p14="http://schemas.microsoft.com/office/powerpoint/2010/main" val="29846241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81E23918-D841-407F-AF53-B6D2D86E6DD7}"/>
              </a:ext>
            </a:extLst>
          </p:cNvPr>
          <p:cNvCxnSpPr>
            <a:cxnSpLocks/>
          </p:cNvCxnSpPr>
          <p:nvPr/>
        </p:nvCxnSpPr>
        <p:spPr>
          <a:xfrm flipV="1">
            <a:off x="5146697" y="6621988"/>
            <a:ext cx="2235907" cy="4100"/>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ABB113E1-F84A-4958-8DFE-FBF1338C1A37}"/>
              </a:ext>
            </a:extLst>
          </p:cNvPr>
          <p:cNvCxnSpPr>
            <a:cxnSpLocks/>
          </p:cNvCxnSpPr>
          <p:nvPr/>
        </p:nvCxnSpPr>
        <p:spPr>
          <a:xfrm flipV="1">
            <a:off x="5145682" y="4856065"/>
            <a:ext cx="0" cy="1770023"/>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94FDD1ED-2E66-43C0-9576-61EA83D475E6}"/>
              </a:ext>
            </a:extLst>
          </p:cNvPr>
          <p:cNvCxnSpPr>
            <a:cxnSpLocks/>
          </p:cNvCxnSpPr>
          <p:nvPr/>
        </p:nvCxnSpPr>
        <p:spPr>
          <a:xfrm flipH="1" flipV="1">
            <a:off x="7382603" y="4876590"/>
            <a:ext cx="1968" cy="1757521"/>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6109A2C5-EFF2-4030-BD80-4A1BE504212C}"/>
              </a:ext>
            </a:extLst>
          </p:cNvPr>
          <p:cNvCxnSpPr>
            <a:cxnSpLocks/>
          </p:cNvCxnSpPr>
          <p:nvPr/>
        </p:nvCxnSpPr>
        <p:spPr>
          <a:xfrm flipV="1">
            <a:off x="5142121" y="3542262"/>
            <a:ext cx="1110147" cy="1313803"/>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4D43A508-9C92-42F6-B218-7CD42A07DED0}"/>
              </a:ext>
            </a:extLst>
          </p:cNvPr>
          <p:cNvCxnSpPr>
            <a:cxnSpLocks/>
          </p:cNvCxnSpPr>
          <p:nvPr/>
        </p:nvCxnSpPr>
        <p:spPr>
          <a:xfrm flipH="1" flipV="1">
            <a:off x="6257166" y="3542261"/>
            <a:ext cx="1125437" cy="1334329"/>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DCCAD502-9DED-47FD-95DE-9C7E1ECE0D23}"/>
              </a:ext>
            </a:extLst>
          </p:cNvPr>
          <p:cNvCxnSpPr>
            <a:cxnSpLocks/>
          </p:cNvCxnSpPr>
          <p:nvPr/>
        </p:nvCxnSpPr>
        <p:spPr>
          <a:xfrm flipH="1" flipV="1">
            <a:off x="6252266" y="3141589"/>
            <a:ext cx="2" cy="406067"/>
          </a:xfrm>
          <a:prstGeom prst="line">
            <a:avLst/>
          </a:prstGeom>
          <a:ln w="28575"/>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8291B62F-4DA6-4939-99A2-64A059B9938E}"/>
              </a:ext>
            </a:extLst>
          </p:cNvPr>
          <p:cNvCxnSpPr>
            <a:cxnSpLocks/>
          </p:cNvCxnSpPr>
          <p:nvPr/>
        </p:nvCxnSpPr>
        <p:spPr>
          <a:xfrm flipH="1">
            <a:off x="6068347" y="3323707"/>
            <a:ext cx="363622" cy="1"/>
          </a:xfrm>
          <a:prstGeom prst="line">
            <a:avLst/>
          </a:prstGeom>
          <a:ln w="28575"/>
        </p:spPr>
        <p:style>
          <a:lnRef idx="1">
            <a:schemeClr val="dk1"/>
          </a:lnRef>
          <a:fillRef idx="0">
            <a:schemeClr val="dk1"/>
          </a:fillRef>
          <a:effectRef idx="0">
            <a:schemeClr val="dk1"/>
          </a:effectRef>
          <a:fontRef idx="minor">
            <a:schemeClr val="tx1"/>
          </a:fontRef>
        </p:style>
      </p:cxnSp>
      <p:sp>
        <p:nvSpPr>
          <p:cNvPr id="22" name="TextBox 21">
            <a:extLst>
              <a:ext uri="{FF2B5EF4-FFF2-40B4-BE49-F238E27FC236}">
                <a16:creationId xmlns:a16="http://schemas.microsoft.com/office/drawing/2014/main" id="{F37A4C30-4DCF-4D41-84D8-98FEDF4EBA3D}"/>
              </a:ext>
            </a:extLst>
          </p:cNvPr>
          <p:cNvSpPr txBox="1"/>
          <p:nvPr/>
        </p:nvSpPr>
        <p:spPr>
          <a:xfrm>
            <a:off x="5471889" y="4123938"/>
            <a:ext cx="1604206" cy="861774"/>
          </a:xfrm>
          <a:prstGeom prst="rect">
            <a:avLst/>
          </a:prstGeom>
          <a:noFill/>
        </p:spPr>
        <p:txBody>
          <a:bodyPr wrap="square" rtlCol="0">
            <a:spAutoFit/>
          </a:bodyPr>
          <a:lstStyle/>
          <a:p>
            <a:pPr algn="ctr"/>
            <a:r>
              <a:rPr lang="en-GB" sz="1600" b="1" dirty="0"/>
              <a:t>Westminster Abbey </a:t>
            </a:r>
          </a:p>
          <a:p>
            <a:pPr algn="ctr"/>
            <a:r>
              <a:rPr lang="en-GB" sz="1600" dirty="0"/>
              <a:t>(Sanctuary)</a:t>
            </a:r>
          </a:p>
        </p:txBody>
      </p:sp>
      <p:cxnSp>
        <p:nvCxnSpPr>
          <p:cNvPr id="25" name="Straight Connector 24">
            <a:extLst>
              <a:ext uri="{FF2B5EF4-FFF2-40B4-BE49-F238E27FC236}">
                <a16:creationId xmlns:a16="http://schemas.microsoft.com/office/drawing/2014/main" id="{BB51FFC8-D1D4-40DF-94E9-B4F38663A161}"/>
              </a:ext>
            </a:extLst>
          </p:cNvPr>
          <p:cNvCxnSpPr>
            <a:cxnSpLocks/>
          </p:cNvCxnSpPr>
          <p:nvPr/>
        </p:nvCxnSpPr>
        <p:spPr>
          <a:xfrm>
            <a:off x="9897851" y="6617888"/>
            <a:ext cx="2082435" cy="820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429BBAEC-C534-4DF6-88B7-560BEC87DC25}"/>
              </a:ext>
            </a:extLst>
          </p:cNvPr>
          <p:cNvCxnSpPr>
            <a:cxnSpLocks/>
          </p:cNvCxnSpPr>
          <p:nvPr/>
        </p:nvCxnSpPr>
        <p:spPr>
          <a:xfrm flipV="1">
            <a:off x="9897851" y="3999132"/>
            <a:ext cx="0" cy="2618756"/>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332E7FE6-C39B-455E-A3FC-8E764BDF6710}"/>
              </a:ext>
            </a:extLst>
          </p:cNvPr>
          <p:cNvCxnSpPr>
            <a:cxnSpLocks/>
          </p:cNvCxnSpPr>
          <p:nvPr/>
        </p:nvCxnSpPr>
        <p:spPr>
          <a:xfrm flipV="1">
            <a:off x="11980286" y="3999144"/>
            <a:ext cx="0" cy="2630955"/>
          </a:xfrm>
          <a:prstGeom prst="line">
            <a:avLst/>
          </a:prstGeom>
        </p:spPr>
        <p:style>
          <a:lnRef idx="1">
            <a:schemeClr val="dk1"/>
          </a:lnRef>
          <a:fillRef idx="0">
            <a:schemeClr val="dk1"/>
          </a:fillRef>
          <a:effectRef idx="0">
            <a:schemeClr val="dk1"/>
          </a:effectRef>
          <a:fontRef idx="minor">
            <a:schemeClr val="tx1"/>
          </a:fontRef>
        </p:style>
      </p:cxnSp>
      <p:cxnSp>
        <p:nvCxnSpPr>
          <p:cNvPr id="46" name="Straight Connector 45">
            <a:extLst>
              <a:ext uri="{FF2B5EF4-FFF2-40B4-BE49-F238E27FC236}">
                <a16:creationId xmlns:a16="http://schemas.microsoft.com/office/drawing/2014/main" id="{2CEB9AE2-9307-4162-93AB-CE095E6CEBB9}"/>
              </a:ext>
            </a:extLst>
          </p:cNvPr>
          <p:cNvCxnSpPr>
            <a:cxnSpLocks/>
          </p:cNvCxnSpPr>
          <p:nvPr/>
        </p:nvCxnSpPr>
        <p:spPr>
          <a:xfrm>
            <a:off x="9897851"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47" name="Straight Connector 46">
            <a:extLst>
              <a:ext uri="{FF2B5EF4-FFF2-40B4-BE49-F238E27FC236}">
                <a16:creationId xmlns:a16="http://schemas.microsoft.com/office/drawing/2014/main" id="{8D903F7F-57F6-4EFD-9BC8-F5003D90B693}"/>
              </a:ext>
            </a:extLst>
          </p:cNvPr>
          <p:cNvCxnSpPr>
            <a:cxnSpLocks/>
          </p:cNvCxnSpPr>
          <p:nvPr/>
        </p:nvCxnSpPr>
        <p:spPr>
          <a:xfrm>
            <a:off x="10274222"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48" name="Straight Connector 47">
            <a:extLst>
              <a:ext uri="{FF2B5EF4-FFF2-40B4-BE49-F238E27FC236}">
                <a16:creationId xmlns:a16="http://schemas.microsoft.com/office/drawing/2014/main" id="{53360C61-B4D2-4E4F-8297-A7325EE1957B}"/>
              </a:ext>
            </a:extLst>
          </p:cNvPr>
          <p:cNvCxnSpPr>
            <a:cxnSpLocks/>
          </p:cNvCxnSpPr>
          <p:nvPr/>
        </p:nvCxnSpPr>
        <p:spPr>
          <a:xfrm>
            <a:off x="10465554"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51" name="Straight Connector 50">
            <a:extLst>
              <a:ext uri="{FF2B5EF4-FFF2-40B4-BE49-F238E27FC236}">
                <a16:creationId xmlns:a16="http://schemas.microsoft.com/office/drawing/2014/main" id="{4DE66F6C-4DA2-43B9-9B51-A2DB5E068B74}"/>
              </a:ext>
            </a:extLst>
          </p:cNvPr>
          <p:cNvCxnSpPr>
            <a:cxnSpLocks/>
          </p:cNvCxnSpPr>
          <p:nvPr/>
        </p:nvCxnSpPr>
        <p:spPr>
          <a:xfrm flipV="1">
            <a:off x="10273480" y="4258462"/>
            <a:ext cx="192074" cy="1"/>
          </a:xfrm>
          <a:prstGeom prst="line">
            <a:avLst/>
          </a:prstGeom>
        </p:spPr>
        <p:style>
          <a:lnRef idx="1">
            <a:schemeClr val="dk1"/>
          </a:lnRef>
          <a:fillRef idx="0">
            <a:schemeClr val="dk1"/>
          </a:fillRef>
          <a:effectRef idx="0">
            <a:schemeClr val="dk1"/>
          </a:effectRef>
          <a:fontRef idx="minor">
            <a:schemeClr val="tx1"/>
          </a:fontRef>
        </p:style>
      </p:cxnSp>
      <p:sp>
        <p:nvSpPr>
          <p:cNvPr id="54" name="TextBox 53">
            <a:extLst>
              <a:ext uri="{FF2B5EF4-FFF2-40B4-BE49-F238E27FC236}">
                <a16:creationId xmlns:a16="http://schemas.microsoft.com/office/drawing/2014/main" id="{0B65B02D-8384-4BE3-B207-0989AD65BE31}"/>
              </a:ext>
            </a:extLst>
          </p:cNvPr>
          <p:cNvSpPr txBox="1"/>
          <p:nvPr/>
        </p:nvSpPr>
        <p:spPr>
          <a:xfrm>
            <a:off x="9854771" y="3280020"/>
            <a:ext cx="2125516" cy="646331"/>
          </a:xfrm>
          <a:prstGeom prst="rect">
            <a:avLst/>
          </a:prstGeom>
          <a:noFill/>
        </p:spPr>
        <p:txBody>
          <a:bodyPr wrap="square" rtlCol="0">
            <a:spAutoFit/>
          </a:bodyPr>
          <a:lstStyle/>
          <a:p>
            <a:pPr algn="ctr"/>
            <a:r>
              <a:rPr lang="en-GB" b="1" dirty="0"/>
              <a:t>Tower of London</a:t>
            </a:r>
          </a:p>
          <a:p>
            <a:pPr algn="ctr"/>
            <a:r>
              <a:rPr lang="en-GB" dirty="0"/>
              <a:t>(Palace/Fortress)</a:t>
            </a:r>
          </a:p>
        </p:txBody>
      </p:sp>
      <p:cxnSp>
        <p:nvCxnSpPr>
          <p:cNvPr id="64" name="Straight Connector 63">
            <a:extLst>
              <a:ext uri="{FF2B5EF4-FFF2-40B4-BE49-F238E27FC236}">
                <a16:creationId xmlns:a16="http://schemas.microsoft.com/office/drawing/2014/main" id="{E2C4D1D7-570B-4566-8B8B-47C30B08EA3B}"/>
              </a:ext>
            </a:extLst>
          </p:cNvPr>
          <p:cNvCxnSpPr>
            <a:cxnSpLocks/>
          </p:cNvCxnSpPr>
          <p:nvPr/>
        </p:nvCxnSpPr>
        <p:spPr>
          <a:xfrm flipV="1">
            <a:off x="1459468" y="5156200"/>
            <a:ext cx="0" cy="1438856"/>
          </a:xfrm>
          <a:prstGeom prst="line">
            <a:avLst/>
          </a:prstGeom>
        </p:spPr>
        <p:style>
          <a:lnRef idx="1">
            <a:schemeClr val="dk1"/>
          </a:lnRef>
          <a:fillRef idx="0">
            <a:schemeClr val="dk1"/>
          </a:fillRef>
          <a:effectRef idx="0">
            <a:schemeClr val="dk1"/>
          </a:effectRef>
          <a:fontRef idx="minor">
            <a:schemeClr val="tx1"/>
          </a:fontRef>
        </p:style>
      </p:cxnSp>
      <p:cxnSp>
        <p:nvCxnSpPr>
          <p:cNvPr id="65" name="Straight Connector 64">
            <a:extLst>
              <a:ext uri="{FF2B5EF4-FFF2-40B4-BE49-F238E27FC236}">
                <a16:creationId xmlns:a16="http://schemas.microsoft.com/office/drawing/2014/main" id="{0C49C240-4420-45CC-956A-79D14E0CC5F5}"/>
              </a:ext>
            </a:extLst>
          </p:cNvPr>
          <p:cNvCxnSpPr>
            <a:cxnSpLocks/>
          </p:cNvCxnSpPr>
          <p:nvPr/>
        </p:nvCxnSpPr>
        <p:spPr>
          <a:xfrm flipH="1" flipV="1">
            <a:off x="1814712" y="5156200"/>
            <a:ext cx="4497" cy="1451346"/>
          </a:xfrm>
          <a:prstGeom prst="line">
            <a:avLst/>
          </a:prstGeom>
        </p:spPr>
        <p:style>
          <a:lnRef idx="1">
            <a:schemeClr val="dk1"/>
          </a:lnRef>
          <a:fillRef idx="0">
            <a:schemeClr val="dk1"/>
          </a:fillRef>
          <a:effectRef idx="0">
            <a:schemeClr val="dk1"/>
          </a:effectRef>
          <a:fontRef idx="minor">
            <a:schemeClr val="tx1"/>
          </a:fontRef>
        </p:style>
      </p:cxnSp>
      <p:cxnSp>
        <p:nvCxnSpPr>
          <p:cNvPr id="66" name="Straight Connector 65">
            <a:extLst>
              <a:ext uri="{FF2B5EF4-FFF2-40B4-BE49-F238E27FC236}">
                <a16:creationId xmlns:a16="http://schemas.microsoft.com/office/drawing/2014/main" id="{9B92E3FB-73F8-48D8-801E-76FACA48E561}"/>
              </a:ext>
            </a:extLst>
          </p:cNvPr>
          <p:cNvCxnSpPr>
            <a:cxnSpLocks/>
          </p:cNvCxnSpPr>
          <p:nvPr/>
        </p:nvCxnSpPr>
        <p:spPr>
          <a:xfrm flipV="1">
            <a:off x="2155278" y="5156200"/>
            <a:ext cx="0" cy="1438854"/>
          </a:xfrm>
          <a:prstGeom prst="line">
            <a:avLst/>
          </a:prstGeom>
        </p:spPr>
        <p:style>
          <a:lnRef idx="1">
            <a:schemeClr val="dk1"/>
          </a:lnRef>
          <a:fillRef idx="0">
            <a:schemeClr val="dk1"/>
          </a:fillRef>
          <a:effectRef idx="0">
            <a:schemeClr val="dk1"/>
          </a:effectRef>
          <a:fontRef idx="minor">
            <a:schemeClr val="tx1"/>
          </a:fontRef>
        </p:style>
      </p:cxnSp>
      <p:cxnSp>
        <p:nvCxnSpPr>
          <p:cNvPr id="67" name="Straight Connector 66">
            <a:extLst>
              <a:ext uri="{FF2B5EF4-FFF2-40B4-BE49-F238E27FC236}">
                <a16:creationId xmlns:a16="http://schemas.microsoft.com/office/drawing/2014/main" id="{6FD1770F-F2C2-4097-AB09-C49347172EA0}"/>
              </a:ext>
            </a:extLst>
          </p:cNvPr>
          <p:cNvCxnSpPr>
            <a:cxnSpLocks/>
          </p:cNvCxnSpPr>
          <p:nvPr/>
        </p:nvCxnSpPr>
        <p:spPr>
          <a:xfrm flipV="1">
            <a:off x="2507887" y="5156200"/>
            <a:ext cx="0" cy="1447332"/>
          </a:xfrm>
          <a:prstGeom prst="line">
            <a:avLst/>
          </a:prstGeom>
        </p:spPr>
        <p:style>
          <a:lnRef idx="1">
            <a:schemeClr val="dk1"/>
          </a:lnRef>
          <a:fillRef idx="0">
            <a:schemeClr val="dk1"/>
          </a:fillRef>
          <a:effectRef idx="0">
            <a:schemeClr val="dk1"/>
          </a:effectRef>
          <a:fontRef idx="minor">
            <a:schemeClr val="tx1"/>
          </a:fontRef>
        </p:style>
      </p:cxnSp>
      <p:sp>
        <p:nvSpPr>
          <p:cNvPr id="68" name="TextBox 67">
            <a:extLst>
              <a:ext uri="{FF2B5EF4-FFF2-40B4-BE49-F238E27FC236}">
                <a16:creationId xmlns:a16="http://schemas.microsoft.com/office/drawing/2014/main" id="{F8E9EF02-AFE0-4819-8A66-0D25436D7FE8}"/>
              </a:ext>
            </a:extLst>
          </p:cNvPr>
          <p:cNvSpPr txBox="1"/>
          <p:nvPr/>
        </p:nvSpPr>
        <p:spPr>
          <a:xfrm>
            <a:off x="194303" y="3285147"/>
            <a:ext cx="2554203" cy="646331"/>
          </a:xfrm>
          <a:prstGeom prst="rect">
            <a:avLst/>
          </a:prstGeom>
          <a:noFill/>
        </p:spPr>
        <p:txBody>
          <a:bodyPr wrap="square" rtlCol="0">
            <a:spAutoFit/>
          </a:bodyPr>
          <a:lstStyle/>
          <a:p>
            <a:pPr algn="ctr"/>
            <a:r>
              <a:rPr lang="en-GB" b="1" dirty="0"/>
              <a:t>Imprisoned</a:t>
            </a:r>
          </a:p>
          <a:p>
            <a:pPr algn="ctr"/>
            <a:r>
              <a:rPr lang="en-GB" dirty="0"/>
              <a:t>(one of Richard’s castles)</a:t>
            </a:r>
          </a:p>
        </p:txBody>
      </p:sp>
      <p:sp>
        <p:nvSpPr>
          <p:cNvPr id="80" name="TextBox 79">
            <a:extLst>
              <a:ext uri="{FF2B5EF4-FFF2-40B4-BE49-F238E27FC236}">
                <a16:creationId xmlns:a16="http://schemas.microsoft.com/office/drawing/2014/main" id="{50EF90AB-A0BB-48D9-868C-D3DBC566235D}"/>
              </a:ext>
            </a:extLst>
          </p:cNvPr>
          <p:cNvSpPr txBox="1"/>
          <p:nvPr/>
        </p:nvSpPr>
        <p:spPr>
          <a:xfrm>
            <a:off x="110965" y="28061"/>
            <a:ext cx="11493784" cy="1569660"/>
          </a:xfrm>
          <a:prstGeom prst="rect">
            <a:avLst/>
          </a:prstGeom>
          <a:noFill/>
        </p:spPr>
        <p:txBody>
          <a:bodyPr wrap="square" rtlCol="0">
            <a:spAutoFit/>
          </a:bodyPr>
          <a:lstStyle/>
          <a:p>
            <a:r>
              <a:rPr lang="en-GB" sz="2800" b="1" dirty="0">
                <a:solidFill>
                  <a:srgbClr val="0000FF"/>
                </a:solidFill>
              </a:rPr>
              <a:t>25 June 1483</a:t>
            </a:r>
          </a:p>
          <a:p>
            <a:r>
              <a:rPr lang="en-GB" sz="2800" dirty="0">
                <a:solidFill>
                  <a:srgbClr val="0000FF"/>
                </a:solidFill>
              </a:rPr>
              <a:t>Duke Richard ordered his Woodville prisoners to be executed, then a northern army marched to London to support him.</a:t>
            </a:r>
          </a:p>
          <a:p>
            <a:endParaRPr lang="en-GB" sz="1200" dirty="0"/>
          </a:p>
        </p:txBody>
      </p:sp>
      <p:cxnSp>
        <p:nvCxnSpPr>
          <p:cNvPr id="81" name="Straight Connector 80">
            <a:extLst>
              <a:ext uri="{FF2B5EF4-FFF2-40B4-BE49-F238E27FC236}">
                <a16:creationId xmlns:a16="http://schemas.microsoft.com/office/drawing/2014/main" id="{E99722B3-FB61-4D85-A6A1-EC16B63D7532}"/>
              </a:ext>
            </a:extLst>
          </p:cNvPr>
          <p:cNvCxnSpPr>
            <a:cxnSpLocks/>
          </p:cNvCxnSpPr>
          <p:nvPr/>
        </p:nvCxnSpPr>
        <p:spPr>
          <a:xfrm>
            <a:off x="216110" y="6599522"/>
            <a:ext cx="2510590" cy="8021"/>
          </a:xfrm>
          <a:prstGeom prst="line">
            <a:avLst/>
          </a:prstGeom>
        </p:spPr>
        <p:style>
          <a:lnRef idx="1">
            <a:schemeClr val="dk1"/>
          </a:lnRef>
          <a:fillRef idx="0">
            <a:schemeClr val="dk1"/>
          </a:fillRef>
          <a:effectRef idx="0">
            <a:schemeClr val="dk1"/>
          </a:effectRef>
          <a:fontRef idx="minor">
            <a:schemeClr val="tx1"/>
          </a:fontRef>
        </p:style>
      </p:cxnSp>
      <p:cxnSp>
        <p:nvCxnSpPr>
          <p:cNvPr id="82" name="Straight Connector 81">
            <a:extLst>
              <a:ext uri="{FF2B5EF4-FFF2-40B4-BE49-F238E27FC236}">
                <a16:creationId xmlns:a16="http://schemas.microsoft.com/office/drawing/2014/main" id="{CF1A6C08-2D03-4523-9F84-A654D29BE1A1}"/>
              </a:ext>
            </a:extLst>
          </p:cNvPr>
          <p:cNvCxnSpPr>
            <a:cxnSpLocks/>
          </p:cNvCxnSpPr>
          <p:nvPr/>
        </p:nvCxnSpPr>
        <p:spPr>
          <a:xfrm flipV="1">
            <a:off x="214866" y="3984774"/>
            <a:ext cx="0" cy="2618756"/>
          </a:xfrm>
          <a:prstGeom prst="line">
            <a:avLst/>
          </a:prstGeom>
        </p:spPr>
        <p:style>
          <a:lnRef idx="1">
            <a:schemeClr val="dk1"/>
          </a:lnRef>
          <a:fillRef idx="0">
            <a:schemeClr val="dk1"/>
          </a:fillRef>
          <a:effectRef idx="0">
            <a:schemeClr val="dk1"/>
          </a:effectRef>
          <a:fontRef idx="minor">
            <a:schemeClr val="tx1"/>
          </a:fontRef>
        </p:style>
      </p:cxnSp>
      <p:cxnSp>
        <p:nvCxnSpPr>
          <p:cNvPr id="83" name="Straight Connector 82">
            <a:extLst>
              <a:ext uri="{FF2B5EF4-FFF2-40B4-BE49-F238E27FC236}">
                <a16:creationId xmlns:a16="http://schemas.microsoft.com/office/drawing/2014/main" id="{7500C1CD-72F4-495E-8E1E-27FD4B3524EA}"/>
              </a:ext>
            </a:extLst>
          </p:cNvPr>
          <p:cNvCxnSpPr>
            <a:cxnSpLocks/>
          </p:cNvCxnSpPr>
          <p:nvPr/>
        </p:nvCxnSpPr>
        <p:spPr>
          <a:xfrm flipH="1" flipV="1">
            <a:off x="2717634" y="3984774"/>
            <a:ext cx="5346" cy="2622769"/>
          </a:xfrm>
          <a:prstGeom prst="line">
            <a:avLst/>
          </a:prstGeom>
        </p:spPr>
        <p:style>
          <a:lnRef idx="1">
            <a:schemeClr val="dk1"/>
          </a:lnRef>
          <a:fillRef idx="0">
            <a:schemeClr val="dk1"/>
          </a:fillRef>
          <a:effectRef idx="0">
            <a:schemeClr val="dk1"/>
          </a:effectRef>
          <a:fontRef idx="minor">
            <a:schemeClr val="tx1"/>
          </a:fontRef>
        </p:style>
      </p:cxnSp>
      <p:cxnSp>
        <p:nvCxnSpPr>
          <p:cNvPr id="84" name="Straight Connector 83">
            <a:extLst>
              <a:ext uri="{FF2B5EF4-FFF2-40B4-BE49-F238E27FC236}">
                <a16:creationId xmlns:a16="http://schemas.microsoft.com/office/drawing/2014/main" id="{29353AED-0618-435C-8E9F-DA728CC8FB65}"/>
              </a:ext>
            </a:extLst>
          </p:cNvPr>
          <p:cNvCxnSpPr>
            <a:cxnSpLocks/>
          </p:cNvCxnSpPr>
          <p:nvPr/>
        </p:nvCxnSpPr>
        <p:spPr>
          <a:xfrm flipV="1">
            <a:off x="1751338" y="4243926"/>
            <a:ext cx="403940" cy="1"/>
          </a:xfrm>
          <a:prstGeom prst="line">
            <a:avLst/>
          </a:prstGeom>
        </p:spPr>
        <p:style>
          <a:lnRef idx="1">
            <a:schemeClr val="dk1"/>
          </a:lnRef>
          <a:fillRef idx="0">
            <a:schemeClr val="dk1"/>
          </a:fillRef>
          <a:effectRef idx="0">
            <a:schemeClr val="dk1"/>
          </a:effectRef>
          <a:fontRef idx="minor">
            <a:schemeClr val="tx1"/>
          </a:fontRef>
        </p:style>
      </p:cxnSp>
      <p:cxnSp>
        <p:nvCxnSpPr>
          <p:cNvPr id="85" name="Straight Connector 84">
            <a:extLst>
              <a:ext uri="{FF2B5EF4-FFF2-40B4-BE49-F238E27FC236}">
                <a16:creationId xmlns:a16="http://schemas.microsoft.com/office/drawing/2014/main" id="{6CE180D3-4748-457B-9DAD-EF15923AD62D}"/>
              </a:ext>
            </a:extLst>
          </p:cNvPr>
          <p:cNvCxnSpPr>
            <a:cxnSpLocks/>
          </p:cNvCxnSpPr>
          <p:nvPr/>
        </p:nvCxnSpPr>
        <p:spPr>
          <a:xfrm>
            <a:off x="2155278" y="3984771"/>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86" name="Straight Connector 85">
            <a:extLst>
              <a:ext uri="{FF2B5EF4-FFF2-40B4-BE49-F238E27FC236}">
                <a16:creationId xmlns:a16="http://schemas.microsoft.com/office/drawing/2014/main" id="{1AC24EF7-A5A6-4DDC-8FD1-99E162C0596A}"/>
              </a:ext>
            </a:extLst>
          </p:cNvPr>
          <p:cNvCxnSpPr>
            <a:cxnSpLocks/>
          </p:cNvCxnSpPr>
          <p:nvPr/>
        </p:nvCxnSpPr>
        <p:spPr>
          <a:xfrm>
            <a:off x="1759757" y="3984596"/>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87" name="Straight Connector 86">
            <a:extLst>
              <a:ext uri="{FF2B5EF4-FFF2-40B4-BE49-F238E27FC236}">
                <a16:creationId xmlns:a16="http://schemas.microsoft.com/office/drawing/2014/main" id="{5FE57CB5-2CC4-4E9D-8421-4354E65E7CA5}"/>
              </a:ext>
            </a:extLst>
          </p:cNvPr>
          <p:cNvCxnSpPr>
            <a:cxnSpLocks/>
          </p:cNvCxnSpPr>
          <p:nvPr/>
        </p:nvCxnSpPr>
        <p:spPr>
          <a:xfrm flipV="1">
            <a:off x="2155278" y="3984602"/>
            <a:ext cx="570177" cy="6"/>
          </a:xfrm>
          <a:prstGeom prst="line">
            <a:avLst/>
          </a:prstGeom>
        </p:spPr>
        <p:style>
          <a:lnRef idx="1">
            <a:schemeClr val="dk1"/>
          </a:lnRef>
          <a:fillRef idx="0">
            <a:schemeClr val="dk1"/>
          </a:fillRef>
          <a:effectRef idx="0">
            <a:schemeClr val="dk1"/>
          </a:effectRef>
          <a:fontRef idx="minor">
            <a:schemeClr val="tx1"/>
          </a:fontRef>
        </p:style>
      </p:cxnSp>
      <p:cxnSp>
        <p:nvCxnSpPr>
          <p:cNvPr id="88" name="Straight Connector 87">
            <a:extLst>
              <a:ext uri="{FF2B5EF4-FFF2-40B4-BE49-F238E27FC236}">
                <a16:creationId xmlns:a16="http://schemas.microsoft.com/office/drawing/2014/main" id="{49EFC2C1-BA22-420D-BEA9-2543D46AA669}"/>
              </a:ext>
            </a:extLst>
          </p:cNvPr>
          <p:cNvCxnSpPr>
            <a:cxnSpLocks/>
          </p:cNvCxnSpPr>
          <p:nvPr/>
        </p:nvCxnSpPr>
        <p:spPr>
          <a:xfrm flipV="1">
            <a:off x="216199" y="3984602"/>
            <a:ext cx="570177" cy="6"/>
          </a:xfrm>
          <a:prstGeom prst="line">
            <a:avLst/>
          </a:prstGeom>
        </p:spPr>
        <p:style>
          <a:lnRef idx="1">
            <a:schemeClr val="dk1"/>
          </a:lnRef>
          <a:fillRef idx="0">
            <a:schemeClr val="dk1"/>
          </a:fillRef>
          <a:effectRef idx="0">
            <a:schemeClr val="dk1"/>
          </a:effectRef>
          <a:fontRef idx="minor">
            <a:schemeClr val="tx1"/>
          </a:fontRef>
        </p:style>
      </p:cxnSp>
      <p:cxnSp>
        <p:nvCxnSpPr>
          <p:cNvPr id="89" name="Straight Connector 88">
            <a:extLst>
              <a:ext uri="{FF2B5EF4-FFF2-40B4-BE49-F238E27FC236}">
                <a16:creationId xmlns:a16="http://schemas.microsoft.com/office/drawing/2014/main" id="{9F8AD35D-D9D4-4A3B-B59B-FDE8A8FF2E79}"/>
              </a:ext>
            </a:extLst>
          </p:cNvPr>
          <p:cNvCxnSpPr>
            <a:cxnSpLocks/>
          </p:cNvCxnSpPr>
          <p:nvPr/>
        </p:nvCxnSpPr>
        <p:spPr>
          <a:xfrm>
            <a:off x="786964" y="398460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90" name="Straight Connector 89">
            <a:extLst>
              <a:ext uri="{FF2B5EF4-FFF2-40B4-BE49-F238E27FC236}">
                <a16:creationId xmlns:a16="http://schemas.microsoft.com/office/drawing/2014/main" id="{DCC6524D-C27A-4C2C-A417-2F6534E06D86}"/>
              </a:ext>
            </a:extLst>
          </p:cNvPr>
          <p:cNvCxnSpPr>
            <a:cxnSpLocks/>
          </p:cNvCxnSpPr>
          <p:nvPr/>
        </p:nvCxnSpPr>
        <p:spPr>
          <a:xfrm>
            <a:off x="1192054" y="3984596"/>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91" name="Straight Connector 90">
            <a:extLst>
              <a:ext uri="{FF2B5EF4-FFF2-40B4-BE49-F238E27FC236}">
                <a16:creationId xmlns:a16="http://schemas.microsoft.com/office/drawing/2014/main" id="{539D6F96-5D97-46DF-8E03-1C19EB17AB3B}"/>
              </a:ext>
            </a:extLst>
          </p:cNvPr>
          <p:cNvCxnSpPr>
            <a:cxnSpLocks/>
          </p:cNvCxnSpPr>
          <p:nvPr/>
        </p:nvCxnSpPr>
        <p:spPr>
          <a:xfrm>
            <a:off x="1189581" y="3984596"/>
            <a:ext cx="570176" cy="0"/>
          </a:xfrm>
          <a:prstGeom prst="line">
            <a:avLst/>
          </a:prstGeom>
        </p:spPr>
        <p:style>
          <a:lnRef idx="1">
            <a:schemeClr val="dk1"/>
          </a:lnRef>
          <a:fillRef idx="0">
            <a:schemeClr val="dk1"/>
          </a:fillRef>
          <a:effectRef idx="0">
            <a:schemeClr val="dk1"/>
          </a:effectRef>
          <a:fontRef idx="minor">
            <a:schemeClr val="tx1"/>
          </a:fontRef>
        </p:style>
      </p:cxnSp>
      <p:cxnSp>
        <p:nvCxnSpPr>
          <p:cNvPr id="92" name="Straight Connector 91">
            <a:extLst>
              <a:ext uri="{FF2B5EF4-FFF2-40B4-BE49-F238E27FC236}">
                <a16:creationId xmlns:a16="http://schemas.microsoft.com/office/drawing/2014/main" id="{CA3966FE-2D7C-4724-808E-D0D539F53A62}"/>
              </a:ext>
            </a:extLst>
          </p:cNvPr>
          <p:cNvCxnSpPr>
            <a:cxnSpLocks/>
          </p:cNvCxnSpPr>
          <p:nvPr/>
        </p:nvCxnSpPr>
        <p:spPr>
          <a:xfrm flipV="1">
            <a:off x="785767" y="4243925"/>
            <a:ext cx="403940" cy="1"/>
          </a:xfrm>
          <a:prstGeom prst="line">
            <a:avLst/>
          </a:prstGeom>
        </p:spPr>
        <p:style>
          <a:lnRef idx="1">
            <a:schemeClr val="dk1"/>
          </a:lnRef>
          <a:fillRef idx="0">
            <a:schemeClr val="dk1"/>
          </a:fillRef>
          <a:effectRef idx="0">
            <a:schemeClr val="dk1"/>
          </a:effectRef>
          <a:fontRef idx="minor">
            <a:schemeClr val="tx1"/>
          </a:fontRef>
        </p:style>
      </p:cxnSp>
      <p:cxnSp>
        <p:nvCxnSpPr>
          <p:cNvPr id="112" name="Straight Connector 111">
            <a:extLst>
              <a:ext uri="{FF2B5EF4-FFF2-40B4-BE49-F238E27FC236}">
                <a16:creationId xmlns:a16="http://schemas.microsoft.com/office/drawing/2014/main" id="{B7FC0D98-758B-411C-8A63-B85BE4E2BF65}"/>
              </a:ext>
            </a:extLst>
          </p:cNvPr>
          <p:cNvCxnSpPr>
            <a:cxnSpLocks/>
          </p:cNvCxnSpPr>
          <p:nvPr/>
        </p:nvCxnSpPr>
        <p:spPr>
          <a:xfrm>
            <a:off x="10469116"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113" name="Straight Connector 112">
            <a:extLst>
              <a:ext uri="{FF2B5EF4-FFF2-40B4-BE49-F238E27FC236}">
                <a16:creationId xmlns:a16="http://schemas.microsoft.com/office/drawing/2014/main" id="{1A4C436A-4A6F-409F-AF0F-3A78A288DCD9}"/>
              </a:ext>
            </a:extLst>
          </p:cNvPr>
          <p:cNvCxnSpPr>
            <a:cxnSpLocks/>
          </p:cNvCxnSpPr>
          <p:nvPr/>
        </p:nvCxnSpPr>
        <p:spPr>
          <a:xfrm>
            <a:off x="10845487"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4" name="Straight Connector 113">
            <a:extLst>
              <a:ext uri="{FF2B5EF4-FFF2-40B4-BE49-F238E27FC236}">
                <a16:creationId xmlns:a16="http://schemas.microsoft.com/office/drawing/2014/main" id="{18D542E0-293E-4CAF-9A9C-D29DA6931EC2}"/>
              </a:ext>
            </a:extLst>
          </p:cNvPr>
          <p:cNvCxnSpPr>
            <a:cxnSpLocks/>
          </p:cNvCxnSpPr>
          <p:nvPr/>
        </p:nvCxnSpPr>
        <p:spPr>
          <a:xfrm>
            <a:off x="11036819"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5" name="Straight Connector 114">
            <a:extLst>
              <a:ext uri="{FF2B5EF4-FFF2-40B4-BE49-F238E27FC236}">
                <a16:creationId xmlns:a16="http://schemas.microsoft.com/office/drawing/2014/main" id="{41637009-6391-4794-A05D-DBAC2F261A5D}"/>
              </a:ext>
            </a:extLst>
          </p:cNvPr>
          <p:cNvCxnSpPr>
            <a:cxnSpLocks/>
          </p:cNvCxnSpPr>
          <p:nvPr/>
        </p:nvCxnSpPr>
        <p:spPr>
          <a:xfrm flipV="1">
            <a:off x="10844745" y="4258462"/>
            <a:ext cx="192074" cy="1"/>
          </a:xfrm>
          <a:prstGeom prst="line">
            <a:avLst/>
          </a:prstGeom>
        </p:spPr>
        <p:style>
          <a:lnRef idx="1">
            <a:schemeClr val="dk1"/>
          </a:lnRef>
          <a:fillRef idx="0">
            <a:schemeClr val="dk1"/>
          </a:fillRef>
          <a:effectRef idx="0">
            <a:schemeClr val="dk1"/>
          </a:effectRef>
          <a:fontRef idx="minor">
            <a:schemeClr val="tx1"/>
          </a:fontRef>
        </p:style>
      </p:cxnSp>
      <p:cxnSp>
        <p:nvCxnSpPr>
          <p:cNvPr id="116" name="Straight Connector 115">
            <a:extLst>
              <a:ext uri="{FF2B5EF4-FFF2-40B4-BE49-F238E27FC236}">
                <a16:creationId xmlns:a16="http://schemas.microsoft.com/office/drawing/2014/main" id="{7EE3B370-9C9A-478B-918E-22B5B14DA14E}"/>
              </a:ext>
            </a:extLst>
          </p:cNvPr>
          <p:cNvCxnSpPr>
            <a:cxnSpLocks/>
          </p:cNvCxnSpPr>
          <p:nvPr/>
        </p:nvCxnSpPr>
        <p:spPr>
          <a:xfrm>
            <a:off x="11037789"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117" name="Straight Connector 116">
            <a:extLst>
              <a:ext uri="{FF2B5EF4-FFF2-40B4-BE49-F238E27FC236}">
                <a16:creationId xmlns:a16="http://schemas.microsoft.com/office/drawing/2014/main" id="{FC70D238-F5B6-466D-8B32-85EB562C3FF1}"/>
              </a:ext>
            </a:extLst>
          </p:cNvPr>
          <p:cNvCxnSpPr>
            <a:cxnSpLocks/>
          </p:cNvCxnSpPr>
          <p:nvPr/>
        </p:nvCxnSpPr>
        <p:spPr>
          <a:xfrm>
            <a:off x="11414160"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8" name="Straight Connector 117">
            <a:extLst>
              <a:ext uri="{FF2B5EF4-FFF2-40B4-BE49-F238E27FC236}">
                <a16:creationId xmlns:a16="http://schemas.microsoft.com/office/drawing/2014/main" id="{27A25015-4B5B-4DA8-B31D-BF2578167C08}"/>
              </a:ext>
            </a:extLst>
          </p:cNvPr>
          <p:cNvCxnSpPr>
            <a:cxnSpLocks/>
          </p:cNvCxnSpPr>
          <p:nvPr/>
        </p:nvCxnSpPr>
        <p:spPr>
          <a:xfrm>
            <a:off x="11605492"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9" name="Straight Connector 118">
            <a:extLst>
              <a:ext uri="{FF2B5EF4-FFF2-40B4-BE49-F238E27FC236}">
                <a16:creationId xmlns:a16="http://schemas.microsoft.com/office/drawing/2014/main" id="{36B090AA-29EE-4AB1-BA71-4B3559B50D8D}"/>
              </a:ext>
            </a:extLst>
          </p:cNvPr>
          <p:cNvCxnSpPr>
            <a:cxnSpLocks/>
          </p:cNvCxnSpPr>
          <p:nvPr/>
        </p:nvCxnSpPr>
        <p:spPr>
          <a:xfrm flipV="1">
            <a:off x="11413418" y="4258462"/>
            <a:ext cx="192074" cy="1"/>
          </a:xfrm>
          <a:prstGeom prst="line">
            <a:avLst/>
          </a:prstGeom>
        </p:spPr>
        <p:style>
          <a:lnRef idx="1">
            <a:schemeClr val="dk1"/>
          </a:lnRef>
          <a:fillRef idx="0">
            <a:schemeClr val="dk1"/>
          </a:fillRef>
          <a:effectRef idx="0">
            <a:schemeClr val="dk1"/>
          </a:effectRef>
          <a:fontRef idx="minor">
            <a:schemeClr val="tx1"/>
          </a:fontRef>
        </p:style>
      </p:cxnSp>
      <p:cxnSp>
        <p:nvCxnSpPr>
          <p:cNvPr id="120" name="Straight Connector 119">
            <a:extLst>
              <a:ext uri="{FF2B5EF4-FFF2-40B4-BE49-F238E27FC236}">
                <a16:creationId xmlns:a16="http://schemas.microsoft.com/office/drawing/2014/main" id="{AD627571-2264-4FAC-845E-527F164D755A}"/>
              </a:ext>
            </a:extLst>
          </p:cNvPr>
          <p:cNvCxnSpPr>
            <a:cxnSpLocks/>
          </p:cNvCxnSpPr>
          <p:nvPr/>
        </p:nvCxnSpPr>
        <p:spPr>
          <a:xfrm>
            <a:off x="11604749" y="3999131"/>
            <a:ext cx="375537" cy="0"/>
          </a:xfrm>
          <a:prstGeom prst="line">
            <a:avLst/>
          </a:prstGeom>
        </p:spPr>
        <p:style>
          <a:lnRef idx="1">
            <a:schemeClr val="dk1"/>
          </a:lnRef>
          <a:fillRef idx="0">
            <a:schemeClr val="dk1"/>
          </a:fillRef>
          <a:effectRef idx="0">
            <a:schemeClr val="dk1"/>
          </a:effectRef>
          <a:fontRef idx="minor">
            <a:schemeClr val="tx1"/>
          </a:fontRef>
        </p:style>
      </p:cxnSp>
      <p:sp>
        <p:nvSpPr>
          <p:cNvPr id="131" name="Rectangle: Top Corners Rounded 130">
            <a:extLst>
              <a:ext uri="{FF2B5EF4-FFF2-40B4-BE49-F238E27FC236}">
                <a16:creationId xmlns:a16="http://schemas.microsoft.com/office/drawing/2014/main" id="{05B0B531-A503-49D3-9005-C1630E2C610B}"/>
              </a:ext>
            </a:extLst>
          </p:cNvPr>
          <p:cNvSpPr/>
          <p:nvPr/>
        </p:nvSpPr>
        <p:spPr>
          <a:xfrm>
            <a:off x="3022640" y="4278512"/>
            <a:ext cx="1778915" cy="2355598"/>
          </a:xfrm>
          <a:prstGeom prst="round2Same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R</a:t>
            </a:r>
          </a:p>
        </p:txBody>
      </p:sp>
      <p:sp>
        <p:nvSpPr>
          <p:cNvPr id="133" name="TextBox 132">
            <a:extLst>
              <a:ext uri="{FF2B5EF4-FFF2-40B4-BE49-F238E27FC236}">
                <a16:creationId xmlns:a16="http://schemas.microsoft.com/office/drawing/2014/main" id="{7DB12A5B-8AC1-411F-9AF8-3BFF62BCE5B7}"/>
              </a:ext>
            </a:extLst>
          </p:cNvPr>
          <p:cNvSpPr txBox="1"/>
          <p:nvPr/>
        </p:nvSpPr>
        <p:spPr>
          <a:xfrm>
            <a:off x="3019032" y="4385114"/>
            <a:ext cx="1762401" cy="461665"/>
          </a:xfrm>
          <a:prstGeom prst="rect">
            <a:avLst/>
          </a:prstGeom>
          <a:noFill/>
        </p:spPr>
        <p:txBody>
          <a:bodyPr wrap="square" rtlCol="0">
            <a:spAutoFit/>
          </a:bodyPr>
          <a:lstStyle/>
          <a:p>
            <a:pPr algn="ctr"/>
            <a:r>
              <a:rPr lang="en-GB" sz="2400" dirty="0"/>
              <a:t>R.I.P</a:t>
            </a:r>
          </a:p>
        </p:txBody>
      </p:sp>
      <p:sp>
        <p:nvSpPr>
          <p:cNvPr id="134" name="TextBox 133">
            <a:extLst>
              <a:ext uri="{FF2B5EF4-FFF2-40B4-BE49-F238E27FC236}">
                <a16:creationId xmlns:a16="http://schemas.microsoft.com/office/drawing/2014/main" id="{5203A5C5-E7F2-4633-B539-F3F5D204795A}"/>
              </a:ext>
            </a:extLst>
          </p:cNvPr>
          <p:cNvSpPr txBox="1"/>
          <p:nvPr/>
        </p:nvSpPr>
        <p:spPr>
          <a:xfrm>
            <a:off x="3008964" y="3785843"/>
            <a:ext cx="1762401" cy="369332"/>
          </a:xfrm>
          <a:prstGeom prst="rect">
            <a:avLst/>
          </a:prstGeom>
          <a:noFill/>
        </p:spPr>
        <p:txBody>
          <a:bodyPr wrap="square" rtlCol="0">
            <a:spAutoFit/>
          </a:bodyPr>
          <a:lstStyle/>
          <a:p>
            <a:pPr algn="ctr"/>
            <a:r>
              <a:rPr lang="en-GB" b="1" dirty="0"/>
              <a:t>Dead</a:t>
            </a:r>
            <a:endParaRPr lang="en-GB" dirty="0"/>
          </a:p>
        </p:txBody>
      </p:sp>
      <p:graphicFrame>
        <p:nvGraphicFramePr>
          <p:cNvPr id="135" name="Table 134">
            <a:extLst>
              <a:ext uri="{FF2B5EF4-FFF2-40B4-BE49-F238E27FC236}">
                <a16:creationId xmlns:a16="http://schemas.microsoft.com/office/drawing/2014/main" id="{DE91F967-BE9C-44A3-AC28-B82BC67610C2}"/>
              </a:ext>
            </a:extLst>
          </p:cNvPr>
          <p:cNvGraphicFramePr>
            <a:graphicFrameLocks noGrp="1"/>
          </p:cNvGraphicFramePr>
          <p:nvPr>
            <p:extLst>
              <p:ext uri="{D42A27DB-BD31-4B8C-83A1-F6EECF244321}">
                <p14:modId xmlns:p14="http://schemas.microsoft.com/office/powerpoint/2010/main" val="170428649"/>
              </p:ext>
            </p:extLst>
          </p:nvPr>
        </p:nvGraphicFramePr>
        <p:xfrm>
          <a:off x="161515" y="1462326"/>
          <a:ext cx="11802197" cy="1280160"/>
        </p:xfrm>
        <a:graphic>
          <a:graphicData uri="http://schemas.openxmlformats.org/drawingml/2006/table">
            <a:tbl>
              <a:tblPr firstRow="1" bandRow="1">
                <a:tableStyleId>{5C22544A-7EE6-4342-B048-85BDC9FD1C3A}</a:tableStyleId>
              </a:tblPr>
              <a:tblGrid>
                <a:gridCol w="2385330">
                  <a:extLst>
                    <a:ext uri="{9D8B030D-6E8A-4147-A177-3AD203B41FA5}">
                      <a16:colId xmlns:a16="http://schemas.microsoft.com/office/drawing/2014/main" val="1449652466"/>
                    </a:ext>
                  </a:extLst>
                </a:gridCol>
                <a:gridCol w="2355260">
                  <a:extLst>
                    <a:ext uri="{9D8B030D-6E8A-4147-A177-3AD203B41FA5}">
                      <a16:colId xmlns:a16="http://schemas.microsoft.com/office/drawing/2014/main" val="966863724"/>
                    </a:ext>
                  </a:extLst>
                </a:gridCol>
                <a:gridCol w="1667080">
                  <a:extLst>
                    <a:ext uri="{9D8B030D-6E8A-4147-A177-3AD203B41FA5}">
                      <a16:colId xmlns:a16="http://schemas.microsoft.com/office/drawing/2014/main" val="1407621236"/>
                    </a:ext>
                  </a:extLst>
                </a:gridCol>
                <a:gridCol w="1564277">
                  <a:extLst>
                    <a:ext uri="{9D8B030D-6E8A-4147-A177-3AD203B41FA5}">
                      <a16:colId xmlns:a16="http://schemas.microsoft.com/office/drawing/2014/main" val="2317568963"/>
                    </a:ext>
                  </a:extLst>
                </a:gridCol>
                <a:gridCol w="2183210">
                  <a:extLst>
                    <a:ext uri="{9D8B030D-6E8A-4147-A177-3AD203B41FA5}">
                      <a16:colId xmlns:a16="http://schemas.microsoft.com/office/drawing/2014/main" val="2007091616"/>
                    </a:ext>
                  </a:extLst>
                </a:gridCol>
                <a:gridCol w="1647040">
                  <a:extLst>
                    <a:ext uri="{9D8B030D-6E8A-4147-A177-3AD203B41FA5}">
                      <a16:colId xmlns:a16="http://schemas.microsoft.com/office/drawing/2014/main" val="3793623163"/>
                    </a:ext>
                  </a:extLst>
                </a:gridCol>
              </a:tblGrid>
              <a:tr h="370840">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400" dirty="0">
                          <a:solidFill>
                            <a:schemeClr val="tx1"/>
                          </a:solidFill>
                        </a:rPr>
                        <a:t>Write where each person was on this date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Duke of                      Buckingham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Richard, Duke of Gloucester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Sir                                        Richard Grey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Sir Thomas Grey, Marquess of Dorset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Prince                              Richard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2964092"/>
                  </a:ext>
                </a:extLst>
              </a:tr>
              <a:tr h="370840">
                <a:tc vMerge="1">
                  <a:txBody>
                    <a:bodyPr/>
                    <a:lstStyle/>
                    <a:p>
                      <a:pPr algn="ctr"/>
                      <a:endParaRPr lang="en-GB" sz="18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Earl Rivers         (Anthony Woodville)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King                                     Edward IV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Lord                                 Hastings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Queen Elizabeth (Woodville)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Young                                 King Edward 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88809742"/>
                  </a:ext>
                </a:extLst>
              </a:tr>
            </a:tbl>
          </a:graphicData>
        </a:graphic>
      </p:graphicFrame>
      <p:cxnSp>
        <p:nvCxnSpPr>
          <p:cNvPr id="146" name="Straight Connector 145">
            <a:extLst>
              <a:ext uri="{FF2B5EF4-FFF2-40B4-BE49-F238E27FC236}">
                <a16:creationId xmlns:a16="http://schemas.microsoft.com/office/drawing/2014/main" id="{4E04F785-C564-4824-BF9E-337CE13F3751}"/>
              </a:ext>
            </a:extLst>
          </p:cNvPr>
          <p:cNvCxnSpPr>
            <a:cxnSpLocks/>
          </p:cNvCxnSpPr>
          <p:nvPr/>
        </p:nvCxnSpPr>
        <p:spPr>
          <a:xfrm flipH="1" flipV="1">
            <a:off x="390240" y="5164674"/>
            <a:ext cx="4497" cy="1451346"/>
          </a:xfrm>
          <a:prstGeom prst="line">
            <a:avLst/>
          </a:prstGeom>
        </p:spPr>
        <p:style>
          <a:lnRef idx="1">
            <a:schemeClr val="dk1"/>
          </a:lnRef>
          <a:fillRef idx="0">
            <a:schemeClr val="dk1"/>
          </a:fillRef>
          <a:effectRef idx="0">
            <a:schemeClr val="dk1"/>
          </a:effectRef>
          <a:fontRef idx="minor">
            <a:schemeClr val="tx1"/>
          </a:fontRef>
        </p:style>
      </p:cxnSp>
      <p:cxnSp>
        <p:nvCxnSpPr>
          <p:cNvPr id="147" name="Straight Connector 146">
            <a:extLst>
              <a:ext uri="{FF2B5EF4-FFF2-40B4-BE49-F238E27FC236}">
                <a16:creationId xmlns:a16="http://schemas.microsoft.com/office/drawing/2014/main" id="{B1DFF1EC-36B9-456C-98BE-1E717EFE9EB5}"/>
              </a:ext>
            </a:extLst>
          </p:cNvPr>
          <p:cNvCxnSpPr>
            <a:cxnSpLocks/>
          </p:cNvCxnSpPr>
          <p:nvPr/>
        </p:nvCxnSpPr>
        <p:spPr>
          <a:xfrm flipV="1">
            <a:off x="730806" y="5164674"/>
            <a:ext cx="0" cy="1438854"/>
          </a:xfrm>
          <a:prstGeom prst="line">
            <a:avLst/>
          </a:prstGeom>
        </p:spPr>
        <p:style>
          <a:lnRef idx="1">
            <a:schemeClr val="dk1"/>
          </a:lnRef>
          <a:fillRef idx="0">
            <a:schemeClr val="dk1"/>
          </a:fillRef>
          <a:effectRef idx="0">
            <a:schemeClr val="dk1"/>
          </a:effectRef>
          <a:fontRef idx="minor">
            <a:schemeClr val="tx1"/>
          </a:fontRef>
        </p:style>
      </p:cxnSp>
      <p:cxnSp>
        <p:nvCxnSpPr>
          <p:cNvPr id="148" name="Straight Connector 147">
            <a:extLst>
              <a:ext uri="{FF2B5EF4-FFF2-40B4-BE49-F238E27FC236}">
                <a16:creationId xmlns:a16="http://schemas.microsoft.com/office/drawing/2014/main" id="{501F9B0C-81A3-47BC-8133-4C3C28A21BDD}"/>
              </a:ext>
            </a:extLst>
          </p:cNvPr>
          <p:cNvCxnSpPr>
            <a:cxnSpLocks/>
          </p:cNvCxnSpPr>
          <p:nvPr/>
        </p:nvCxnSpPr>
        <p:spPr>
          <a:xfrm flipV="1">
            <a:off x="1083415" y="5164674"/>
            <a:ext cx="0" cy="1447332"/>
          </a:xfrm>
          <a:prstGeom prst="line">
            <a:avLst/>
          </a:prstGeom>
        </p:spPr>
        <p:style>
          <a:lnRef idx="1">
            <a:schemeClr val="dk1"/>
          </a:lnRef>
          <a:fillRef idx="0">
            <a:schemeClr val="dk1"/>
          </a:fillRef>
          <a:effectRef idx="0">
            <a:schemeClr val="dk1"/>
          </a:effectRef>
          <a:fontRef idx="minor">
            <a:schemeClr val="tx1"/>
          </a:fontRef>
        </p:style>
      </p:cxnSp>
      <p:cxnSp>
        <p:nvCxnSpPr>
          <p:cNvPr id="149" name="Straight Connector 148">
            <a:extLst>
              <a:ext uri="{FF2B5EF4-FFF2-40B4-BE49-F238E27FC236}">
                <a16:creationId xmlns:a16="http://schemas.microsoft.com/office/drawing/2014/main" id="{8A8E3AD2-2D1A-439E-97D0-EC0D7A19F627}"/>
              </a:ext>
            </a:extLst>
          </p:cNvPr>
          <p:cNvCxnSpPr>
            <a:cxnSpLocks/>
          </p:cNvCxnSpPr>
          <p:nvPr/>
        </p:nvCxnSpPr>
        <p:spPr>
          <a:xfrm flipH="1">
            <a:off x="390240" y="5164674"/>
            <a:ext cx="2121209" cy="0"/>
          </a:xfrm>
          <a:prstGeom prst="line">
            <a:avLst/>
          </a:prstGeom>
        </p:spPr>
        <p:style>
          <a:lnRef idx="1">
            <a:schemeClr val="dk1"/>
          </a:lnRef>
          <a:fillRef idx="0">
            <a:schemeClr val="dk1"/>
          </a:fillRef>
          <a:effectRef idx="0">
            <a:schemeClr val="dk1"/>
          </a:effectRef>
          <a:fontRef idx="minor">
            <a:schemeClr val="tx1"/>
          </a:fontRef>
        </p:style>
      </p:cxnSp>
      <p:cxnSp>
        <p:nvCxnSpPr>
          <p:cNvPr id="62" name="Straight Connector 61">
            <a:extLst>
              <a:ext uri="{FF2B5EF4-FFF2-40B4-BE49-F238E27FC236}">
                <a16:creationId xmlns:a16="http://schemas.microsoft.com/office/drawing/2014/main" id="{1CE8E1B0-68E3-4852-99EB-93D28EA8ABDB}"/>
              </a:ext>
            </a:extLst>
          </p:cNvPr>
          <p:cNvCxnSpPr>
            <a:cxnSpLocks/>
          </p:cNvCxnSpPr>
          <p:nvPr/>
        </p:nvCxnSpPr>
        <p:spPr>
          <a:xfrm>
            <a:off x="7623742" y="6630100"/>
            <a:ext cx="2010918" cy="0"/>
          </a:xfrm>
          <a:prstGeom prst="line">
            <a:avLst/>
          </a:prstGeom>
        </p:spPr>
        <p:style>
          <a:lnRef idx="1">
            <a:schemeClr val="dk1"/>
          </a:lnRef>
          <a:fillRef idx="0">
            <a:schemeClr val="dk1"/>
          </a:fillRef>
          <a:effectRef idx="0">
            <a:schemeClr val="dk1"/>
          </a:effectRef>
          <a:fontRef idx="minor">
            <a:schemeClr val="tx1"/>
          </a:fontRef>
        </p:style>
      </p:cxnSp>
      <p:cxnSp>
        <p:nvCxnSpPr>
          <p:cNvPr id="63" name="Straight Connector 62">
            <a:extLst>
              <a:ext uri="{FF2B5EF4-FFF2-40B4-BE49-F238E27FC236}">
                <a16:creationId xmlns:a16="http://schemas.microsoft.com/office/drawing/2014/main" id="{B3FD752A-EB99-46B5-A78A-5F3DA0986DB6}"/>
              </a:ext>
            </a:extLst>
          </p:cNvPr>
          <p:cNvCxnSpPr>
            <a:cxnSpLocks/>
          </p:cNvCxnSpPr>
          <p:nvPr/>
        </p:nvCxnSpPr>
        <p:spPr>
          <a:xfrm flipV="1">
            <a:off x="7623742" y="4015806"/>
            <a:ext cx="0" cy="2585763"/>
          </a:xfrm>
          <a:prstGeom prst="line">
            <a:avLst/>
          </a:prstGeom>
        </p:spPr>
        <p:style>
          <a:lnRef idx="1">
            <a:schemeClr val="dk1"/>
          </a:lnRef>
          <a:fillRef idx="0">
            <a:schemeClr val="dk1"/>
          </a:fillRef>
          <a:effectRef idx="0">
            <a:schemeClr val="dk1"/>
          </a:effectRef>
          <a:fontRef idx="minor">
            <a:schemeClr val="tx1"/>
          </a:fontRef>
        </p:style>
      </p:cxnSp>
      <p:cxnSp>
        <p:nvCxnSpPr>
          <p:cNvPr id="74" name="Straight Connector 73">
            <a:extLst>
              <a:ext uri="{FF2B5EF4-FFF2-40B4-BE49-F238E27FC236}">
                <a16:creationId xmlns:a16="http://schemas.microsoft.com/office/drawing/2014/main" id="{9B884102-A377-4D05-8885-5AB337288F6B}"/>
              </a:ext>
            </a:extLst>
          </p:cNvPr>
          <p:cNvCxnSpPr>
            <a:cxnSpLocks/>
          </p:cNvCxnSpPr>
          <p:nvPr/>
        </p:nvCxnSpPr>
        <p:spPr>
          <a:xfrm flipV="1">
            <a:off x="9613632" y="4044337"/>
            <a:ext cx="0" cy="2585763"/>
          </a:xfrm>
          <a:prstGeom prst="line">
            <a:avLst/>
          </a:prstGeom>
        </p:spPr>
        <p:style>
          <a:lnRef idx="1">
            <a:schemeClr val="dk1"/>
          </a:lnRef>
          <a:fillRef idx="0">
            <a:schemeClr val="dk1"/>
          </a:fillRef>
          <a:effectRef idx="0">
            <a:schemeClr val="dk1"/>
          </a:effectRef>
          <a:fontRef idx="minor">
            <a:schemeClr val="tx1"/>
          </a:fontRef>
        </p:style>
      </p:cxnSp>
      <p:cxnSp>
        <p:nvCxnSpPr>
          <p:cNvPr id="75" name="Straight Connector 74">
            <a:extLst>
              <a:ext uri="{FF2B5EF4-FFF2-40B4-BE49-F238E27FC236}">
                <a16:creationId xmlns:a16="http://schemas.microsoft.com/office/drawing/2014/main" id="{3A84ABE7-73A5-4CE1-B453-31B8888E8F66}"/>
              </a:ext>
            </a:extLst>
          </p:cNvPr>
          <p:cNvCxnSpPr>
            <a:cxnSpLocks/>
          </p:cNvCxnSpPr>
          <p:nvPr/>
        </p:nvCxnSpPr>
        <p:spPr>
          <a:xfrm>
            <a:off x="7623742" y="4015805"/>
            <a:ext cx="1989890" cy="28531"/>
          </a:xfrm>
          <a:prstGeom prst="line">
            <a:avLst/>
          </a:prstGeom>
        </p:spPr>
        <p:style>
          <a:lnRef idx="1">
            <a:schemeClr val="dk1"/>
          </a:lnRef>
          <a:fillRef idx="0">
            <a:schemeClr val="dk1"/>
          </a:fillRef>
          <a:effectRef idx="0">
            <a:schemeClr val="dk1"/>
          </a:effectRef>
          <a:fontRef idx="minor">
            <a:schemeClr val="tx1"/>
          </a:fontRef>
        </p:style>
      </p:cxnSp>
      <p:sp>
        <p:nvSpPr>
          <p:cNvPr id="76" name="TextBox 75">
            <a:extLst>
              <a:ext uri="{FF2B5EF4-FFF2-40B4-BE49-F238E27FC236}">
                <a16:creationId xmlns:a16="http://schemas.microsoft.com/office/drawing/2014/main" id="{1787827B-BD42-4662-9D1A-AE0BC45D0DF6}"/>
              </a:ext>
            </a:extLst>
          </p:cNvPr>
          <p:cNvSpPr txBox="1"/>
          <p:nvPr/>
        </p:nvSpPr>
        <p:spPr>
          <a:xfrm>
            <a:off x="7679569" y="3280020"/>
            <a:ext cx="1934063" cy="646331"/>
          </a:xfrm>
          <a:prstGeom prst="rect">
            <a:avLst/>
          </a:prstGeom>
          <a:noFill/>
        </p:spPr>
        <p:txBody>
          <a:bodyPr wrap="square" rtlCol="0">
            <a:spAutoFit/>
          </a:bodyPr>
          <a:lstStyle/>
          <a:p>
            <a:pPr algn="ctr"/>
            <a:r>
              <a:rPr lang="en-GB" b="1" dirty="0"/>
              <a:t>London</a:t>
            </a:r>
          </a:p>
          <a:p>
            <a:pPr algn="ctr"/>
            <a:r>
              <a:rPr lang="en-GB" dirty="0"/>
              <a:t>(Seat of power)</a:t>
            </a:r>
          </a:p>
        </p:txBody>
      </p:sp>
      <p:sp>
        <p:nvSpPr>
          <p:cNvPr id="58" name="TextBox 57">
            <a:extLst>
              <a:ext uri="{FF2B5EF4-FFF2-40B4-BE49-F238E27FC236}">
                <a16:creationId xmlns:a16="http://schemas.microsoft.com/office/drawing/2014/main" id="{20B87579-CD44-4C60-9FFF-088BD0CAEC0C}"/>
              </a:ext>
            </a:extLst>
          </p:cNvPr>
          <p:cNvSpPr txBox="1"/>
          <p:nvPr/>
        </p:nvSpPr>
        <p:spPr>
          <a:xfrm>
            <a:off x="5257089" y="4969888"/>
            <a:ext cx="1989889" cy="584775"/>
          </a:xfrm>
          <a:prstGeom prst="rect">
            <a:avLst/>
          </a:prstGeom>
          <a:noFill/>
        </p:spPr>
        <p:txBody>
          <a:bodyPr wrap="square" rtlCol="0">
            <a:spAutoFit/>
          </a:bodyPr>
          <a:lstStyle/>
          <a:p>
            <a:pPr algn="ctr"/>
            <a:r>
              <a:rPr lang="en-GB" sz="1600" dirty="0">
                <a:solidFill>
                  <a:srgbClr val="0000FF"/>
                </a:solidFill>
              </a:rPr>
              <a:t>Queen Elizabeth (Woodville)</a:t>
            </a:r>
          </a:p>
        </p:txBody>
      </p:sp>
      <p:sp>
        <p:nvSpPr>
          <p:cNvPr id="60" name="TextBox 59">
            <a:extLst>
              <a:ext uri="{FF2B5EF4-FFF2-40B4-BE49-F238E27FC236}">
                <a16:creationId xmlns:a16="http://schemas.microsoft.com/office/drawing/2014/main" id="{4BE4AB5C-E443-4B69-AA02-5267EFA40E7A}"/>
              </a:ext>
            </a:extLst>
          </p:cNvPr>
          <p:cNvSpPr txBox="1"/>
          <p:nvPr/>
        </p:nvSpPr>
        <p:spPr>
          <a:xfrm>
            <a:off x="5281308" y="6010279"/>
            <a:ext cx="1989889" cy="584775"/>
          </a:xfrm>
          <a:prstGeom prst="rect">
            <a:avLst/>
          </a:prstGeom>
          <a:noFill/>
        </p:spPr>
        <p:txBody>
          <a:bodyPr wrap="square" rtlCol="0">
            <a:spAutoFit/>
          </a:bodyPr>
          <a:lstStyle/>
          <a:p>
            <a:pPr algn="ctr"/>
            <a:r>
              <a:rPr lang="en-GB" sz="1600" dirty="0">
                <a:solidFill>
                  <a:srgbClr val="0000FF"/>
                </a:solidFill>
              </a:rPr>
              <a:t>Sir Thomas Grey, Marquess of Dorset</a:t>
            </a:r>
          </a:p>
        </p:txBody>
      </p:sp>
      <p:sp>
        <p:nvSpPr>
          <p:cNvPr id="61" name="TextBox 60">
            <a:extLst>
              <a:ext uri="{FF2B5EF4-FFF2-40B4-BE49-F238E27FC236}">
                <a16:creationId xmlns:a16="http://schemas.microsoft.com/office/drawing/2014/main" id="{C69A61CE-7C61-4B4E-9114-4B093A383685}"/>
              </a:ext>
            </a:extLst>
          </p:cNvPr>
          <p:cNvSpPr txBox="1"/>
          <p:nvPr/>
        </p:nvSpPr>
        <p:spPr>
          <a:xfrm>
            <a:off x="7621771" y="4408738"/>
            <a:ext cx="1997752" cy="584775"/>
          </a:xfrm>
          <a:prstGeom prst="rect">
            <a:avLst/>
          </a:prstGeom>
          <a:noFill/>
        </p:spPr>
        <p:txBody>
          <a:bodyPr wrap="square" rtlCol="0">
            <a:spAutoFit/>
          </a:bodyPr>
          <a:lstStyle/>
          <a:p>
            <a:pPr algn="ctr"/>
            <a:r>
              <a:rPr lang="en-GB" sz="1600" dirty="0">
                <a:solidFill>
                  <a:srgbClr val="FF0000"/>
                </a:solidFill>
              </a:rPr>
              <a:t>Richard, Duke of Gloucester</a:t>
            </a:r>
          </a:p>
        </p:txBody>
      </p:sp>
      <p:sp>
        <p:nvSpPr>
          <p:cNvPr id="69" name="TextBox 68">
            <a:extLst>
              <a:ext uri="{FF2B5EF4-FFF2-40B4-BE49-F238E27FC236}">
                <a16:creationId xmlns:a16="http://schemas.microsoft.com/office/drawing/2014/main" id="{4E791491-DE08-4724-A0B8-11DC91F1AFD5}"/>
              </a:ext>
            </a:extLst>
          </p:cNvPr>
          <p:cNvSpPr txBox="1"/>
          <p:nvPr/>
        </p:nvSpPr>
        <p:spPr>
          <a:xfrm>
            <a:off x="3014085" y="5434317"/>
            <a:ext cx="1805391" cy="338554"/>
          </a:xfrm>
          <a:prstGeom prst="rect">
            <a:avLst/>
          </a:prstGeom>
          <a:noFill/>
        </p:spPr>
        <p:txBody>
          <a:bodyPr wrap="square" rtlCol="0">
            <a:spAutoFit/>
          </a:bodyPr>
          <a:lstStyle/>
          <a:p>
            <a:pPr algn="ctr"/>
            <a:r>
              <a:rPr lang="en-GB" sz="1600" dirty="0"/>
              <a:t>Lord Hastings</a:t>
            </a:r>
          </a:p>
        </p:txBody>
      </p:sp>
      <p:sp>
        <p:nvSpPr>
          <p:cNvPr id="70" name="TextBox 69">
            <a:extLst>
              <a:ext uri="{FF2B5EF4-FFF2-40B4-BE49-F238E27FC236}">
                <a16:creationId xmlns:a16="http://schemas.microsoft.com/office/drawing/2014/main" id="{3523D498-C47E-43DC-9027-8E68DFCF9500}"/>
              </a:ext>
            </a:extLst>
          </p:cNvPr>
          <p:cNvSpPr txBox="1"/>
          <p:nvPr/>
        </p:nvSpPr>
        <p:spPr>
          <a:xfrm>
            <a:off x="7634386" y="5085065"/>
            <a:ext cx="1998305" cy="584775"/>
          </a:xfrm>
          <a:prstGeom prst="rect">
            <a:avLst/>
          </a:prstGeom>
          <a:noFill/>
        </p:spPr>
        <p:txBody>
          <a:bodyPr wrap="square" rtlCol="0">
            <a:spAutoFit/>
          </a:bodyPr>
          <a:lstStyle/>
          <a:p>
            <a:pPr algn="ctr"/>
            <a:r>
              <a:rPr lang="en-GB" sz="1600" dirty="0">
                <a:solidFill>
                  <a:srgbClr val="FF0000"/>
                </a:solidFill>
              </a:rPr>
              <a:t>Duke of                   Buckingham</a:t>
            </a:r>
          </a:p>
        </p:txBody>
      </p:sp>
      <p:sp>
        <p:nvSpPr>
          <p:cNvPr id="71" name="TextBox 70">
            <a:extLst>
              <a:ext uri="{FF2B5EF4-FFF2-40B4-BE49-F238E27FC236}">
                <a16:creationId xmlns:a16="http://schemas.microsoft.com/office/drawing/2014/main" id="{B88BE01E-C521-42B2-872E-B9017FD75B01}"/>
              </a:ext>
            </a:extLst>
          </p:cNvPr>
          <p:cNvSpPr txBox="1"/>
          <p:nvPr/>
        </p:nvSpPr>
        <p:spPr>
          <a:xfrm>
            <a:off x="9939916" y="4813556"/>
            <a:ext cx="1998305" cy="338554"/>
          </a:xfrm>
          <a:prstGeom prst="rect">
            <a:avLst/>
          </a:prstGeom>
          <a:noFill/>
        </p:spPr>
        <p:txBody>
          <a:bodyPr wrap="square" rtlCol="0">
            <a:spAutoFit/>
          </a:bodyPr>
          <a:lstStyle/>
          <a:p>
            <a:pPr algn="ctr"/>
            <a:r>
              <a:rPr lang="en-GB" sz="1600" b="1" dirty="0">
                <a:solidFill>
                  <a:srgbClr val="0000FF"/>
                </a:solidFill>
              </a:rPr>
              <a:t>Young King Edward V</a:t>
            </a:r>
          </a:p>
        </p:txBody>
      </p:sp>
      <p:sp>
        <p:nvSpPr>
          <p:cNvPr id="72" name="TextBox 71">
            <a:extLst>
              <a:ext uri="{FF2B5EF4-FFF2-40B4-BE49-F238E27FC236}">
                <a16:creationId xmlns:a16="http://schemas.microsoft.com/office/drawing/2014/main" id="{DA46476F-2DA2-449F-9180-161CFBE38D4D}"/>
              </a:ext>
            </a:extLst>
          </p:cNvPr>
          <p:cNvSpPr txBox="1"/>
          <p:nvPr/>
        </p:nvSpPr>
        <p:spPr>
          <a:xfrm>
            <a:off x="2897504" y="5841002"/>
            <a:ext cx="1998305" cy="338554"/>
          </a:xfrm>
          <a:prstGeom prst="rect">
            <a:avLst/>
          </a:prstGeom>
          <a:noFill/>
        </p:spPr>
        <p:txBody>
          <a:bodyPr wrap="square" rtlCol="0">
            <a:spAutoFit/>
          </a:bodyPr>
          <a:lstStyle/>
          <a:p>
            <a:pPr algn="ctr"/>
            <a:r>
              <a:rPr lang="en-GB" sz="1600" dirty="0"/>
              <a:t>Earl Rivers</a:t>
            </a:r>
          </a:p>
        </p:txBody>
      </p:sp>
      <p:sp>
        <p:nvSpPr>
          <p:cNvPr id="73" name="TextBox 72">
            <a:extLst>
              <a:ext uri="{FF2B5EF4-FFF2-40B4-BE49-F238E27FC236}">
                <a16:creationId xmlns:a16="http://schemas.microsoft.com/office/drawing/2014/main" id="{C0C18D1B-4F48-435B-8860-ED4910AEAC49}"/>
              </a:ext>
            </a:extLst>
          </p:cNvPr>
          <p:cNvSpPr txBox="1"/>
          <p:nvPr/>
        </p:nvSpPr>
        <p:spPr>
          <a:xfrm>
            <a:off x="2897504" y="6238087"/>
            <a:ext cx="1998305" cy="338554"/>
          </a:xfrm>
          <a:prstGeom prst="rect">
            <a:avLst/>
          </a:prstGeom>
          <a:noFill/>
        </p:spPr>
        <p:txBody>
          <a:bodyPr wrap="square" rtlCol="0">
            <a:spAutoFit/>
          </a:bodyPr>
          <a:lstStyle/>
          <a:p>
            <a:pPr algn="ctr"/>
            <a:r>
              <a:rPr lang="en-GB" sz="1600" dirty="0"/>
              <a:t>Sir Richard Grey</a:t>
            </a:r>
          </a:p>
        </p:txBody>
      </p:sp>
      <p:sp>
        <p:nvSpPr>
          <p:cNvPr id="77" name="TextBox 76">
            <a:extLst>
              <a:ext uri="{FF2B5EF4-FFF2-40B4-BE49-F238E27FC236}">
                <a16:creationId xmlns:a16="http://schemas.microsoft.com/office/drawing/2014/main" id="{74B6CCF9-1161-4509-B84E-BC94727ED481}"/>
              </a:ext>
            </a:extLst>
          </p:cNvPr>
          <p:cNvSpPr txBox="1"/>
          <p:nvPr/>
        </p:nvSpPr>
        <p:spPr>
          <a:xfrm>
            <a:off x="3028028" y="4985712"/>
            <a:ext cx="1773527" cy="338554"/>
          </a:xfrm>
          <a:prstGeom prst="rect">
            <a:avLst/>
          </a:prstGeom>
          <a:noFill/>
        </p:spPr>
        <p:txBody>
          <a:bodyPr wrap="square" rtlCol="0">
            <a:spAutoFit/>
          </a:bodyPr>
          <a:lstStyle/>
          <a:p>
            <a:pPr algn="ctr"/>
            <a:r>
              <a:rPr lang="en-GB" sz="1600" dirty="0"/>
              <a:t>King Edward IV</a:t>
            </a:r>
          </a:p>
        </p:txBody>
      </p:sp>
      <p:sp>
        <p:nvSpPr>
          <p:cNvPr id="78" name="TextBox 77">
            <a:extLst>
              <a:ext uri="{FF2B5EF4-FFF2-40B4-BE49-F238E27FC236}">
                <a16:creationId xmlns:a16="http://schemas.microsoft.com/office/drawing/2014/main" id="{E453B419-0493-465B-9511-C99329EA9863}"/>
              </a:ext>
            </a:extLst>
          </p:cNvPr>
          <p:cNvSpPr txBox="1"/>
          <p:nvPr/>
        </p:nvSpPr>
        <p:spPr>
          <a:xfrm>
            <a:off x="9911019" y="5450980"/>
            <a:ext cx="1989889" cy="338554"/>
          </a:xfrm>
          <a:prstGeom prst="rect">
            <a:avLst/>
          </a:prstGeom>
          <a:noFill/>
        </p:spPr>
        <p:txBody>
          <a:bodyPr wrap="square" rtlCol="0">
            <a:spAutoFit/>
          </a:bodyPr>
          <a:lstStyle/>
          <a:p>
            <a:pPr algn="ctr"/>
            <a:r>
              <a:rPr lang="en-GB" sz="1600" dirty="0">
                <a:solidFill>
                  <a:srgbClr val="0000FF"/>
                </a:solidFill>
              </a:rPr>
              <a:t>Prince Richard</a:t>
            </a:r>
          </a:p>
        </p:txBody>
      </p:sp>
    </p:spTree>
    <p:extLst>
      <p:ext uri="{BB962C8B-B14F-4D97-AF65-F5344CB8AC3E}">
        <p14:creationId xmlns:p14="http://schemas.microsoft.com/office/powerpoint/2010/main" val="3350439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1C8B47E-B26F-4017-AA29-41CEB7703018}"/>
              </a:ext>
            </a:extLst>
          </p:cNvPr>
          <p:cNvPicPr>
            <a:picLocks noChangeAspect="1"/>
          </p:cNvPicPr>
          <p:nvPr/>
        </p:nvPicPr>
        <p:blipFill rotWithShape="1">
          <a:blip r:embed="rId2"/>
          <a:srcRect l="48854" t="42222" r="35208" b="15185"/>
          <a:stretch/>
        </p:blipFill>
        <p:spPr>
          <a:xfrm>
            <a:off x="4546600" y="145178"/>
            <a:ext cx="5969000" cy="6242922"/>
          </a:xfrm>
          <a:prstGeom prst="rect">
            <a:avLst/>
          </a:prstGeom>
        </p:spPr>
      </p:pic>
      <p:sp>
        <p:nvSpPr>
          <p:cNvPr id="5" name="TextBox 4">
            <a:extLst>
              <a:ext uri="{FF2B5EF4-FFF2-40B4-BE49-F238E27FC236}">
                <a16:creationId xmlns:a16="http://schemas.microsoft.com/office/drawing/2014/main" id="{9563590F-76C9-4561-832C-D2DCA64DBDE0}"/>
              </a:ext>
            </a:extLst>
          </p:cNvPr>
          <p:cNvSpPr txBox="1"/>
          <p:nvPr/>
        </p:nvSpPr>
        <p:spPr>
          <a:xfrm>
            <a:off x="110965" y="28061"/>
            <a:ext cx="11493784" cy="1138773"/>
          </a:xfrm>
          <a:prstGeom prst="rect">
            <a:avLst/>
          </a:prstGeom>
          <a:noFill/>
        </p:spPr>
        <p:txBody>
          <a:bodyPr wrap="square" rtlCol="0">
            <a:spAutoFit/>
          </a:bodyPr>
          <a:lstStyle/>
          <a:p>
            <a:r>
              <a:rPr lang="en-GB" sz="2800" b="1" dirty="0">
                <a:solidFill>
                  <a:srgbClr val="FF0000"/>
                </a:solidFill>
              </a:rPr>
              <a:t>26 June 1483</a:t>
            </a:r>
          </a:p>
          <a:p>
            <a:r>
              <a:rPr lang="en-GB" sz="2800" dirty="0">
                <a:solidFill>
                  <a:srgbClr val="FF0000"/>
                </a:solidFill>
              </a:rPr>
              <a:t>The princes were declared illegitimate</a:t>
            </a:r>
          </a:p>
          <a:p>
            <a:endParaRPr lang="en-GB" sz="1200" dirty="0"/>
          </a:p>
        </p:txBody>
      </p:sp>
    </p:spTree>
    <p:extLst>
      <p:ext uri="{BB962C8B-B14F-4D97-AF65-F5344CB8AC3E}">
        <p14:creationId xmlns:p14="http://schemas.microsoft.com/office/powerpoint/2010/main" val="15389873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81E23918-D841-407F-AF53-B6D2D86E6DD7}"/>
              </a:ext>
            </a:extLst>
          </p:cNvPr>
          <p:cNvCxnSpPr>
            <a:cxnSpLocks/>
          </p:cNvCxnSpPr>
          <p:nvPr/>
        </p:nvCxnSpPr>
        <p:spPr>
          <a:xfrm flipV="1">
            <a:off x="3740368" y="6691840"/>
            <a:ext cx="2235907" cy="4100"/>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ABB113E1-F84A-4958-8DFE-FBF1338C1A37}"/>
              </a:ext>
            </a:extLst>
          </p:cNvPr>
          <p:cNvCxnSpPr>
            <a:cxnSpLocks/>
          </p:cNvCxnSpPr>
          <p:nvPr/>
        </p:nvCxnSpPr>
        <p:spPr>
          <a:xfrm flipV="1">
            <a:off x="3739353" y="4925917"/>
            <a:ext cx="0" cy="1770023"/>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94FDD1ED-2E66-43C0-9576-61EA83D475E6}"/>
              </a:ext>
            </a:extLst>
          </p:cNvPr>
          <p:cNvCxnSpPr>
            <a:cxnSpLocks/>
          </p:cNvCxnSpPr>
          <p:nvPr/>
        </p:nvCxnSpPr>
        <p:spPr>
          <a:xfrm flipH="1" flipV="1">
            <a:off x="5976274" y="4946442"/>
            <a:ext cx="1968" cy="1757521"/>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6109A2C5-EFF2-4030-BD80-4A1BE504212C}"/>
              </a:ext>
            </a:extLst>
          </p:cNvPr>
          <p:cNvCxnSpPr>
            <a:cxnSpLocks/>
          </p:cNvCxnSpPr>
          <p:nvPr/>
        </p:nvCxnSpPr>
        <p:spPr>
          <a:xfrm flipV="1">
            <a:off x="3735792" y="3612114"/>
            <a:ext cx="1110147" cy="1313803"/>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4D43A508-9C92-42F6-B218-7CD42A07DED0}"/>
              </a:ext>
            </a:extLst>
          </p:cNvPr>
          <p:cNvCxnSpPr>
            <a:cxnSpLocks/>
          </p:cNvCxnSpPr>
          <p:nvPr/>
        </p:nvCxnSpPr>
        <p:spPr>
          <a:xfrm flipH="1" flipV="1">
            <a:off x="4850837" y="3612113"/>
            <a:ext cx="1125437" cy="1334329"/>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DCCAD502-9DED-47FD-95DE-9C7E1ECE0D23}"/>
              </a:ext>
            </a:extLst>
          </p:cNvPr>
          <p:cNvCxnSpPr>
            <a:cxnSpLocks/>
          </p:cNvCxnSpPr>
          <p:nvPr/>
        </p:nvCxnSpPr>
        <p:spPr>
          <a:xfrm flipH="1" flipV="1">
            <a:off x="4845937" y="3211441"/>
            <a:ext cx="2" cy="406067"/>
          </a:xfrm>
          <a:prstGeom prst="line">
            <a:avLst/>
          </a:prstGeom>
          <a:ln w="28575"/>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8291B62F-4DA6-4939-99A2-64A059B9938E}"/>
              </a:ext>
            </a:extLst>
          </p:cNvPr>
          <p:cNvCxnSpPr>
            <a:cxnSpLocks/>
          </p:cNvCxnSpPr>
          <p:nvPr/>
        </p:nvCxnSpPr>
        <p:spPr>
          <a:xfrm flipH="1">
            <a:off x="4662018" y="3393559"/>
            <a:ext cx="363622" cy="1"/>
          </a:xfrm>
          <a:prstGeom prst="line">
            <a:avLst/>
          </a:prstGeom>
          <a:ln w="28575"/>
        </p:spPr>
        <p:style>
          <a:lnRef idx="1">
            <a:schemeClr val="dk1"/>
          </a:lnRef>
          <a:fillRef idx="0">
            <a:schemeClr val="dk1"/>
          </a:fillRef>
          <a:effectRef idx="0">
            <a:schemeClr val="dk1"/>
          </a:effectRef>
          <a:fontRef idx="minor">
            <a:schemeClr val="tx1"/>
          </a:fontRef>
        </p:style>
      </p:cxnSp>
      <p:sp>
        <p:nvSpPr>
          <p:cNvPr id="22" name="TextBox 21">
            <a:extLst>
              <a:ext uri="{FF2B5EF4-FFF2-40B4-BE49-F238E27FC236}">
                <a16:creationId xmlns:a16="http://schemas.microsoft.com/office/drawing/2014/main" id="{F37A4C30-4DCF-4D41-84D8-98FEDF4EBA3D}"/>
              </a:ext>
            </a:extLst>
          </p:cNvPr>
          <p:cNvSpPr txBox="1"/>
          <p:nvPr/>
        </p:nvSpPr>
        <p:spPr>
          <a:xfrm>
            <a:off x="4065560" y="4193790"/>
            <a:ext cx="1604206" cy="861774"/>
          </a:xfrm>
          <a:prstGeom prst="rect">
            <a:avLst/>
          </a:prstGeom>
          <a:noFill/>
        </p:spPr>
        <p:txBody>
          <a:bodyPr wrap="square" rtlCol="0">
            <a:spAutoFit/>
          </a:bodyPr>
          <a:lstStyle/>
          <a:p>
            <a:pPr algn="ctr"/>
            <a:r>
              <a:rPr lang="en-GB" sz="1600" b="1" dirty="0"/>
              <a:t>Westminster Abbey </a:t>
            </a:r>
          </a:p>
          <a:p>
            <a:pPr algn="ctr"/>
            <a:r>
              <a:rPr lang="en-GB" sz="1600" dirty="0"/>
              <a:t>Coronation</a:t>
            </a:r>
          </a:p>
        </p:txBody>
      </p:sp>
      <p:cxnSp>
        <p:nvCxnSpPr>
          <p:cNvPr id="25" name="Straight Connector 24">
            <a:extLst>
              <a:ext uri="{FF2B5EF4-FFF2-40B4-BE49-F238E27FC236}">
                <a16:creationId xmlns:a16="http://schemas.microsoft.com/office/drawing/2014/main" id="{BB51FFC8-D1D4-40DF-94E9-B4F38663A161}"/>
              </a:ext>
            </a:extLst>
          </p:cNvPr>
          <p:cNvCxnSpPr>
            <a:cxnSpLocks/>
          </p:cNvCxnSpPr>
          <p:nvPr/>
        </p:nvCxnSpPr>
        <p:spPr>
          <a:xfrm>
            <a:off x="9885892" y="6677447"/>
            <a:ext cx="2082435" cy="820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429BBAEC-C534-4DF6-88B7-560BEC87DC25}"/>
              </a:ext>
            </a:extLst>
          </p:cNvPr>
          <p:cNvCxnSpPr>
            <a:cxnSpLocks/>
          </p:cNvCxnSpPr>
          <p:nvPr/>
        </p:nvCxnSpPr>
        <p:spPr>
          <a:xfrm flipV="1">
            <a:off x="9885892" y="4058691"/>
            <a:ext cx="0" cy="2618756"/>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332E7FE6-C39B-455E-A3FC-8E764BDF6710}"/>
              </a:ext>
            </a:extLst>
          </p:cNvPr>
          <p:cNvCxnSpPr>
            <a:cxnSpLocks/>
          </p:cNvCxnSpPr>
          <p:nvPr/>
        </p:nvCxnSpPr>
        <p:spPr>
          <a:xfrm flipV="1">
            <a:off x="11968327" y="4058703"/>
            <a:ext cx="0" cy="2630955"/>
          </a:xfrm>
          <a:prstGeom prst="line">
            <a:avLst/>
          </a:prstGeom>
        </p:spPr>
        <p:style>
          <a:lnRef idx="1">
            <a:schemeClr val="dk1"/>
          </a:lnRef>
          <a:fillRef idx="0">
            <a:schemeClr val="dk1"/>
          </a:fillRef>
          <a:effectRef idx="0">
            <a:schemeClr val="dk1"/>
          </a:effectRef>
          <a:fontRef idx="minor">
            <a:schemeClr val="tx1"/>
          </a:fontRef>
        </p:style>
      </p:cxnSp>
      <p:cxnSp>
        <p:nvCxnSpPr>
          <p:cNvPr id="46" name="Straight Connector 45">
            <a:extLst>
              <a:ext uri="{FF2B5EF4-FFF2-40B4-BE49-F238E27FC236}">
                <a16:creationId xmlns:a16="http://schemas.microsoft.com/office/drawing/2014/main" id="{2CEB9AE2-9307-4162-93AB-CE095E6CEBB9}"/>
              </a:ext>
            </a:extLst>
          </p:cNvPr>
          <p:cNvCxnSpPr>
            <a:cxnSpLocks/>
          </p:cNvCxnSpPr>
          <p:nvPr/>
        </p:nvCxnSpPr>
        <p:spPr>
          <a:xfrm>
            <a:off x="9885892" y="4058690"/>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47" name="Straight Connector 46">
            <a:extLst>
              <a:ext uri="{FF2B5EF4-FFF2-40B4-BE49-F238E27FC236}">
                <a16:creationId xmlns:a16="http://schemas.microsoft.com/office/drawing/2014/main" id="{8D903F7F-57F6-4EFD-9BC8-F5003D90B693}"/>
              </a:ext>
            </a:extLst>
          </p:cNvPr>
          <p:cNvCxnSpPr>
            <a:cxnSpLocks/>
          </p:cNvCxnSpPr>
          <p:nvPr/>
        </p:nvCxnSpPr>
        <p:spPr>
          <a:xfrm>
            <a:off x="10262263" y="4058691"/>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48" name="Straight Connector 47">
            <a:extLst>
              <a:ext uri="{FF2B5EF4-FFF2-40B4-BE49-F238E27FC236}">
                <a16:creationId xmlns:a16="http://schemas.microsoft.com/office/drawing/2014/main" id="{53360C61-B4D2-4E4F-8297-A7325EE1957B}"/>
              </a:ext>
            </a:extLst>
          </p:cNvPr>
          <p:cNvCxnSpPr>
            <a:cxnSpLocks/>
          </p:cNvCxnSpPr>
          <p:nvPr/>
        </p:nvCxnSpPr>
        <p:spPr>
          <a:xfrm>
            <a:off x="10453595" y="4058691"/>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51" name="Straight Connector 50">
            <a:extLst>
              <a:ext uri="{FF2B5EF4-FFF2-40B4-BE49-F238E27FC236}">
                <a16:creationId xmlns:a16="http://schemas.microsoft.com/office/drawing/2014/main" id="{4DE66F6C-4DA2-43B9-9B51-A2DB5E068B74}"/>
              </a:ext>
            </a:extLst>
          </p:cNvPr>
          <p:cNvCxnSpPr>
            <a:cxnSpLocks/>
          </p:cNvCxnSpPr>
          <p:nvPr/>
        </p:nvCxnSpPr>
        <p:spPr>
          <a:xfrm flipV="1">
            <a:off x="10261521" y="4318021"/>
            <a:ext cx="192074" cy="1"/>
          </a:xfrm>
          <a:prstGeom prst="line">
            <a:avLst/>
          </a:prstGeom>
        </p:spPr>
        <p:style>
          <a:lnRef idx="1">
            <a:schemeClr val="dk1"/>
          </a:lnRef>
          <a:fillRef idx="0">
            <a:schemeClr val="dk1"/>
          </a:fillRef>
          <a:effectRef idx="0">
            <a:schemeClr val="dk1"/>
          </a:effectRef>
          <a:fontRef idx="minor">
            <a:schemeClr val="tx1"/>
          </a:fontRef>
        </p:style>
      </p:cxnSp>
      <p:sp>
        <p:nvSpPr>
          <p:cNvPr id="54" name="TextBox 53">
            <a:extLst>
              <a:ext uri="{FF2B5EF4-FFF2-40B4-BE49-F238E27FC236}">
                <a16:creationId xmlns:a16="http://schemas.microsoft.com/office/drawing/2014/main" id="{0B65B02D-8384-4BE3-B207-0989AD65BE31}"/>
              </a:ext>
            </a:extLst>
          </p:cNvPr>
          <p:cNvSpPr txBox="1"/>
          <p:nvPr/>
        </p:nvSpPr>
        <p:spPr>
          <a:xfrm>
            <a:off x="9842812" y="3339579"/>
            <a:ext cx="2125516" cy="646331"/>
          </a:xfrm>
          <a:prstGeom prst="rect">
            <a:avLst/>
          </a:prstGeom>
          <a:noFill/>
        </p:spPr>
        <p:txBody>
          <a:bodyPr wrap="square" rtlCol="0">
            <a:spAutoFit/>
          </a:bodyPr>
          <a:lstStyle/>
          <a:p>
            <a:pPr algn="ctr"/>
            <a:r>
              <a:rPr lang="en-GB" b="1" dirty="0"/>
              <a:t>Tower of London</a:t>
            </a:r>
          </a:p>
          <a:p>
            <a:pPr algn="ctr"/>
            <a:r>
              <a:rPr lang="en-GB" dirty="0"/>
              <a:t>(Palace/Fortress)</a:t>
            </a:r>
          </a:p>
        </p:txBody>
      </p:sp>
      <p:sp>
        <p:nvSpPr>
          <p:cNvPr id="80" name="TextBox 79">
            <a:extLst>
              <a:ext uri="{FF2B5EF4-FFF2-40B4-BE49-F238E27FC236}">
                <a16:creationId xmlns:a16="http://schemas.microsoft.com/office/drawing/2014/main" id="{50EF90AB-A0BB-48D9-868C-D3DBC566235D}"/>
              </a:ext>
            </a:extLst>
          </p:cNvPr>
          <p:cNvSpPr txBox="1"/>
          <p:nvPr/>
        </p:nvSpPr>
        <p:spPr>
          <a:xfrm>
            <a:off x="110965" y="28061"/>
            <a:ext cx="11493784" cy="1138773"/>
          </a:xfrm>
          <a:prstGeom prst="rect">
            <a:avLst/>
          </a:prstGeom>
          <a:noFill/>
        </p:spPr>
        <p:txBody>
          <a:bodyPr wrap="square" rtlCol="0">
            <a:spAutoFit/>
          </a:bodyPr>
          <a:lstStyle/>
          <a:p>
            <a:r>
              <a:rPr lang="en-GB" sz="2800" b="1" dirty="0">
                <a:solidFill>
                  <a:srgbClr val="0000FF"/>
                </a:solidFill>
              </a:rPr>
              <a:t>6 July 1483</a:t>
            </a:r>
          </a:p>
          <a:p>
            <a:r>
              <a:rPr lang="en-GB" sz="2800" dirty="0">
                <a:solidFill>
                  <a:srgbClr val="0000FF"/>
                </a:solidFill>
              </a:rPr>
              <a:t>Richard was crowned King Richard III at Westminster Abbey</a:t>
            </a:r>
          </a:p>
          <a:p>
            <a:endParaRPr lang="en-GB" sz="1200" dirty="0"/>
          </a:p>
        </p:txBody>
      </p:sp>
      <p:cxnSp>
        <p:nvCxnSpPr>
          <p:cNvPr id="112" name="Straight Connector 111">
            <a:extLst>
              <a:ext uri="{FF2B5EF4-FFF2-40B4-BE49-F238E27FC236}">
                <a16:creationId xmlns:a16="http://schemas.microsoft.com/office/drawing/2014/main" id="{B7FC0D98-758B-411C-8A63-B85BE4E2BF65}"/>
              </a:ext>
            </a:extLst>
          </p:cNvPr>
          <p:cNvCxnSpPr>
            <a:cxnSpLocks/>
          </p:cNvCxnSpPr>
          <p:nvPr/>
        </p:nvCxnSpPr>
        <p:spPr>
          <a:xfrm>
            <a:off x="10457157" y="4058690"/>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113" name="Straight Connector 112">
            <a:extLst>
              <a:ext uri="{FF2B5EF4-FFF2-40B4-BE49-F238E27FC236}">
                <a16:creationId xmlns:a16="http://schemas.microsoft.com/office/drawing/2014/main" id="{1A4C436A-4A6F-409F-AF0F-3A78A288DCD9}"/>
              </a:ext>
            </a:extLst>
          </p:cNvPr>
          <p:cNvCxnSpPr>
            <a:cxnSpLocks/>
          </p:cNvCxnSpPr>
          <p:nvPr/>
        </p:nvCxnSpPr>
        <p:spPr>
          <a:xfrm>
            <a:off x="10833528" y="4058691"/>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4" name="Straight Connector 113">
            <a:extLst>
              <a:ext uri="{FF2B5EF4-FFF2-40B4-BE49-F238E27FC236}">
                <a16:creationId xmlns:a16="http://schemas.microsoft.com/office/drawing/2014/main" id="{18D542E0-293E-4CAF-9A9C-D29DA6931EC2}"/>
              </a:ext>
            </a:extLst>
          </p:cNvPr>
          <p:cNvCxnSpPr>
            <a:cxnSpLocks/>
          </p:cNvCxnSpPr>
          <p:nvPr/>
        </p:nvCxnSpPr>
        <p:spPr>
          <a:xfrm>
            <a:off x="11024860" y="4058691"/>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5" name="Straight Connector 114">
            <a:extLst>
              <a:ext uri="{FF2B5EF4-FFF2-40B4-BE49-F238E27FC236}">
                <a16:creationId xmlns:a16="http://schemas.microsoft.com/office/drawing/2014/main" id="{41637009-6391-4794-A05D-DBAC2F261A5D}"/>
              </a:ext>
            </a:extLst>
          </p:cNvPr>
          <p:cNvCxnSpPr>
            <a:cxnSpLocks/>
          </p:cNvCxnSpPr>
          <p:nvPr/>
        </p:nvCxnSpPr>
        <p:spPr>
          <a:xfrm flipV="1">
            <a:off x="10832786" y="4318021"/>
            <a:ext cx="192074" cy="1"/>
          </a:xfrm>
          <a:prstGeom prst="line">
            <a:avLst/>
          </a:prstGeom>
        </p:spPr>
        <p:style>
          <a:lnRef idx="1">
            <a:schemeClr val="dk1"/>
          </a:lnRef>
          <a:fillRef idx="0">
            <a:schemeClr val="dk1"/>
          </a:fillRef>
          <a:effectRef idx="0">
            <a:schemeClr val="dk1"/>
          </a:effectRef>
          <a:fontRef idx="minor">
            <a:schemeClr val="tx1"/>
          </a:fontRef>
        </p:style>
      </p:cxnSp>
      <p:cxnSp>
        <p:nvCxnSpPr>
          <p:cNvPr id="116" name="Straight Connector 115">
            <a:extLst>
              <a:ext uri="{FF2B5EF4-FFF2-40B4-BE49-F238E27FC236}">
                <a16:creationId xmlns:a16="http://schemas.microsoft.com/office/drawing/2014/main" id="{7EE3B370-9C9A-478B-918E-22B5B14DA14E}"/>
              </a:ext>
            </a:extLst>
          </p:cNvPr>
          <p:cNvCxnSpPr>
            <a:cxnSpLocks/>
          </p:cNvCxnSpPr>
          <p:nvPr/>
        </p:nvCxnSpPr>
        <p:spPr>
          <a:xfrm>
            <a:off x="11025830" y="4058690"/>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117" name="Straight Connector 116">
            <a:extLst>
              <a:ext uri="{FF2B5EF4-FFF2-40B4-BE49-F238E27FC236}">
                <a16:creationId xmlns:a16="http://schemas.microsoft.com/office/drawing/2014/main" id="{FC70D238-F5B6-466D-8B32-85EB562C3FF1}"/>
              </a:ext>
            </a:extLst>
          </p:cNvPr>
          <p:cNvCxnSpPr>
            <a:cxnSpLocks/>
          </p:cNvCxnSpPr>
          <p:nvPr/>
        </p:nvCxnSpPr>
        <p:spPr>
          <a:xfrm>
            <a:off x="11402201" y="4058691"/>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8" name="Straight Connector 117">
            <a:extLst>
              <a:ext uri="{FF2B5EF4-FFF2-40B4-BE49-F238E27FC236}">
                <a16:creationId xmlns:a16="http://schemas.microsoft.com/office/drawing/2014/main" id="{27A25015-4B5B-4DA8-B31D-BF2578167C08}"/>
              </a:ext>
            </a:extLst>
          </p:cNvPr>
          <p:cNvCxnSpPr>
            <a:cxnSpLocks/>
          </p:cNvCxnSpPr>
          <p:nvPr/>
        </p:nvCxnSpPr>
        <p:spPr>
          <a:xfrm>
            <a:off x="11593533" y="4058691"/>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9" name="Straight Connector 118">
            <a:extLst>
              <a:ext uri="{FF2B5EF4-FFF2-40B4-BE49-F238E27FC236}">
                <a16:creationId xmlns:a16="http://schemas.microsoft.com/office/drawing/2014/main" id="{36B090AA-29EE-4AB1-BA71-4B3559B50D8D}"/>
              </a:ext>
            </a:extLst>
          </p:cNvPr>
          <p:cNvCxnSpPr>
            <a:cxnSpLocks/>
          </p:cNvCxnSpPr>
          <p:nvPr/>
        </p:nvCxnSpPr>
        <p:spPr>
          <a:xfrm flipV="1">
            <a:off x="11401459" y="4318021"/>
            <a:ext cx="192074" cy="1"/>
          </a:xfrm>
          <a:prstGeom prst="line">
            <a:avLst/>
          </a:prstGeom>
        </p:spPr>
        <p:style>
          <a:lnRef idx="1">
            <a:schemeClr val="dk1"/>
          </a:lnRef>
          <a:fillRef idx="0">
            <a:schemeClr val="dk1"/>
          </a:fillRef>
          <a:effectRef idx="0">
            <a:schemeClr val="dk1"/>
          </a:effectRef>
          <a:fontRef idx="minor">
            <a:schemeClr val="tx1"/>
          </a:fontRef>
        </p:style>
      </p:cxnSp>
      <p:cxnSp>
        <p:nvCxnSpPr>
          <p:cNvPr id="120" name="Straight Connector 119">
            <a:extLst>
              <a:ext uri="{FF2B5EF4-FFF2-40B4-BE49-F238E27FC236}">
                <a16:creationId xmlns:a16="http://schemas.microsoft.com/office/drawing/2014/main" id="{AD627571-2264-4FAC-845E-527F164D755A}"/>
              </a:ext>
            </a:extLst>
          </p:cNvPr>
          <p:cNvCxnSpPr>
            <a:cxnSpLocks/>
          </p:cNvCxnSpPr>
          <p:nvPr/>
        </p:nvCxnSpPr>
        <p:spPr>
          <a:xfrm>
            <a:off x="11592790" y="4058690"/>
            <a:ext cx="375537"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135" name="Table 134">
            <a:extLst>
              <a:ext uri="{FF2B5EF4-FFF2-40B4-BE49-F238E27FC236}">
                <a16:creationId xmlns:a16="http://schemas.microsoft.com/office/drawing/2014/main" id="{DE91F967-BE9C-44A3-AC28-B82BC67610C2}"/>
              </a:ext>
            </a:extLst>
          </p:cNvPr>
          <p:cNvGraphicFramePr>
            <a:graphicFrameLocks noGrp="1"/>
          </p:cNvGraphicFramePr>
          <p:nvPr>
            <p:extLst/>
          </p:nvPr>
        </p:nvGraphicFramePr>
        <p:xfrm>
          <a:off x="178089" y="1237412"/>
          <a:ext cx="11802197" cy="1584960"/>
        </p:xfrm>
        <a:graphic>
          <a:graphicData uri="http://schemas.openxmlformats.org/drawingml/2006/table">
            <a:tbl>
              <a:tblPr firstRow="1" bandRow="1">
                <a:tableStyleId>{5C22544A-7EE6-4342-B048-85BDC9FD1C3A}</a:tableStyleId>
              </a:tblPr>
              <a:tblGrid>
                <a:gridCol w="2385330">
                  <a:extLst>
                    <a:ext uri="{9D8B030D-6E8A-4147-A177-3AD203B41FA5}">
                      <a16:colId xmlns:a16="http://schemas.microsoft.com/office/drawing/2014/main" val="1449652466"/>
                    </a:ext>
                  </a:extLst>
                </a:gridCol>
                <a:gridCol w="2355260">
                  <a:extLst>
                    <a:ext uri="{9D8B030D-6E8A-4147-A177-3AD203B41FA5}">
                      <a16:colId xmlns:a16="http://schemas.microsoft.com/office/drawing/2014/main" val="966863724"/>
                    </a:ext>
                  </a:extLst>
                </a:gridCol>
                <a:gridCol w="1667080">
                  <a:extLst>
                    <a:ext uri="{9D8B030D-6E8A-4147-A177-3AD203B41FA5}">
                      <a16:colId xmlns:a16="http://schemas.microsoft.com/office/drawing/2014/main" val="1407621236"/>
                    </a:ext>
                  </a:extLst>
                </a:gridCol>
                <a:gridCol w="1564277">
                  <a:extLst>
                    <a:ext uri="{9D8B030D-6E8A-4147-A177-3AD203B41FA5}">
                      <a16:colId xmlns:a16="http://schemas.microsoft.com/office/drawing/2014/main" val="2317568963"/>
                    </a:ext>
                  </a:extLst>
                </a:gridCol>
                <a:gridCol w="2183210">
                  <a:extLst>
                    <a:ext uri="{9D8B030D-6E8A-4147-A177-3AD203B41FA5}">
                      <a16:colId xmlns:a16="http://schemas.microsoft.com/office/drawing/2014/main" val="2007091616"/>
                    </a:ext>
                  </a:extLst>
                </a:gridCol>
                <a:gridCol w="1647040">
                  <a:extLst>
                    <a:ext uri="{9D8B030D-6E8A-4147-A177-3AD203B41FA5}">
                      <a16:colId xmlns:a16="http://schemas.microsoft.com/office/drawing/2014/main" val="3793623163"/>
                    </a:ext>
                  </a:extLst>
                </a:gridCol>
              </a:tblGrid>
              <a:tr h="370840">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GB" sz="800" dirty="0">
                        <a:solidFill>
                          <a:schemeClr val="tx1"/>
                        </a:solidFill>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en-GB" sz="2400" dirty="0">
                          <a:solidFill>
                            <a:schemeClr val="tx1"/>
                          </a:solidFill>
                        </a:rPr>
                        <a:t>Write where each person was on this date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Duke of                      Buckingham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King           Richard III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Sir                                        Richard Grey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Sir Thomas Grey, Marquess of Dorset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Richard </a:t>
                      </a:r>
                    </a:p>
                    <a:p>
                      <a:pPr marL="0" marR="0" lvl="0" indent="0" algn="ctr" defTabSz="685800" rtl="0" eaLnBrk="1" fontAlgn="auto" latinLnBrk="0" hangingPunct="1">
                        <a:lnSpc>
                          <a:spcPct val="100000"/>
                        </a:lnSpc>
                        <a:spcBef>
                          <a:spcPts val="0"/>
                        </a:spcBef>
                        <a:spcAft>
                          <a:spcPts val="0"/>
                        </a:spcAft>
                        <a:buClrTx/>
                        <a:buSzTx/>
                        <a:buFontTx/>
                        <a:buNone/>
                        <a:tabLst/>
                        <a:defRPr/>
                      </a:pPr>
                      <a:r>
                        <a:rPr lang="en-GB" sz="1400" b="0" dirty="0">
                          <a:solidFill>
                            <a:sysClr val="windowText" lastClr="000000"/>
                          </a:solidFill>
                        </a:rPr>
                        <a:t>(bastard son of Edward IV)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2964092"/>
                  </a:ext>
                </a:extLst>
              </a:tr>
              <a:tr h="370840">
                <a:tc vMerge="1">
                  <a:txBody>
                    <a:bodyPr/>
                    <a:lstStyle/>
                    <a:p>
                      <a:pPr algn="ctr"/>
                      <a:endParaRPr lang="en-GB" sz="18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Earl Rivers         (Anthony Woodville)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King                                     Edward IV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Lord                                 Hastings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Queen Elizabeth (Woodville)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Edward           </a:t>
                      </a:r>
                      <a:r>
                        <a:rPr lang="en-GB" sz="1400" b="0" dirty="0">
                          <a:solidFill>
                            <a:sysClr val="windowText" lastClr="000000"/>
                          </a:solidFill>
                        </a:rPr>
                        <a:t>(bastard son of Edward IV)</a:t>
                      </a:r>
                      <a:endParaRPr lang="en-GB" sz="12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88809742"/>
                  </a:ext>
                </a:extLst>
              </a:tr>
            </a:tbl>
          </a:graphicData>
        </a:graphic>
      </p:graphicFrame>
      <p:cxnSp>
        <p:nvCxnSpPr>
          <p:cNvPr id="52" name="Straight Connector 51">
            <a:extLst>
              <a:ext uri="{FF2B5EF4-FFF2-40B4-BE49-F238E27FC236}">
                <a16:creationId xmlns:a16="http://schemas.microsoft.com/office/drawing/2014/main" id="{FB322D61-9813-4280-89EA-83D0DC686BF3}"/>
              </a:ext>
            </a:extLst>
          </p:cNvPr>
          <p:cNvCxnSpPr>
            <a:cxnSpLocks/>
          </p:cNvCxnSpPr>
          <p:nvPr/>
        </p:nvCxnSpPr>
        <p:spPr>
          <a:xfrm>
            <a:off x="5969415" y="6693352"/>
            <a:ext cx="2726175" cy="10131"/>
          </a:xfrm>
          <a:prstGeom prst="line">
            <a:avLst/>
          </a:prstGeom>
        </p:spPr>
        <p:style>
          <a:lnRef idx="1">
            <a:schemeClr val="dk1"/>
          </a:lnRef>
          <a:fillRef idx="0">
            <a:schemeClr val="dk1"/>
          </a:fillRef>
          <a:effectRef idx="0">
            <a:schemeClr val="dk1"/>
          </a:effectRef>
          <a:fontRef idx="minor">
            <a:schemeClr val="tx1"/>
          </a:fontRef>
        </p:style>
      </p:cxnSp>
      <p:cxnSp>
        <p:nvCxnSpPr>
          <p:cNvPr id="53" name="Straight Connector 52">
            <a:extLst>
              <a:ext uri="{FF2B5EF4-FFF2-40B4-BE49-F238E27FC236}">
                <a16:creationId xmlns:a16="http://schemas.microsoft.com/office/drawing/2014/main" id="{9244CF81-0B2D-47F7-AB58-1FE57957AB3A}"/>
              </a:ext>
            </a:extLst>
          </p:cNvPr>
          <p:cNvCxnSpPr>
            <a:cxnSpLocks/>
          </p:cNvCxnSpPr>
          <p:nvPr/>
        </p:nvCxnSpPr>
        <p:spPr>
          <a:xfrm flipV="1">
            <a:off x="8695591" y="5402268"/>
            <a:ext cx="0" cy="1276849"/>
          </a:xfrm>
          <a:prstGeom prst="line">
            <a:avLst/>
          </a:prstGeom>
        </p:spPr>
        <p:style>
          <a:lnRef idx="1">
            <a:schemeClr val="dk1"/>
          </a:lnRef>
          <a:fillRef idx="0">
            <a:schemeClr val="dk1"/>
          </a:fillRef>
          <a:effectRef idx="0">
            <a:schemeClr val="dk1"/>
          </a:effectRef>
          <a:fontRef idx="minor">
            <a:schemeClr val="tx1"/>
          </a:fontRef>
        </p:style>
      </p:cxnSp>
      <p:cxnSp>
        <p:nvCxnSpPr>
          <p:cNvPr id="56" name="Straight Connector 55">
            <a:extLst>
              <a:ext uri="{FF2B5EF4-FFF2-40B4-BE49-F238E27FC236}">
                <a16:creationId xmlns:a16="http://schemas.microsoft.com/office/drawing/2014/main" id="{B5CE2E47-84F2-42DA-9F52-04EC9477014B}"/>
              </a:ext>
            </a:extLst>
          </p:cNvPr>
          <p:cNvCxnSpPr>
            <a:cxnSpLocks/>
          </p:cNvCxnSpPr>
          <p:nvPr/>
        </p:nvCxnSpPr>
        <p:spPr>
          <a:xfrm>
            <a:off x="5969415" y="5408790"/>
            <a:ext cx="2701050" cy="0"/>
          </a:xfrm>
          <a:prstGeom prst="line">
            <a:avLst/>
          </a:prstGeom>
        </p:spPr>
        <p:style>
          <a:lnRef idx="1">
            <a:schemeClr val="dk1"/>
          </a:lnRef>
          <a:fillRef idx="0">
            <a:schemeClr val="dk1"/>
          </a:fillRef>
          <a:effectRef idx="0">
            <a:schemeClr val="dk1"/>
          </a:effectRef>
          <a:fontRef idx="minor">
            <a:schemeClr val="tx1"/>
          </a:fontRef>
        </p:style>
      </p:cxnSp>
      <p:sp>
        <p:nvSpPr>
          <p:cNvPr id="4" name="Rectangle 3">
            <a:extLst>
              <a:ext uri="{FF2B5EF4-FFF2-40B4-BE49-F238E27FC236}">
                <a16:creationId xmlns:a16="http://schemas.microsoft.com/office/drawing/2014/main" id="{B1998B01-D4CA-4B3A-9442-7D7F4B3E4C5D}"/>
              </a:ext>
            </a:extLst>
          </p:cNvPr>
          <p:cNvSpPr/>
          <p:nvPr/>
        </p:nvSpPr>
        <p:spPr>
          <a:xfrm>
            <a:off x="6708603" y="5334892"/>
            <a:ext cx="1256626" cy="369332"/>
          </a:xfrm>
          <a:prstGeom prst="rect">
            <a:avLst/>
          </a:prstGeom>
        </p:spPr>
        <p:txBody>
          <a:bodyPr wrap="none">
            <a:spAutoFit/>
          </a:bodyPr>
          <a:lstStyle/>
          <a:p>
            <a:pPr algn="ctr"/>
            <a:r>
              <a:rPr lang="en-GB" dirty="0"/>
              <a:t>(Sanctuary)</a:t>
            </a:r>
          </a:p>
        </p:txBody>
      </p:sp>
      <p:sp>
        <p:nvSpPr>
          <p:cNvPr id="64" name="Rectangle: Top Corners Rounded 63">
            <a:extLst>
              <a:ext uri="{FF2B5EF4-FFF2-40B4-BE49-F238E27FC236}">
                <a16:creationId xmlns:a16="http://schemas.microsoft.com/office/drawing/2014/main" id="{0F449D2F-2338-41BA-B802-125801951737}"/>
              </a:ext>
            </a:extLst>
          </p:cNvPr>
          <p:cNvSpPr/>
          <p:nvPr/>
        </p:nvSpPr>
        <p:spPr>
          <a:xfrm>
            <a:off x="480573" y="4318020"/>
            <a:ext cx="1778915" cy="2355598"/>
          </a:xfrm>
          <a:prstGeom prst="round2Same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R</a:t>
            </a:r>
          </a:p>
        </p:txBody>
      </p:sp>
      <p:sp>
        <p:nvSpPr>
          <p:cNvPr id="65" name="TextBox 64">
            <a:extLst>
              <a:ext uri="{FF2B5EF4-FFF2-40B4-BE49-F238E27FC236}">
                <a16:creationId xmlns:a16="http://schemas.microsoft.com/office/drawing/2014/main" id="{712354CA-C786-4154-B138-A36E0AF6D98B}"/>
              </a:ext>
            </a:extLst>
          </p:cNvPr>
          <p:cNvSpPr txBox="1"/>
          <p:nvPr/>
        </p:nvSpPr>
        <p:spPr>
          <a:xfrm>
            <a:off x="476965" y="4424622"/>
            <a:ext cx="1762401" cy="461665"/>
          </a:xfrm>
          <a:prstGeom prst="rect">
            <a:avLst/>
          </a:prstGeom>
          <a:noFill/>
        </p:spPr>
        <p:txBody>
          <a:bodyPr wrap="square" rtlCol="0">
            <a:spAutoFit/>
          </a:bodyPr>
          <a:lstStyle/>
          <a:p>
            <a:pPr algn="ctr"/>
            <a:r>
              <a:rPr lang="en-GB" sz="2400" dirty="0"/>
              <a:t>R.I.P</a:t>
            </a:r>
          </a:p>
        </p:txBody>
      </p:sp>
      <p:sp>
        <p:nvSpPr>
          <p:cNvPr id="66" name="TextBox 65">
            <a:extLst>
              <a:ext uri="{FF2B5EF4-FFF2-40B4-BE49-F238E27FC236}">
                <a16:creationId xmlns:a16="http://schemas.microsoft.com/office/drawing/2014/main" id="{B9DAF8AC-586C-494F-81C7-78526D2D4764}"/>
              </a:ext>
            </a:extLst>
          </p:cNvPr>
          <p:cNvSpPr txBox="1"/>
          <p:nvPr/>
        </p:nvSpPr>
        <p:spPr>
          <a:xfrm>
            <a:off x="467010" y="3824458"/>
            <a:ext cx="1762401" cy="369332"/>
          </a:xfrm>
          <a:prstGeom prst="rect">
            <a:avLst/>
          </a:prstGeom>
          <a:noFill/>
        </p:spPr>
        <p:txBody>
          <a:bodyPr wrap="square" rtlCol="0">
            <a:spAutoFit/>
          </a:bodyPr>
          <a:lstStyle/>
          <a:p>
            <a:pPr algn="ctr"/>
            <a:r>
              <a:rPr lang="en-GB" b="1" dirty="0"/>
              <a:t>Dead</a:t>
            </a:r>
            <a:endParaRPr lang="en-GB" dirty="0"/>
          </a:p>
        </p:txBody>
      </p:sp>
      <p:sp>
        <p:nvSpPr>
          <p:cNvPr id="41" name="TextBox 40">
            <a:extLst>
              <a:ext uri="{FF2B5EF4-FFF2-40B4-BE49-F238E27FC236}">
                <a16:creationId xmlns:a16="http://schemas.microsoft.com/office/drawing/2014/main" id="{2EBFB2B3-FF2C-4FA1-95B8-941448C8B4CC}"/>
              </a:ext>
            </a:extLst>
          </p:cNvPr>
          <p:cNvSpPr txBox="1"/>
          <p:nvPr/>
        </p:nvSpPr>
        <p:spPr>
          <a:xfrm>
            <a:off x="424020" y="5334892"/>
            <a:ext cx="1805391" cy="338554"/>
          </a:xfrm>
          <a:prstGeom prst="rect">
            <a:avLst/>
          </a:prstGeom>
          <a:noFill/>
        </p:spPr>
        <p:txBody>
          <a:bodyPr wrap="square" rtlCol="0">
            <a:spAutoFit/>
          </a:bodyPr>
          <a:lstStyle/>
          <a:p>
            <a:pPr algn="ctr"/>
            <a:r>
              <a:rPr lang="en-GB" sz="1600" dirty="0"/>
              <a:t>Lord Hastings</a:t>
            </a:r>
          </a:p>
        </p:txBody>
      </p:sp>
      <p:sp>
        <p:nvSpPr>
          <p:cNvPr id="42" name="TextBox 41">
            <a:extLst>
              <a:ext uri="{FF2B5EF4-FFF2-40B4-BE49-F238E27FC236}">
                <a16:creationId xmlns:a16="http://schemas.microsoft.com/office/drawing/2014/main" id="{1005FE65-8332-4FDB-A260-5CF16EABD7F0}"/>
              </a:ext>
            </a:extLst>
          </p:cNvPr>
          <p:cNvSpPr txBox="1"/>
          <p:nvPr/>
        </p:nvSpPr>
        <p:spPr>
          <a:xfrm>
            <a:off x="307439" y="5741577"/>
            <a:ext cx="1998305" cy="338554"/>
          </a:xfrm>
          <a:prstGeom prst="rect">
            <a:avLst/>
          </a:prstGeom>
          <a:noFill/>
        </p:spPr>
        <p:txBody>
          <a:bodyPr wrap="square" rtlCol="0">
            <a:spAutoFit/>
          </a:bodyPr>
          <a:lstStyle/>
          <a:p>
            <a:pPr algn="ctr"/>
            <a:r>
              <a:rPr lang="en-GB" sz="1600" dirty="0"/>
              <a:t>Earl Rivers</a:t>
            </a:r>
          </a:p>
        </p:txBody>
      </p:sp>
      <p:sp>
        <p:nvSpPr>
          <p:cNvPr id="43" name="TextBox 42">
            <a:extLst>
              <a:ext uri="{FF2B5EF4-FFF2-40B4-BE49-F238E27FC236}">
                <a16:creationId xmlns:a16="http://schemas.microsoft.com/office/drawing/2014/main" id="{25CBE45F-2F81-4B2B-8648-926207C97149}"/>
              </a:ext>
            </a:extLst>
          </p:cNvPr>
          <p:cNvSpPr txBox="1"/>
          <p:nvPr/>
        </p:nvSpPr>
        <p:spPr>
          <a:xfrm>
            <a:off x="307439" y="6138662"/>
            <a:ext cx="1998305" cy="338554"/>
          </a:xfrm>
          <a:prstGeom prst="rect">
            <a:avLst/>
          </a:prstGeom>
          <a:noFill/>
        </p:spPr>
        <p:txBody>
          <a:bodyPr wrap="square" rtlCol="0">
            <a:spAutoFit/>
          </a:bodyPr>
          <a:lstStyle/>
          <a:p>
            <a:pPr algn="ctr"/>
            <a:r>
              <a:rPr lang="en-GB" sz="1600" dirty="0"/>
              <a:t>Sir Richard Grey</a:t>
            </a:r>
          </a:p>
        </p:txBody>
      </p:sp>
      <p:sp>
        <p:nvSpPr>
          <p:cNvPr id="44" name="TextBox 43">
            <a:extLst>
              <a:ext uri="{FF2B5EF4-FFF2-40B4-BE49-F238E27FC236}">
                <a16:creationId xmlns:a16="http://schemas.microsoft.com/office/drawing/2014/main" id="{0AF960AE-D658-4729-8A1F-6DE0B30F909B}"/>
              </a:ext>
            </a:extLst>
          </p:cNvPr>
          <p:cNvSpPr txBox="1"/>
          <p:nvPr/>
        </p:nvSpPr>
        <p:spPr>
          <a:xfrm>
            <a:off x="437963" y="4886287"/>
            <a:ext cx="1773527" cy="338554"/>
          </a:xfrm>
          <a:prstGeom prst="rect">
            <a:avLst/>
          </a:prstGeom>
          <a:noFill/>
        </p:spPr>
        <p:txBody>
          <a:bodyPr wrap="square" rtlCol="0">
            <a:spAutoFit/>
          </a:bodyPr>
          <a:lstStyle/>
          <a:p>
            <a:pPr algn="ctr"/>
            <a:r>
              <a:rPr lang="en-GB" sz="1600" dirty="0"/>
              <a:t>King Edward IV</a:t>
            </a:r>
          </a:p>
        </p:txBody>
      </p:sp>
      <p:sp>
        <p:nvSpPr>
          <p:cNvPr id="49" name="TextBox 48">
            <a:extLst>
              <a:ext uri="{FF2B5EF4-FFF2-40B4-BE49-F238E27FC236}">
                <a16:creationId xmlns:a16="http://schemas.microsoft.com/office/drawing/2014/main" id="{0F225FB1-563A-4BE1-BBB6-9ADF3BD50A8A}"/>
              </a:ext>
            </a:extLst>
          </p:cNvPr>
          <p:cNvSpPr txBox="1"/>
          <p:nvPr/>
        </p:nvSpPr>
        <p:spPr>
          <a:xfrm>
            <a:off x="6045661" y="5659452"/>
            <a:ext cx="2614964" cy="338554"/>
          </a:xfrm>
          <a:prstGeom prst="rect">
            <a:avLst/>
          </a:prstGeom>
          <a:noFill/>
        </p:spPr>
        <p:txBody>
          <a:bodyPr wrap="square" rtlCol="0">
            <a:spAutoFit/>
          </a:bodyPr>
          <a:lstStyle/>
          <a:p>
            <a:pPr algn="ctr"/>
            <a:r>
              <a:rPr lang="en-GB" sz="1600" dirty="0">
                <a:solidFill>
                  <a:srgbClr val="0000FF"/>
                </a:solidFill>
              </a:rPr>
              <a:t>Queen Elizabeth (Woodville)</a:t>
            </a:r>
          </a:p>
        </p:txBody>
      </p:sp>
      <p:sp>
        <p:nvSpPr>
          <p:cNvPr id="50" name="TextBox 49">
            <a:extLst>
              <a:ext uri="{FF2B5EF4-FFF2-40B4-BE49-F238E27FC236}">
                <a16:creationId xmlns:a16="http://schemas.microsoft.com/office/drawing/2014/main" id="{D62157CF-B3A1-4FD2-BE6C-1A66167187E6}"/>
              </a:ext>
            </a:extLst>
          </p:cNvPr>
          <p:cNvSpPr txBox="1"/>
          <p:nvPr/>
        </p:nvSpPr>
        <p:spPr>
          <a:xfrm>
            <a:off x="6028242" y="6118708"/>
            <a:ext cx="2632383" cy="584775"/>
          </a:xfrm>
          <a:prstGeom prst="rect">
            <a:avLst/>
          </a:prstGeom>
          <a:noFill/>
        </p:spPr>
        <p:txBody>
          <a:bodyPr wrap="square" rtlCol="0">
            <a:spAutoFit/>
          </a:bodyPr>
          <a:lstStyle/>
          <a:p>
            <a:pPr algn="ctr"/>
            <a:r>
              <a:rPr lang="en-GB" sz="1600" dirty="0">
                <a:solidFill>
                  <a:srgbClr val="0000FF"/>
                </a:solidFill>
              </a:rPr>
              <a:t>Sir Thomas Grey,                    Marquess of Dorset</a:t>
            </a:r>
          </a:p>
        </p:txBody>
      </p:sp>
      <p:sp>
        <p:nvSpPr>
          <p:cNvPr id="55" name="TextBox 54">
            <a:extLst>
              <a:ext uri="{FF2B5EF4-FFF2-40B4-BE49-F238E27FC236}">
                <a16:creationId xmlns:a16="http://schemas.microsoft.com/office/drawing/2014/main" id="{4658F8AF-3687-494F-BB72-62EB1F6BAA84}"/>
              </a:ext>
            </a:extLst>
          </p:cNvPr>
          <p:cNvSpPr txBox="1"/>
          <p:nvPr/>
        </p:nvSpPr>
        <p:spPr>
          <a:xfrm>
            <a:off x="3778706" y="5301091"/>
            <a:ext cx="1997752" cy="338554"/>
          </a:xfrm>
          <a:prstGeom prst="rect">
            <a:avLst/>
          </a:prstGeom>
          <a:noFill/>
        </p:spPr>
        <p:txBody>
          <a:bodyPr wrap="square" rtlCol="0">
            <a:spAutoFit/>
          </a:bodyPr>
          <a:lstStyle/>
          <a:p>
            <a:pPr algn="ctr"/>
            <a:r>
              <a:rPr lang="en-GB" sz="1600" b="1" dirty="0">
                <a:solidFill>
                  <a:srgbClr val="FF0000"/>
                </a:solidFill>
              </a:rPr>
              <a:t>King Richard III</a:t>
            </a:r>
          </a:p>
        </p:txBody>
      </p:sp>
      <p:sp>
        <p:nvSpPr>
          <p:cNvPr id="57" name="TextBox 56">
            <a:extLst>
              <a:ext uri="{FF2B5EF4-FFF2-40B4-BE49-F238E27FC236}">
                <a16:creationId xmlns:a16="http://schemas.microsoft.com/office/drawing/2014/main" id="{2FD4BAA5-F5F9-4157-A9C6-7722791258F5}"/>
              </a:ext>
            </a:extLst>
          </p:cNvPr>
          <p:cNvSpPr txBox="1"/>
          <p:nvPr/>
        </p:nvSpPr>
        <p:spPr>
          <a:xfrm>
            <a:off x="3791321" y="5977418"/>
            <a:ext cx="1998305" cy="584775"/>
          </a:xfrm>
          <a:prstGeom prst="rect">
            <a:avLst/>
          </a:prstGeom>
          <a:noFill/>
        </p:spPr>
        <p:txBody>
          <a:bodyPr wrap="square" rtlCol="0">
            <a:spAutoFit/>
          </a:bodyPr>
          <a:lstStyle/>
          <a:p>
            <a:pPr algn="ctr"/>
            <a:r>
              <a:rPr lang="en-GB" sz="1600" dirty="0"/>
              <a:t>Duke of                   Buckingham</a:t>
            </a:r>
          </a:p>
        </p:txBody>
      </p:sp>
      <p:sp>
        <p:nvSpPr>
          <p:cNvPr id="58" name="TextBox 57">
            <a:extLst>
              <a:ext uri="{FF2B5EF4-FFF2-40B4-BE49-F238E27FC236}">
                <a16:creationId xmlns:a16="http://schemas.microsoft.com/office/drawing/2014/main" id="{6DF71D17-7BCB-45EB-9763-A7D46BEF47B1}"/>
              </a:ext>
            </a:extLst>
          </p:cNvPr>
          <p:cNvSpPr txBox="1"/>
          <p:nvPr/>
        </p:nvSpPr>
        <p:spPr>
          <a:xfrm>
            <a:off x="9939916" y="4813556"/>
            <a:ext cx="1998305" cy="584775"/>
          </a:xfrm>
          <a:prstGeom prst="rect">
            <a:avLst/>
          </a:prstGeom>
          <a:noFill/>
        </p:spPr>
        <p:txBody>
          <a:bodyPr wrap="square" rtlCol="0">
            <a:spAutoFit/>
          </a:bodyPr>
          <a:lstStyle/>
          <a:p>
            <a:pPr algn="ctr"/>
            <a:r>
              <a:rPr lang="en-GB" sz="1600" dirty="0">
                <a:solidFill>
                  <a:srgbClr val="0000FF"/>
                </a:solidFill>
              </a:rPr>
              <a:t>Edward (bastard son of Edward IV)</a:t>
            </a:r>
          </a:p>
        </p:txBody>
      </p:sp>
      <p:sp>
        <p:nvSpPr>
          <p:cNvPr id="59" name="TextBox 58">
            <a:extLst>
              <a:ext uri="{FF2B5EF4-FFF2-40B4-BE49-F238E27FC236}">
                <a16:creationId xmlns:a16="http://schemas.microsoft.com/office/drawing/2014/main" id="{38FD0668-1F52-409F-B758-18CFBAB79EE7}"/>
              </a:ext>
            </a:extLst>
          </p:cNvPr>
          <p:cNvSpPr txBox="1"/>
          <p:nvPr/>
        </p:nvSpPr>
        <p:spPr>
          <a:xfrm>
            <a:off x="9911019" y="5450980"/>
            <a:ext cx="1989889" cy="584775"/>
          </a:xfrm>
          <a:prstGeom prst="rect">
            <a:avLst/>
          </a:prstGeom>
          <a:noFill/>
        </p:spPr>
        <p:txBody>
          <a:bodyPr wrap="square" rtlCol="0">
            <a:spAutoFit/>
          </a:bodyPr>
          <a:lstStyle/>
          <a:p>
            <a:pPr algn="ctr"/>
            <a:r>
              <a:rPr lang="en-GB" sz="1600" dirty="0">
                <a:solidFill>
                  <a:srgbClr val="0000FF"/>
                </a:solidFill>
              </a:rPr>
              <a:t>Richard (bastard son of Edward IV)</a:t>
            </a:r>
          </a:p>
        </p:txBody>
      </p:sp>
    </p:spTree>
    <p:extLst>
      <p:ext uri="{BB962C8B-B14F-4D97-AF65-F5344CB8AC3E}">
        <p14:creationId xmlns:p14="http://schemas.microsoft.com/office/powerpoint/2010/main" val="1969613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5">
            <a:extLst>
              <a:ext uri="{FF2B5EF4-FFF2-40B4-BE49-F238E27FC236}">
                <a16:creationId xmlns:a16="http://schemas.microsoft.com/office/drawing/2014/main" id="{3D501871-8DAA-470F-95BF-15658C7626F4}"/>
              </a:ext>
            </a:extLst>
          </p:cNvPr>
          <p:cNvSpPr txBox="1"/>
          <p:nvPr/>
        </p:nvSpPr>
        <p:spPr>
          <a:xfrm>
            <a:off x="71120" y="672278"/>
            <a:ext cx="4866640" cy="5940088"/>
          </a:xfrm>
          <a:prstGeom prst="rect">
            <a:avLst/>
          </a:prstGeom>
          <a:noFill/>
          <a:ln>
            <a:no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300" dirty="0">
                <a:solidFill>
                  <a:srgbClr val="0000FF"/>
                </a:solidFill>
              </a:rPr>
              <a:t>1. Queen Elizabeth (Woodville)</a:t>
            </a:r>
          </a:p>
          <a:p>
            <a:endParaRPr lang="en-GB" dirty="0">
              <a:solidFill>
                <a:srgbClr val="0000FF"/>
              </a:solidFill>
            </a:endParaRPr>
          </a:p>
          <a:p>
            <a:r>
              <a:rPr lang="en-GB" sz="2300" dirty="0">
                <a:solidFill>
                  <a:srgbClr val="0000FF"/>
                </a:solidFill>
              </a:rPr>
              <a:t>2. Edward V</a:t>
            </a:r>
          </a:p>
          <a:p>
            <a:endParaRPr lang="en-GB" dirty="0">
              <a:solidFill>
                <a:srgbClr val="0000FF"/>
              </a:solidFill>
            </a:endParaRPr>
          </a:p>
          <a:p>
            <a:r>
              <a:rPr lang="en-GB" sz="2300" dirty="0">
                <a:solidFill>
                  <a:srgbClr val="0000FF"/>
                </a:solidFill>
              </a:rPr>
              <a:t>3. Prince Richard</a:t>
            </a:r>
          </a:p>
          <a:p>
            <a:endParaRPr lang="en-GB" dirty="0">
              <a:solidFill>
                <a:srgbClr val="0000FF"/>
              </a:solidFill>
            </a:endParaRPr>
          </a:p>
          <a:p>
            <a:r>
              <a:rPr lang="en-GB" sz="2300" dirty="0">
                <a:solidFill>
                  <a:srgbClr val="0000FF"/>
                </a:solidFill>
              </a:rPr>
              <a:t>4. Richard, Duke of Gloucester</a:t>
            </a:r>
          </a:p>
          <a:p>
            <a:endParaRPr lang="en-GB" dirty="0">
              <a:solidFill>
                <a:srgbClr val="0000FF"/>
              </a:solidFill>
            </a:endParaRPr>
          </a:p>
          <a:p>
            <a:r>
              <a:rPr lang="en-GB" sz="2300" dirty="0">
                <a:solidFill>
                  <a:srgbClr val="0000FF"/>
                </a:solidFill>
              </a:rPr>
              <a:t>5. Anthony Woodville, Earl Rivers</a:t>
            </a:r>
          </a:p>
          <a:p>
            <a:endParaRPr lang="en-GB" dirty="0">
              <a:solidFill>
                <a:srgbClr val="0000FF"/>
              </a:solidFill>
            </a:endParaRPr>
          </a:p>
          <a:p>
            <a:r>
              <a:rPr lang="en-GB" sz="2300" dirty="0">
                <a:solidFill>
                  <a:srgbClr val="0000FF"/>
                </a:solidFill>
              </a:rPr>
              <a:t>6. Sir Thomas Grey, Marquess of Dorset</a:t>
            </a:r>
          </a:p>
          <a:p>
            <a:endParaRPr lang="en-GB" dirty="0">
              <a:solidFill>
                <a:srgbClr val="0000FF"/>
              </a:solidFill>
            </a:endParaRPr>
          </a:p>
          <a:p>
            <a:r>
              <a:rPr lang="en-GB" sz="2300" dirty="0">
                <a:solidFill>
                  <a:srgbClr val="0000FF"/>
                </a:solidFill>
              </a:rPr>
              <a:t>7. Lord Hastings</a:t>
            </a:r>
          </a:p>
          <a:p>
            <a:endParaRPr lang="en-GB" dirty="0">
              <a:solidFill>
                <a:srgbClr val="0000FF"/>
              </a:solidFill>
            </a:endParaRPr>
          </a:p>
          <a:p>
            <a:r>
              <a:rPr lang="en-GB" sz="2300" dirty="0">
                <a:solidFill>
                  <a:srgbClr val="0000FF"/>
                </a:solidFill>
              </a:rPr>
              <a:t>8. Duke of Buckingham</a:t>
            </a:r>
          </a:p>
          <a:p>
            <a:endParaRPr lang="en-GB" dirty="0">
              <a:solidFill>
                <a:srgbClr val="0000FF"/>
              </a:solidFill>
            </a:endParaRPr>
          </a:p>
          <a:p>
            <a:r>
              <a:rPr lang="en-GB" sz="2300" dirty="0">
                <a:solidFill>
                  <a:srgbClr val="0000FF"/>
                </a:solidFill>
              </a:rPr>
              <a:t>9. Sir Richard Grey</a:t>
            </a:r>
          </a:p>
          <a:p>
            <a:endParaRPr lang="en-GB" sz="2400" dirty="0"/>
          </a:p>
        </p:txBody>
      </p:sp>
      <p:sp>
        <p:nvSpPr>
          <p:cNvPr id="8" name="TextBox 29">
            <a:extLst>
              <a:ext uri="{FF2B5EF4-FFF2-40B4-BE49-F238E27FC236}">
                <a16:creationId xmlns:a16="http://schemas.microsoft.com/office/drawing/2014/main" id="{0C92BCBA-0D21-46A4-A411-C2C0C3502991}"/>
              </a:ext>
            </a:extLst>
          </p:cNvPr>
          <p:cNvSpPr txBox="1"/>
          <p:nvPr/>
        </p:nvSpPr>
        <p:spPr>
          <a:xfrm>
            <a:off x="4946768" y="672278"/>
            <a:ext cx="7174112" cy="7694414"/>
          </a:xfrm>
          <a:prstGeom prst="rect">
            <a:avLst/>
          </a:prstGeom>
          <a:noFill/>
          <a:ln>
            <a:no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300" dirty="0">
                <a:solidFill>
                  <a:srgbClr val="FF0000"/>
                </a:solidFill>
              </a:rPr>
              <a:t>E. Edward IV’s widow- mother to the new king </a:t>
            </a:r>
          </a:p>
          <a:p>
            <a:endParaRPr lang="en-GB" dirty="0">
              <a:solidFill>
                <a:srgbClr val="FF0000"/>
              </a:solidFill>
            </a:endParaRPr>
          </a:p>
          <a:p>
            <a:r>
              <a:rPr lang="en-GB" sz="2300" dirty="0">
                <a:solidFill>
                  <a:srgbClr val="FF0000"/>
                </a:solidFill>
              </a:rPr>
              <a:t>F. The new king- aged 12</a:t>
            </a:r>
          </a:p>
          <a:p>
            <a:endParaRPr lang="en-GB" dirty="0">
              <a:solidFill>
                <a:srgbClr val="FF0000"/>
              </a:solidFill>
            </a:endParaRPr>
          </a:p>
          <a:p>
            <a:r>
              <a:rPr lang="en-GB" sz="2300" dirty="0">
                <a:solidFill>
                  <a:srgbClr val="FF0000"/>
                </a:solidFill>
              </a:rPr>
              <a:t>A. Younger brother of the new king- aged 9 </a:t>
            </a:r>
          </a:p>
          <a:p>
            <a:endParaRPr lang="en-GB" dirty="0">
              <a:solidFill>
                <a:srgbClr val="FF0000"/>
              </a:solidFill>
            </a:endParaRPr>
          </a:p>
          <a:p>
            <a:r>
              <a:rPr lang="en-GB" sz="2300" dirty="0">
                <a:solidFill>
                  <a:srgbClr val="FF0000"/>
                </a:solidFill>
              </a:rPr>
              <a:t>H. Loyal younger brother of Edward IV who ruled the north</a:t>
            </a:r>
          </a:p>
          <a:p>
            <a:endParaRPr lang="en-GB" dirty="0">
              <a:solidFill>
                <a:srgbClr val="FF0000"/>
              </a:solidFill>
            </a:endParaRPr>
          </a:p>
          <a:p>
            <a:r>
              <a:rPr lang="en-GB" sz="2300" dirty="0">
                <a:solidFill>
                  <a:srgbClr val="FF0000"/>
                </a:solidFill>
              </a:rPr>
              <a:t>I. The new king’s Guardian and Queen Elizabeth’s brother</a:t>
            </a:r>
          </a:p>
          <a:p>
            <a:endParaRPr lang="en-GB" dirty="0">
              <a:solidFill>
                <a:srgbClr val="FF0000"/>
              </a:solidFill>
            </a:endParaRPr>
          </a:p>
          <a:p>
            <a:r>
              <a:rPr lang="en-GB" sz="2300" dirty="0">
                <a:solidFill>
                  <a:srgbClr val="FF0000"/>
                </a:solidFill>
              </a:rPr>
              <a:t>D. Elizabeth Woodville’s first son from her first marriage</a:t>
            </a:r>
          </a:p>
          <a:p>
            <a:endParaRPr lang="en-GB" dirty="0">
              <a:solidFill>
                <a:srgbClr val="FF0000"/>
              </a:solidFill>
            </a:endParaRPr>
          </a:p>
          <a:p>
            <a:r>
              <a:rPr lang="en-GB" sz="2300" dirty="0">
                <a:solidFill>
                  <a:srgbClr val="FF0000"/>
                </a:solidFill>
              </a:rPr>
              <a:t>C. Edward IV’s closest friend and Chamberlain (security)</a:t>
            </a:r>
          </a:p>
          <a:p>
            <a:endParaRPr lang="en-GB" dirty="0">
              <a:solidFill>
                <a:srgbClr val="FF0000"/>
              </a:solidFill>
            </a:endParaRPr>
          </a:p>
          <a:p>
            <a:r>
              <a:rPr lang="en-GB" sz="2300" dirty="0">
                <a:solidFill>
                  <a:srgbClr val="FF0000"/>
                </a:solidFill>
              </a:rPr>
              <a:t>G. Senior magnate denied power under Edward IV</a:t>
            </a:r>
          </a:p>
          <a:p>
            <a:endParaRPr lang="en-GB" dirty="0">
              <a:solidFill>
                <a:srgbClr val="FF0000"/>
              </a:solidFill>
            </a:endParaRPr>
          </a:p>
          <a:p>
            <a:r>
              <a:rPr lang="en-GB" sz="2300" dirty="0">
                <a:solidFill>
                  <a:srgbClr val="FF0000"/>
                </a:solidFill>
              </a:rPr>
              <a:t>B. Elizabeth Woodville’s second son from her first marriage</a:t>
            </a:r>
          </a:p>
          <a:p>
            <a:endParaRPr lang="en-GB" dirty="0">
              <a:solidFill>
                <a:srgbClr val="FF0000"/>
              </a:solidFill>
            </a:endParaRPr>
          </a:p>
          <a:p>
            <a:endParaRPr lang="en-GB" dirty="0">
              <a:solidFill>
                <a:srgbClr val="FF0000"/>
              </a:solidFill>
            </a:endParaRPr>
          </a:p>
          <a:p>
            <a:endParaRPr lang="en-GB" dirty="0">
              <a:solidFill>
                <a:srgbClr val="FF0000"/>
              </a:solidFill>
            </a:endParaRPr>
          </a:p>
          <a:p>
            <a:endParaRPr lang="en-GB" dirty="0">
              <a:solidFill>
                <a:srgbClr val="FF0000"/>
              </a:solidFill>
            </a:endParaRPr>
          </a:p>
          <a:p>
            <a:endParaRPr lang="en-GB" dirty="0">
              <a:solidFill>
                <a:srgbClr val="FF0000"/>
              </a:solidFill>
            </a:endParaRPr>
          </a:p>
          <a:p>
            <a:endParaRPr lang="en-GB" dirty="0">
              <a:solidFill>
                <a:srgbClr val="FF0000"/>
              </a:solidFill>
            </a:endParaRPr>
          </a:p>
          <a:p>
            <a:endParaRPr lang="en-GB" dirty="0">
              <a:solidFill>
                <a:srgbClr val="FF0000"/>
              </a:solidFill>
            </a:endParaRPr>
          </a:p>
        </p:txBody>
      </p:sp>
      <p:sp>
        <p:nvSpPr>
          <p:cNvPr id="2" name="TextBox 1">
            <a:extLst>
              <a:ext uri="{FF2B5EF4-FFF2-40B4-BE49-F238E27FC236}">
                <a16:creationId xmlns:a16="http://schemas.microsoft.com/office/drawing/2014/main" id="{BA24F23E-BB8F-471E-BCAB-449E2B1C3A7A}"/>
              </a:ext>
            </a:extLst>
          </p:cNvPr>
          <p:cNvSpPr txBox="1"/>
          <p:nvPr/>
        </p:nvSpPr>
        <p:spPr>
          <a:xfrm>
            <a:off x="71120" y="6241774"/>
            <a:ext cx="11897360" cy="523220"/>
          </a:xfrm>
          <a:prstGeom prst="rect">
            <a:avLst/>
          </a:prstGeom>
          <a:noFill/>
        </p:spPr>
        <p:txBody>
          <a:bodyPr wrap="square" rtlCol="0">
            <a:spAutoFit/>
          </a:bodyPr>
          <a:lstStyle/>
          <a:p>
            <a:r>
              <a:rPr lang="en-GB" sz="2800" b="1" dirty="0"/>
              <a:t>Highlight Queen Elizabeth Woodville and her blood relatives.</a:t>
            </a:r>
          </a:p>
        </p:txBody>
      </p:sp>
      <p:sp>
        <p:nvSpPr>
          <p:cNvPr id="6" name="TextBox 79">
            <a:extLst>
              <a:ext uri="{FF2B5EF4-FFF2-40B4-BE49-F238E27FC236}">
                <a16:creationId xmlns:a16="http://schemas.microsoft.com/office/drawing/2014/main" id="{C10B2843-38AB-4BDF-B733-BC9EE2748B81}"/>
              </a:ext>
            </a:extLst>
          </p:cNvPr>
          <p:cNvSpPr txBox="1"/>
          <p:nvPr/>
        </p:nvSpPr>
        <p:spPr>
          <a:xfrm>
            <a:off x="0" y="-11895"/>
            <a:ext cx="12192000" cy="646331"/>
          </a:xfrm>
          <a:prstGeom prst="rect">
            <a:avLst/>
          </a:prstGeom>
          <a:solidFill>
            <a:srgbClr val="92D050"/>
          </a:solidFill>
          <a:ln>
            <a:no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3600" b="1" dirty="0"/>
              <a:t>Answers</a:t>
            </a:r>
          </a:p>
        </p:txBody>
      </p:sp>
    </p:spTree>
    <p:extLst>
      <p:ext uri="{BB962C8B-B14F-4D97-AF65-F5344CB8AC3E}">
        <p14:creationId xmlns:p14="http://schemas.microsoft.com/office/powerpoint/2010/main" val="3109483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TextBox 79">
            <a:extLst>
              <a:ext uri="{FF2B5EF4-FFF2-40B4-BE49-F238E27FC236}">
                <a16:creationId xmlns:a16="http://schemas.microsoft.com/office/drawing/2014/main" id="{50EF90AB-A0BB-48D9-868C-D3DBC566235D}"/>
              </a:ext>
            </a:extLst>
          </p:cNvPr>
          <p:cNvSpPr txBox="1"/>
          <p:nvPr/>
        </p:nvSpPr>
        <p:spPr>
          <a:xfrm>
            <a:off x="110965" y="28061"/>
            <a:ext cx="7229782" cy="1692771"/>
          </a:xfrm>
          <a:prstGeom prst="rect">
            <a:avLst/>
          </a:prstGeom>
          <a:noFill/>
        </p:spPr>
        <p:txBody>
          <a:bodyPr wrap="square" rtlCol="0">
            <a:spAutoFit/>
          </a:bodyPr>
          <a:lstStyle/>
          <a:p>
            <a:r>
              <a:rPr lang="en-GB" sz="2800" b="1" dirty="0">
                <a:solidFill>
                  <a:srgbClr val="FF0000"/>
                </a:solidFill>
              </a:rPr>
              <a:t>9 April 1483</a:t>
            </a:r>
          </a:p>
          <a:p>
            <a:r>
              <a:rPr lang="en-GB" sz="2800" dirty="0">
                <a:solidFill>
                  <a:srgbClr val="FF0000"/>
                </a:solidFill>
              </a:rPr>
              <a:t>King Edward IV died</a:t>
            </a:r>
          </a:p>
          <a:p>
            <a:r>
              <a:rPr lang="en-GB" sz="2400" dirty="0">
                <a:solidFill>
                  <a:srgbClr val="00B050"/>
                </a:solidFill>
              </a:rPr>
              <a:t>Put each person, including Edward IV, in the correct starting position next to the correct speech bubble. </a:t>
            </a:r>
            <a:endParaRPr lang="en-GB" sz="1200" dirty="0">
              <a:solidFill>
                <a:srgbClr val="00B050"/>
              </a:solidFill>
            </a:endParaRPr>
          </a:p>
        </p:txBody>
      </p:sp>
      <p:sp>
        <p:nvSpPr>
          <p:cNvPr id="131" name="Rectangle: Top Corners Rounded 130">
            <a:extLst>
              <a:ext uri="{FF2B5EF4-FFF2-40B4-BE49-F238E27FC236}">
                <a16:creationId xmlns:a16="http://schemas.microsoft.com/office/drawing/2014/main" id="{05B0B531-A503-49D3-9005-C1630E2C610B}"/>
              </a:ext>
            </a:extLst>
          </p:cNvPr>
          <p:cNvSpPr/>
          <p:nvPr/>
        </p:nvSpPr>
        <p:spPr>
          <a:xfrm>
            <a:off x="227871" y="4683691"/>
            <a:ext cx="1778915" cy="1950419"/>
          </a:xfrm>
          <a:prstGeom prst="round2Same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22" name="TextBox 121">
            <a:extLst>
              <a:ext uri="{FF2B5EF4-FFF2-40B4-BE49-F238E27FC236}">
                <a16:creationId xmlns:a16="http://schemas.microsoft.com/office/drawing/2014/main" id="{8E75C64B-D886-40C7-894F-CBEEC1EA769D}"/>
              </a:ext>
            </a:extLst>
          </p:cNvPr>
          <p:cNvSpPr txBox="1"/>
          <p:nvPr/>
        </p:nvSpPr>
        <p:spPr>
          <a:xfrm>
            <a:off x="215744" y="4857880"/>
            <a:ext cx="1762401" cy="461665"/>
          </a:xfrm>
          <a:prstGeom prst="rect">
            <a:avLst/>
          </a:prstGeom>
          <a:noFill/>
        </p:spPr>
        <p:txBody>
          <a:bodyPr wrap="square" rtlCol="0">
            <a:spAutoFit/>
          </a:bodyPr>
          <a:lstStyle/>
          <a:p>
            <a:pPr algn="ctr"/>
            <a:r>
              <a:rPr lang="en-GB" sz="2400" dirty="0"/>
              <a:t>R.I.P</a:t>
            </a:r>
          </a:p>
        </p:txBody>
      </p:sp>
      <p:sp>
        <p:nvSpPr>
          <p:cNvPr id="3" name="Rectangle 2">
            <a:extLst>
              <a:ext uri="{FF2B5EF4-FFF2-40B4-BE49-F238E27FC236}">
                <a16:creationId xmlns:a16="http://schemas.microsoft.com/office/drawing/2014/main" id="{D61297CF-E178-4C29-BA6D-93E13C9E4E4D}"/>
              </a:ext>
            </a:extLst>
          </p:cNvPr>
          <p:cNvSpPr/>
          <p:nvPr/>
        </p:nvSpPr>
        <p:spPr>
          <a:xfrm>
            <a:off x="6316717" y="4227242"/>
            <a:ext cx="5651020" cy="235559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3BA41E21-D528-4EC7-81A0-E19553F76AC1}"/>
              </a:ext>
            </a:extLst>
          </p:cNvPr>
          <p:cNvSpPr txBox="1"/>
          <p:nvPr/>
        </p:nvSpPr>
        <p:spPr>
          <a:xfrm>
            <a:off x="6316715" y="3791453"/>
            <a:ext cx="5642023" cy="400110"/>
          </a:xfrm>
          <a:prstGeom prst="rect">
            <a:avLst/>
          </a:prstGeom>
          <a:solidFill>
            <a:schemeClr val="bg1"/>
          </a:solidFill>
          <a:ln>
            <a:noFill/>
          </a:ln>
        </p:spPr>
        <p:txBody>
          <a:bodyPr wrap="square" rtlCol="0">
            <a:spAutoFit/>
          </a:bodyPr>
          <a:lstStyle/>
          <a:p>
            <a:pPr algn="ctr"/>
            <a:r>
              <a:rPr lang="en-GB" sz="2000" b="1" dirty="0"/>
              <a:t>London</a:t>
            </a:r>
          </a:p>
        </p:txBody>
      </p:sp>
      <p:sp>
        <p:nvSpPr>
          <p:cNvPr id="72" name="TextBox 71">
            <a:extLst>
              <a:ext uri="{FF2B5EF4-FFF2-40B4-BE49-F238E27FC236}">
                <a16:creationId xmlns:a16="http://schemas.microsoft.com/office/drawing/2014/main" id="{66F90068-5C6B-4D9E-9C94-AF2158BB2A21}"/>
              </a:ext>
            </a:extLst>
          </p:cNvPr>
          <p:cNvSpPr txBox="1"/>
          <p:nvPr/>
        </p:nvSpPr>
        <p:spPr>
          <a:xfrm>
            <a:off x="74866" y="1820425"/>
            <a:ext cx="1792157" cy="707886"/>
          </a:xfrm>
          <a:prstGeom prst="rect">
            <a:avLst/>
          </a:prstGeom>
          <a:noFill/>
        </p:spPr>
        <p:txBody>
          <a:bodyPr wrap="square" rtlCol="0">
            <a:spAutoFit/>
          </a:bodyPr>
          <a:lstStyle/>
          <a:p>
            <a:pPr algn="ctr"/>
            <a:r>
              <a:rPr lang="en-GB" sz="2000" b="1" dirty="0"/>
              <a:t>Welsh marches (border)</a:t>
            </a:r>
          </a:p>
        </p:txBody>
      </p:sp>
      <p:sp>
        <p:nvSpPr>
          <p:cNvPr id="73" name="TextBox 72">
            <a:extLst>
              <a:ext uri="{FF2B5EF4-FFF2-40B4-BE49-F238E27FC236}">
                <a16:creationId xmlns:a16="http://schemas.microsoft.com/office/drawing/2014/main" id="{15EF0C88-0B05-45FD-A2C1-E132C825965D}"/>
              </a:ext>
            </a:extLst>
          </p:cNvPr>
          <p:cNvSpPr txBox="1"/>
          <p:nvPr/>
        </p:nvSpPr>
        <p:spPr>
          <a:xfrm>
            <a:off x="4466388" y="110126"/>
            <a:ext cx="5642023" cy="400110"/>
          </a:xfrm>
          <a:prstGeom prst="rect">
            <a:avLst/>
          </a:prstGeom>
          <a:noFill/>
        </p:spPr>
        <p:txBody>
          <a:bodyPr wrap="square" rtlCol="0">
            <a:spAutoFit/>
          </a:bodyPr>
          <a:lstStyle/>
          <a:p>
            <a:pPr algn="ctr"/>
            <a:r>
              <a:rPr lang="en-GB" sz="2000" b="1" dirty="0"/>
              <a:t>North of England</a:t>
            </a:r>
          </a:p>
        </p:txBody>
      </p:sp>
      <p:sp>
        <p:nvSpPr>
          <p:cNvPr id="5" name="Speech Bubble: Rectangle with Corners Rounded 4">
            <a:extLst>
              <a:ext uri="{FF2B5EF4-FFF2-40B4-BE49-F238E27FC236}">
                <a16:creationId xmlns:a16="http://schemas.microsoft.com/office/drawing/2014/main" id="{1B0BEDB3-CA45-483F-85B0-C61E04AA1AFC}"/>
              </a:ext>
            </a:extLst>
          </p:cNvPr>
          <p:cNvSpPr/>
          <p:nvPr/>
        </p:nvSpPr>
        <p:spPr>
          <a:xfrm>
            <a:off x="2345621" y="3991508"/>
            <a:ext cx="3851978" cy="866372"/>
          </a:xfrm>
          <a:prstGeom prst="wedgeRoundRectCallout">
            <a:avLst>
              <a:gd name="adj1" fmla="val -70420"/>
              <a:gd name="adj2" fmla="val 11089"/>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I am now king. My Woodville relatives want me to be crowned quickly and to rule with their advice.</a:t>
            </a:r>
          </a:p>
        </p:txBody>
      </p:sp>
      <p:sp>
        <p:nvSpPr>
          <p:cNvPr id="20" name="Speech Bubble: Rectangle with Corners Rounded 19">
            <a:extLst>
              <a:ext uri="{FF2B5EF4-FFF2-40B4-BE49-F238E27FC236}">
                <a16:creationId xmlns:a16="http://schemas.microsoft.com/office/drawing/2014/main" id="{7F61A215-C57A-4570-8D55-FCFBDA71E11B}"/>
              </a:ext>
            </a:extLst>
          </p:cNvPr>
          <p:cNvSpPr/>
          <p:nvPr/>
        </p:nvSpPr>
        <p:spPr>
          <a:xfrm>
            <a:off x="1907197" y="1749842"/>
            <a:ext cx="4108082" cy="1194611"/>
          </a:xfrm>
          <a:prstGeom prst="wedgeRoundRectCallout">
            <a:avLst>
              <a:gd name="adj1" fmla="val -63293"/>
              <a:gd name="adj2" fmla="val 33862"/>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As Edward’s uncle and guardian, I can expect to be one of his key advisors when he is crowned king. Edward is old enough to rule with wise advice.</a:t>
            </a:r>
          </a:p>
        </p:txBody>
      </p:sp>
      <p:sp>
        <p:nvSpPr>
          <p:cNvPr id="21" name="Speech Bubble: Rectangle with Corners Rounded 20">
            <a:extLst>
              <a:ext uri="{FF2B5EF4-FFF2-40B4-BE49-F238E27FC236}">
                <a16:creationId xmlns:a16="http://schemas.microsoft.com/office/drawing/2014/main" id="{C370A7FC-6D22-4198-9550-40D3DF2815EB}"/>
              </a:ext>
            </a:extLst>
          </p:cNvPr>
          <p:cNvSpPr/>
          <p:nvPr/>
        </p:nvSpPr>
        <p:spPr>
          <a:xfrm>
            <a:off x="2275062" y="3068320"/>
            <a:ext cx="3922537" cy="762276"/>
          </a:xfrm>
          <a:prstGeom prst="wedgeRoundRectCallout">
            <a:avLst>
              <a:gd name="adj1" fmla="val -62402"/>
              <a:gd name="adj2" fmla="val 18597"/>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With my half-brother as king I can expect more power and influence.</a:t>
            </a:r>
          </a:p>
        </p:txBody>
      </p:sp>
      <p:sp>
        <p:nvSpPr>
          <p:cNvPr id="22" name="Speech Bubble: Rectangle with Corners Rounded 21">
            <a:extLst>
              <a:ext uri="{FF2B5EF4-FFF2-40B4-BE49-F238E27FC236}">
                <a16:creationId xmlns:a16="http://schemas.microsoft.com/office/drawing/2014/main" id="{98E56E35-9169-4ED0-9639-ADA78E5CB949}"/>
              </a:ext>
            </a:extLst>
          </p:cNvPr>
          <p:cNvSpPr/>
          <p:nvPr/>
        </p:nvSpPr>
        <p:spPr>
          <a:xfrm>
            <a:off x="8276999" y="185877"/>
            <a:ext cx="3804035" cy="981535"/>
          </a:xfrm>
          <a:prstGeom prst="wedgeRoundRectCallout">
            <a:avLst>
              <a:gd name="adj1" fmla="val -61117"/>
              <a:gd name="adj2" fmla="val 28702"/>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My brother wanted me to be Lord Protector for his son. I am the obvious man for the job! </a:t>
            </a:r>
          </a:p>
        </p:txBody>
      </p:sp>
      <p:sp>
        <p:nvSpPr>
          <p:cNvPr id="23" name="Speech Bubble: Rectangle with Corners Rounded 22">
            <a:extLst>
              <a:ext uri="{FF2B5EF4-FFF2-40B4-BE49-F238E27FC236}">
                <a16:creationId xmlns:a16="http://schemas.microsoft.com/office/drawing/2014/main" id="{865EA465-751C-4A52-91D1-C83380A04554}"/>
              </a:ext>
            </a:extLst>
          </p:cNvPr>
          <p:cNvSpPr/>
          <p:nvPr/>
        </p:nvSpPr>
        <p:spPr>
          <a:xfrm>
            <a:off x="3435193" y="5099330"/>
            <a:ext cx="2580085" cy="1656581"/>
          </a:xfrm>
          <a:prstGeom prst="wedgeRoundRectCallout">
            <a:avLst>
              <a:gd name="adj1" fmla="val -67450"/>
              <a:gd name="adj2" fmla="val 13691"/>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I have been denied the power my status deserves. I will support Richard against the Woodvilles.</a:t>
            </a:r>
          </a:p>
        </p:txBody>
      </p:sp>
      <p:sp>
        <p:nvSpPr>
          <p:cNvPr id="24" name="Speech Bubble: Rectangle with Corners Rounded 23">
            <a:extLst>
              <a:ext uri="{FF2B5EF4-FFF2-40B4-BE49-F238E27FC236}">
                <a16:creationId xmlns:a16="http://schemas.microsoft.com/office/drawing/2014/main" id="{0A1B57F9-029A-4F95-816E-2BE1F275F207}"/>
              </a:ext>
            </a:extLst>
          </p:cNvPr>
          <p:cNvSpPr/>
          <p:nvPr/>
        </p:nvSpPr>
        <p:spPr>
          <a:xfrm>
            <a:off x="6316715" y="1623403"/>
            <a:ext cx="2357385" cy="2510913"/>
          </a:xfrm>
          <a:prstGeom prst="wedgeRoundRectCallout">
            <a:avLst>
              <a:gd name="adj1" fmla="val -23368"/>
              <a:gd name="adj2" fmla="val 62084"/>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If the Woodvilles have young Edward crowned king they will rule through him. What will happen to my power? Richard must be made Protector.</a:t>
            </a:r>
          </a:p>
        </p:txBody>
      </p:sp>
      <p:sp>
        <p:nvSpPr>
          <p:cNvPr id="25" name="Speech Bubble: Rectangle with Corners Rounded 24">
            <a:extLst>
              <a:ext uri="{FF2B5EF4-FFF2-40B4-BE49-F238E27FC236}">
                <a16:creationId xmlns:a16="http://schemas.microsoft.com/office/drawing/2014/main" id="{C4703188-D061-4730-A69B-CB4DDB7CDF60}"/>
              </a:ext>
            </a:extLst>
          </p:cNvPr>
          <p:cNvSpPr/>
          <p:nvPr/>
        </p:nvSpPr>
        <p:spPr>
          <a:xfrm>
            <a:off x="9610352" y="1743345"/>
            <a:ext cx="2357385" cy="2261057"/>
          </a:xfrm>
          <a:prstGeom prst="wedgeRoundRectCallout">
            <a:avLst>
              <a:gd name="adj1" fmla="val 10603"/>
              <a:gd name="adj2" fmla="val 71632"/>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My son Edward is old enough to rule. England does not need a Lord Protector. As king he will have his family to advise him. </a:t>
            </a:r>
          </a:p>
        </p:txBody>
      </p:sp>
      <p:sp>
        <p:nvSpPr>
          <p:cNvPr id="27" name="Speech Bubble: Rectangle with Corners Rounded 26">
            <a:extLst>
              <a:ext uri="{FF2B5EF4-FFF2-40B4-BE49-F238E27FC236}">
                <a16:creationId xmlns:a16="http://schemas.microsoft.com/office/drawing/2014/main" id="{54199ED7-2050-4C6B-B230-6300A6E44D06}"/>
              </a:ext>
            </a:extLst>
          </p:cNvPr>
          <p:cNvSpPr/>
          <p:nvPr/>
        </p:nvSpPr>
        <p:spPr>
          <a:xfrm>
            <a:off x="10645053" y="5330296"/>
            <a:ext cx="1147868" cy="676612"/>
          </a:xfrm>
          <a:prstGeom prst="wedgeRoundRectCallout">
            <a:avLst>
              <a:gd name="adj1" fmla="val -18198"/>
              <a:gd name="adj2" fmla="val 84667"/>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I am 9 years old.</a:t>
            </a:r>
          </a:p>
        </p:txBody>
      </p:sp>
      <p:sp>
        <p:nvSpPr>
          <p:cNvPr id="18" name="Speech Bubble: Rectangle with Corners Rounded 17">
            <a:extLst>
              <a:ext uri="{FF2B5EF4-FFF2-40B4-BE49-F238E27FC236}">
                <a16:creationId xmlns:a16="http://schemas.microsoft.com/office/drawing/2014/main" id="{2D26A2DC-71C8-4CB7-8934-9B4B8CF66A52}"/>
              </a:ext>
            </a:extLst>
          </p:cNvPr>
          <p:cNvSpPr/>
          <p:nvPr/>
        </p:nvSpPr>
        <p:spPr>
          <a:xfrm>
            <a:off x="6405667" y="4880108"/>
            <a:ext cx="4064569" cy="1126800"/>
          </a:xfrm>
          <a:prstGeom prst="wedgeRoundRectCallout">
            <a:avLst>
              <a:gd name="adj1" fmla="val 2372"/>
              <a:gd name="adj2" fmla="val 69780"/>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After my half-brother Edward is crowned his Woodville relatives will advise him. We can manage without Richard as Lord Protector. I can expect more power and influence.  </a:t>
            </a:r>
          </a:p>
        </p:txBody>
      </p:sp>
    </p:spTree>
    <p:extLst>
      <p:ext uri="{BB962C8B-B14F-4D97-AF65-F5344CB8AC3E}">
        <p14:creationId xmlns:p14="http://schemas.microsoft.com/office/powerpoint/2010/main" val="2619072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TextBox 79">
            <a:extLst>
              <a:ext uri="{FF2B5EF4-FFF2-40B4-BE49-F238E27FC236}">
                <a16:creationId xmlns:a16="http://schemas.microsoft.com/office/drawing/2014/main" id="{50EF90AB-A0BB-48D9-868C-D3DBC566235D}"/>
              </a:ext>
            </a:extLst>
          </p:cNvPr>
          <p:cNvSpPr txBox="1"/>
          <p:nvPr/>
        </p:nvSpPr>
        <p:spPr>
          <a:xfrm>
            <a:off x="110964" y="28061"/>
            <a:ext cx="6604795" cy="1877437"/>
          </a:xfrm>
          <a:prstGeom prst="rect">
            <a:avLst/>
          </a:prstGeom>
          <a:noFill/>
        </p:spPr>
        <p:txBody>
          <a:bodyPr wrap="square" rtlCol="0">
            <a:spAutoFit/>
          </a:bodyPr>
          <a:lstStyle/>
          <a:p>
            <a:r>
              <a:rPr lang="en-GB" sz="2800" b="1" dirty="0">
                <a:solidFill>
                  <a:srgbClr val="FF0000"/>
                </a:solidFill>
              </a:rPr>
              <a:t>9 April 1483</a:t>
            </a:r>
          </a:p>
          <a:p>
            <a:r>
              <a:rPr lang="en-GB" sz="2800" dirty="0">
                <a:solidFill>
                  <a:srgbClr val="FF0000"/>
                </a:solidFill>
              </a:rPr>
              <a:t>King Edward IV died</a:t>
            </a:r>
          </a:p>
          <a:p>
            <a:r>
              <a:rPr lang="en-GB" sz="2400" dirty="0">
                <a:solidFill>
                  <a:srgbClr val="00B050"/>
                </a:solidFill>
              </a:rPr>
              <a:t>Put each person, including Edward IV, in the correct starting position next to the correct speech bubble. </a:t>
            </a:r>
            <a:endParaRPr lang="en-GB" sz="1200" dirty="0">
              <a:solidFill>
                <a:srgbClr val="00B050"/>
              </a:solidFill>
            </a:endParaRPr>
          </a:p>
          <a:p>
            <a:endParaRPr lang="en-GB" sz="1200" dirty="0"/>
          </a:p>
        </p:txBody>
      </p:sp>
      <p:sp>
        <p:nvSpPr>
          <p:cNvPr id="131" name="Rectangle: Top Corners Rounded 130">
            <a:extLst>
              <a:ext uri="{FF2B5EF4-FFF2-40B4-BE49-F238E27FC236}">
                <a16:creationId xmlns:a16="http://schemas.microsoft.com/office/drawing/2014/main" id="{05B0B531-A503-49D3-9005-C1630E2C610B}"/>
              </a:ext>
            </a:extLst>
          </p:cNvPr>
          <p:cNvSpPr/>
          <p:nvPr/>
        </p:nvSpPr>
        <p:spPr>
          <a:xfrm>
            <a:off x="227871" y="4683691"/>
            <a:ext cx="1778915" cy="1950419"/>
          </a:xfrm>
          <a:prstGeom prst="round2Same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R</a:t>
            </a:r>
          </a:p>
        </p:txBody>
      </p:sp>
      <p:sp>
        <p:nvSpPr>
          <p:cNvPr id="122" name="TextBox 121">
            <a:extLst>
              <a:ext uri="{FF2B5EF4-FFF2-40B4-BE49-F238E27FC236}">
                <a16:creationId xmlns:a16="http://schemas.microsoft.com/office/drawing/2014/main" id="{8E75C64B-D886-40C7-894F-CBEEC1EA769D}"/>
              </a:ext>
            </a:extLst>
          </p:cNvPr>
          <p:cNvSpPr txBox="1"/>
          <p:nvPr/>
        </p:nvSpPr>
        <p:spPr>
          <a:xfrm>
            <a:off x="215744" y="4857880"/>
            <a:ext cx="1762401" cy="461665"/>
          </a:xfrm>
          <a:prstGeom prst="rect">
            <a:avLst/>
          </a:prstGeom>
          <a:noFill/>
        </p:spPr>
        <p:txBody>
          <a:bodyPr wrap="square" rtlCol="0">
            <a:spAutoFit/>
          </a:bodyPr>
          <a:lstStyle/>
          <a:p>
            <a:pPr algn="ctr"/>
            <a:r>
              <a:rPr lang="en-GB" sz="2400" dirty="0"/>
              <a:t>R.I.P</a:t>
            </a:r>
          </a:p>
        </p:txBody>
      </p:sp>
      <p:sp>
        <p:nvSpPr>
          <p:cNvPr id="2" name="TextBox 1">
            <a:extLst>
              <a:ext uri="{FF2B5EF4-FFF2-40B4-BE49-F238E27FC236}">
                <a16:creationId xmlns:a16="http://schemas.microsoft.com/office/drawing/2014/main" id="{140D0591-AA8F-405E-A097-76FD63834751}"/>
              </a:ext>
            </a:extLst>
          </p:cNvPr>
          <p:cNvSpPr txBox="1"/>
          <p:nvPr/>
        </p:nvSpPr>
        <p:spPr>
          <a:xfrm>
            <a:off x="233259" y="5343034"/>
            <a:ext cx="1773527" cy="338554"/>
          </a:xfrm>
          <a:prstGeom prst="rect">
            <a:avLst/>
          </a:prstGeom>
          <a:noFill/>
        </p:spPr>
        <p:txBody>
          <a:bodyPr wrap="square" rtlCol="0">
            <a:spAutoFit/>
          </a:bodyPr>
          <a:lstStyle/>
          <a:p>
            <a:pPr algn="ctr"/>
            <a:r>
              <a:rPr lang="en-GB" sz="1600" dirty="0"/>
              <a:t>King Edward IV</a:t>
            </a:r>
          </a:p>
        </p:txBody>
      </p:sp>
      <p:sp>
        <p:nvSpPr>
          <p:cNvPr id="59" name="TextBox 58">
            <a:extLst>
              <a:ext uri="{FF2B5EF4-FFF2-40B4-BE49-F238E27FC236}">
                <a16:creationId xmlns:a16="http://schemas.microsoft.com/office/drawing/2014/main" id="{2C08142B-A641-47B7-BAAB-021F51E614AF}"/>
              </a:ext>
            </a:extLst>
          </p:cNvPr>
          <p:cNvSpPr txBox="1"/>
          <p:nvPr/>
        </p:nvSpPr>
        <p:spPr>
          <a:xfrm>
            <a:off x="9968852" y="4468876"/>
            <a:ext cx="1989889" cy="584775"/>
          </a:xfrm>
          <a:prstGeom prst="rect">
            <a:avLst/>
          </a:prstGeom>
          <a:noFill/>
        </p:spPr>
        <p:txBody>
          <a:bodyPr wrap="square" rtlCol="0">
            <a:spAutoFit/>
          </a:bodyPr>
          <a:lstStyle/>
          <a:p>
            <a:pPr algn="ctr"/>
            <a:r>
              <a:rPr lang="en-GB" sz="1600" dirty="0">
                <a:solidFill>
                  <a:srgbClr val="0000FF"/>
                </a:solidFill>
              </a:rPr>
              <a:t>Queen Elizabeth (Woodville)</a:t>
            </a:r>
          </a:p>
        </p:txBody>
      </p:sp>
      <p:sp>
        <p:nvSpPr>
          <p:cNvPr id="60" name="TextBox 59">
            <a:extLst>
              <a:ext uri="{FF2B5EF4-FFF2-40B4-BE49-F238E27FC236}">
                <a16:creationId xmlns:a16="http://schemas.microsoft.com/office/drawing/2014/main" id="{1E3727D5-8AE2-4546-8065-4E52AE0D730F}"/>
              </a:ext>
            </a:extLst>
          </p:cNvPr>
          <p:cNvSpPr txBox="1"/>
          <p:nvPr/>
        </p:nvSpPr>
        <p:spPr>
          <a:xfrm>
            <a:off x="9968852" y="6237856"/>
            <a:ext cx="1989889" cy="338554"/>
          </a:xfrm>
          <a:prstGeom prst="rect">
            <a:avLst/>
          </a:prstGeom>
          <a:noFill/>
        </p:spPr>
        <p:txBody>
          <a:bodyPr wrap="square" rtlCol="0">
            <a:spAutoFit/>
          </a:bodyPr>
          <a:lstStyle/>
          <a:p>
            <a:pPr algn="ctr"/>
            <a:r>
              <a:rPr lang="en-GB" sz="1600" dirty="0">
                <a:solidFill>
                  <a:srgbClr val="0000FF"/>
                </a:solidFill>
              </a:rPr>
              <a:t>Prince Richard</a:t>
            </a:r>
          </a:p>
        </p:txBody>
      </p:sp>
      <p:sp>
        <p:nvSpPr>
          <p:cNvPr id="61" name="TextBox 60">
            <a:extLst>
              <a:ext uri="{FF2B5EF4-FFF2-40B4-BE49-F238E27FC236}">
                <a16:creationId xmlns:a16="http://schemas.microsoft.com/office/drawing/2014/main" id="{4F6BA925-1FA4-486A-8DB3-8C906339BFBF}"/>
              </a:ext>
            </a:extLst>
          </p:cNvPr>
          <p:cNvSpPr txBox="1"/>
          <p:nvPr/>
        </p:nvSpPr>
        <p:spPr>
          <a:xfrm>
            <a:off x="6405670" y="5992318"/>
            <a:ext cx="1989889" cy="584775"/>
          </a:xfrm>
          <a:prstGeom prst="rect">
            <a:avLst/>
          </a:prstGeom>
          <a:noFill/>
        </p:spPr>
        <p:txBody>
          <a:bodyPr wrap="square" rtlCol="0">
            <a:spAutoFit/>
          </a:bodyPr>
          <a:lstStyle/>
          <a:p>
            <a:pPr algn="ctr"/>
            <a:r>
              <a:rPr lang="en-GB" sz="1600" dirty="0">
                <a:solidFill>
                  <a:srgbClr val="0000FF"/>
                </a:solidFill>
              </a:rPr>
              <a:t>Sir Thomas Grey, Marquess of Dorset</a:t>
            </a:r>
          </a:p>
        </p:txBody>
      </p:sp>
      <p:sp>
        <p:nvSpPr>
          <p:cNvPr id="62" name="TextBox 61">
            <a:extLst>
              <a:ext uri="{FF2B5EF4-FFF2-40B4-BE49-F238E27FC236}">
                <a16:creationId xmlns:a16="http://schemas.microsoft.com/office/drawing/2014/main" id="{BAF8F042-31D1-47F1-AEB3-41411D6AEDEE}"/>
              </a:ext>
            </a:extLst>
          </p:cNvPr>
          <p:cNvSpPr txBox="1"/>
          <p:nvPr/>
        </p:nvSpPr>
        <p:spPr>
          <a:xfrm>
            <a:off x="6136123" y="494694"/>
            <a:ext cx="1997752" cy="584775"/>
          </a:xfrm>
          <a:prstGeom prst="rect">
            <a:avLst/>
          </a:prstGeom>
          <a:noFill/>
        </p:spPr>
        <p:txBody>
          <a:bodyPr wrap="square" rtlCol="0">
            <a:spAutoFit/>
          </a:bodyPr>
          <a:lstStyle/>
          <a:p>
            <a:pPr algn="ctr"/>
            <a:r>
              <a:rPr lang="en-GB" sz="1600" dirty="0"/>
              <a:t>Richard, Duke of Gloucester</a:t>
            </a:r>
          </a:p>
        </p:txBody>
      </p:sp>
      <p:sp>
        <p:nvSpPr>
          <p:cNvPr id="63" name="TextBox 62">
            <a:extLst>
              <a:ext uri="{FF2B5EF4-FFF2-40B4-BE49-F238E27FC236}">
                <a16:creationId xmlns:a16="http://schemas.microsoft.com/office/drawing/2014/main" id="{EEEEB828-C5BF-49D4-BB73-3F00281AB7E1}"/>
              </a:ext>
            </a:extLst>
          </p:cNvPr>
          <p:cNvSpPr txBox="1"/>
          <p:nvPr/>
        </p:nvSpPr>
        <p:spPr>
          <a:xfrm>
            <a:off x="6405669" y="4384398"/>
            <a:ext cx="1871331" cy="338554"/>
          </a:xfrm>
          <a:prstGeom prst="rect">
            <a:avLst/>
          </a:prstGeom>
          <a:noFill/>
        </p:spPr>
        <p:txBody>
          <a:bodyPr wrap="square" rtlCol="0">
            <a:spAutoFit/>
          </a:bodyPr>
          <a:lstStyle/>
          <a:p>
            <a:pPr algn="ctr"/>
            <a:r>
              <a:rPr lang="en-GB" sz="1600" dirty="0"/>
              <a:t>Lord Hastings</a:t>
            </a:r>
          </a:p>
        </p:txBody>
      </p:sp>
      <p:sp>
        <p:nvSpPr>
          <p:cNvPr id="64" name="TextBox 63">
            <a:extLst>
              <a:ext uri="{FF2B5EF4-FFF2-40B4-BE49-F238E27FC236}">
                <a16:creationId xmlns:a16="http://schemas.microsoft.com/office/drawing/2014/main" id="{0F888337-708B-4E72-934C-8327B54E201E}"/>
              </a:ext>
            </a:extLst>
          </p:cNvPr>
          <p:cNvSpPr txBox="1"/>
          <p:nvPr/>
        </p:nvSpPr>
        <p:spPr>
          <a:xfrm>
            <a:off x="1676217" y="5573073"/>
            <a:ext cx="1998305" cy="584775"/>
          </a:xfrm>
          <a:prstGeom prst="rect">
            <a:avLst/>
          </a:prstGeom>
          <a:noFill/>
        </p:spPr>
        <p:txBody>
          <a:bodyPr wrap="square" rtlCol="0">
            <a:spAutoFit/>
          </a:bodyPr>
          <a:lstStyle/>
          <a:p>
            <a:pPr algn="ctr"/>
            <a:r>
              <a:rPr lang="en-GB" sz="1600" dirty="0"/>
              <a:t>Duke of                   Buckingham</a:t>
            </a:r>
          </a:p>
        </p:txBody>
      </p:sp>
      <p:sp>
        <p:nvSpPr>
          <p:cNvPr id="65" name="TextBox 64">
            <a:extLst>
              <a:ext uri="{FF2B5EF4-FFF2-40B4-BE49-F238E27FC236}">
                <a16:creationId xmlns:a16="http://schemas.microsoft.com/office/drawing/2014/main" id="{ABEFC38A-FDB1-482B-A420-7C3FEC76780C}"/>
              </a:ext>
            </a:extLst>
          </p:cNvPr>
          <p:cNvSpPr txBox="1"/>
          <p:nvPr/>
        </p:nvSpPr>
        <p:spPr>
          <a:xfrm>
            <a:off x="215744" y="4053620"/>
            <a:ext cx="1998305" cy="338554"/>
          </a:xfrm>
          <a:prstGeom prst="rect">
            <a:avLst/>
          </a:prstGeom>
          <a:noFill/>
        </p:spPr>
        <p:txBody>
          <a:bodyPr wrap="square" rtlCol="0">
            <a:spAutoFit/>
          </a:bodyPr>
          <a:lstStyle/>
          <a:p>
            <a:pPr algn="ctr"/>
            <a:r>
              <a:rPr lang="en-GB" sz="1600" b="1" dirty="0">
                <a:solidFill>
                  <a:srgbClr val="0000FF"/>
                </a:solidFill>
              </a:rPr>
              <a:t>Young King Edward V</a:t>
            </a:r>
          </a:p>
        </p:txBody>
      </p:sp>
      <p:sp>
        <p:nvSpPr>
          <p:cNvPr id="66" name="TextBox 65">
            <a:extLst>
              <a:ext uri="{FF2B5EF4-FFF2-40B4-BE49-F238E27FC236}">
                <a16:creationId xmlns:a16="http://schemas.microsoft.com/office/drawing/2014/main" id="{74234722-A8AD-4C1F-A1FA-9C0052E08E81}"/>
              </a:ext>
            </a:extLst>
          </p:cNvPr>
          <p:cNvSpPr txBox="1"/>
          <p:nvPr/>
        </p:nvSpPr>
        <p:spPr>
          <a:xfrm>
            <a:off x="-164432" y="2588394"/>
            <a:ext cx="1998305" cy="338554"/>
          </a:xfrm>
          <a:prstGeom prst="rect">
            <a:avLst/>
          </a:prstGeom>
          <a:noFill/>
        </p:spPr>
        <p:txBody>
          <a:bodyPr wrap="square" rtlCol="0">
            <a:spAutoFit/>
          </a:bodyPr>
          <a:lstStyle/>
          <a:p>
            <a:pPr algn="ctr"/>
            <a:r>
              <a:rPr lang="en-GB" sz="1600" dirty="0">
                <a:solidFill>
                  <a:srgbClr val="0000FF"/>
                </a:solidFill>
              </a:rPr>
              <a:t>Earl Rivers</a:t>
            </a:r>
          </a:p>
        </p:txBody>
      </p:sp>
      <p:sp>
        <p:nvSpPr>
          <p:cNvPr id="67" name="TextBox 66">
            <a:extLst>
              <a:ext uri="{FF2B5EF4-FFF2-40B4-BE49-F238E27FC236}">
                <a16:creationId xmlns:a16="http://schemas.microsoft.com/office/drawing/2014/main" id="{5F60856B-FFA2-4866-813F-3EE6C5B90399}"/>
              </a:ext>
            </a:extLst>
          </p:cNvPr>
          <p:cNvSpPr txBox="1"/>
          <p:nvPr/>
        </p:nvSpPr>
        <p:spPr>
          <a:xfrm>
            <a:off x="41716" y="3235970"/>
            <a:ext cx="1998305" cy="338554"/>
          </a:xfrm>
          <a:prstGeom prst="rect">
            <a:avLst/>
          </a:prstGeom>
          <a:noFill/>
        </p:spPr>
        <p:txBody>
          <a:bodyPr wrap="square" rtlCol="0">
            <a:spAutoFit/>
          </a:bodyPr>
          <a:lstStyle/>
          <a:p>
            <a:pPr algn="ctr"/>
            <a:r>
              <a:rPr lang="en-GB" sz="1600" dirty="0">
                <a:solidFill>
                  <a:srgbClr val="0000FF"/>
                </a:solidFill>
              </a:rPr>
              <a:t>Sir Richard Grey</a:t>
            </a:r>
          </a:p>
        </p:txBody>
      </p:sp>
      <p:sp>
        <p:nvSpPr>
          <p:cNvPr id="3" name="Rectangle 2">
            <a:extLst>
              <a:ext uri="{FF2B5EF4-FFF2-40B4-BE49-F238E27FC236}">
                <a16:creationId xmlns:a16="http://schemas.microsoft.com/office/drawing/2014/main" id="{D61297CF-E178-4C29-BA6D-93E13C9E4E4D}"/>
              </a:ext>
            </a:extLst>
          </p:cNvPr>
          <p:cNvSpPr/>
          <p:nvPr/>
        </p:nvSpPr>
        <p:spPr>
          <a:xfrm>
            <a:off x="6316717" y="4227242"/>
            <a:ext cx="5651020" cy="235559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3BA41E21-D528-4EC7-81A0-E19553F76AC1}"/>
              </a:ext>
            </a:extLst>
          </p:cNvPr>
          <p:cNvSpPr txBox="1"/>
          <p:nvPr/>
        </p:nvSpPr>
        <p:spPr>
          <a:xfrm>
            <a:off x="6316715" y="3800425"/>
            <a:ext cx="5642023" cy="400110"/>
          </a:xfrm>
          <a:prstGeom prst="rect">
            <a:avLst/>
          </a:prstGeom>
          <a:solidFill>
            <a:schemeClr val="bg1"/>
          </a:solidFill>
          <a:ln>
            <a:noFill/>
          </a:ln>
        </p:spPr>
        <p:txBody>
          <a:bodyPr wrap="square" rtlCol="0">
            <a:spAutoFit/>
          </a:bodyPr>
          <a:lstStyle/>
          <a:p>
            <a:pPr algn="ctr"/>
            <a:r>
              <a:rPr lang="en-GB" sz="2000" b="1" dirty="0"/>
              <a:t>London</a:t>
            </a:r>
          </a:p>
        </p:txBody>
      </p:sp>
      <p:sp>
        <p:nvSpPr>
          <p:cNvPr id="72" name="TextBox 71">
            <a:extLst>
              <a:ext uri="{FF2B5EF4-FFF2-40B4-BE49-F238E27FC236}">
                <a16:creationId xmlns:a16="http://schemas.microsoft.com/office/drawing/2014/main" id="{66F90068-5C6B-4D9E-9C94-AF2158BB2A21}"/>
              </a:ext>
            </a:extLst>
          </p:cNvPr>
          <p:cNvSpPr txBox="1"/>
          <p:nvPr/>
        </p:nvSpPr>
        <p:spPr>
          <a:xfrm>
            <a:off x="74866" y="1820425"/>
            <a:ext cx="1792157" cy="707886"/>
          </a:xfrm>
          <a:prstGeom prst="rect">
            <a:avLst/>
          </a:prstGeom>
          <a:noFill/>
        </p:spPr>
        <p:txBody>
          <a:bodyPr wrap="square" rtlCol="0">
            <a:spAutoFit/>
          </a:bodyPr>
          <a:lstStyle/>
          <a:p>
            <a:pPr algn="ctr"/>
            <a:r>
              <a:rPr lang="en-GB" sz="2000" b="1" dirty="0"/>
              <a:t>Welsh marches (border)</a:t>
            </a:r>
          </a:p>
        </p:txBody>
      </p:sp>
      <p:sp>
        <p:nvSpPr>
          <p:cNvPr id="73" name="TextBox 72">
            <a:extLst>
              <a:ext uri="{FF2B5EF4-FFF2-40B4-BE49-F238E27FC236}">
                <a16:creationId xmlns:a16="http://schemas.microsoft.com/office/drawing/2014/main" id="{15EF0C88-0B05-45FD-A2C1-E132C825965D}"/>
              </a:ext>
            </a:extLst>
          </p:cNvPr>
          <p:cNvSpPr txBox="1"/>
          <p:nvPr/>
        </p:nvSpPr>
        <p:spPr>
          <a:xfrm>
            <a:off x="4466388" y="110126"/>
            <a:ext cx="5642023" cy="400110"/>
          </a:xfrm>
          <a:prstGeom prst="rect">
            <a:avLst/>
          </a:prstGeom>
          <a:noFill/>
        </p:spPr>
        <p:txBody>
          <a:bodyPr wrap="square" rtlCol="0">
            <a:spAutoFit/>
          </a:bodyPr>
          <a:lstStyle/>
          <a:p>
            <a:pPr algn="ctr"/>
            <a:r>
              <a:rPr lang="en-GB" sz="2000" b="1" dirty="0"/>
              <a:t>North of England</a:t>
            </a:r>
          </a:p>
        </p:txBody>
      </p:sp>
      <p:sp>
        <p:nvSpPr>
          <p:cNvPr id="20" name="Speech Bubble: Rectangle with Corners Rounded 19">
            <a:extLst>
              <a:ext uri="{FF2B5EF4-FFF2-40B4-BE49-F238E27FC236}">
                <a16:creationId xmlns:a16="http://schemas.microsoft.com/office/drawing/2014/main" id="{7F61A215-C57A-4570-8D55-FCFBDA71E11B}"/>
              </a:ext>
            </a:extLst>
          </p:cNvPr>
          <p:cNvSpPr/>
          <p:nvPr/>
        </p:nvSpPr>
        <p:spPr>
          <a:xfrm>
            <a:off x="1907197" y="1749842"/>
            <a:ext cx="4108082" cy="1194611"/>
          </a:xfrm>
          <a:prstGeom prst="wedgeRoundRectCallout">
            <a:avLst>
              <a:gd name="adj1" fmla="val -63293"/>
              <a:gd name="adj2" fmla="val 33862"/>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As Edward’s uncle and guardian, I can expect to be one of his key advisors when he is crowned king. Edward is old enough to rule with wise advice.</a:t>
            </a:r>
          </a:p>
        </p:txBody>
      </p:sp>
      <p:sp>
        <p:nvSpPr>
          <p:cNvPr id="21" name="Speech Bubble: Rectangle with Corners Rounded 20">
            <a:extLst>
              <a:ext uri="{FF2B5EF4-FFF2-40B4-BE49-F238E27FC236}">
                <a16:creationId xmlns:a16="http://schemas.microsoft.com/office/drawing/2014/main" id="{C370A7FC-6D22-4198-9550-40D3DF2815EB}"/>
              </a:ext>
            </a:extLst>
          </p:cNvPr>
          <p:cNvSpPr/>
          <p:nvPr/>
        </p:nvSpPr>
        <p:spPr>
          <a:xfrm>
            <a:off x="2275062" y="3068320"/>
            <a:ext cx="3922537" cy="762276"/>
          </a:xfrm>
          <a:prstGeom prst="wedgeRoundRectCallout">
            <a:avLst>
              <a:gd name="adj1" fmla="val -62402"/>
              <a:gd name="adj2" fmla="val 18597"/>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With my half-brother as king I can expect more power and influence.</a:t>
            </a:r>
          </a:p>
        </p:txBody>
      </p:sp>
      <p:sp>
        <p:nvSpPr>
          <p:cNvPr id="22" name="Speech Bubble: Rectangle with Corners Rounded 21">
            <a:extLst>
              <a:ext uri="{FF2B5EF4-FFF2-40B4-BE49-F238E27FC236}">
                <a16:creationId xmlns:a16="http://schemas.microsoft.com/office/drawing/2014/main" id="{98E56E35-9169-4ED0-9639-ADA78E5CB949}"/>
              </a:ext>
            </a:extLst>
          </p:cNvPr>
          <p:cNvSpPr/>
          <p:nvPr/>
        </p:nvSpPr>
        <p:spPr>
          <a:xfrm>
            <a:off x="8276999" y="185877"/>
            <a:ext cx="3804035" cy="981535"/>
          </a:xfrm>
          <a:prstGeom prst="wedgeRoundRectCallout">
            <a:avLst>
              <a:gd name="adj1" fmla="val -61117"/>
              <a:gd name="adj2" fmla="val 28702"/>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My brother wanted me to be Lord Protector for his son. I am the obvious man for the job! </a:t>
            </a:r>
          </a:p>
        </p:txBody>
      </p:sp>
      <p:sp>
        <p:nvSpPr>
          <p:cNvPr id="23" name="Speech Bubble: Rectangle with Corners Rounded 22">
            <a:extLst>
              <a:ext uri="{FF2B5EF4-FFF2-40B4-BE49-F238E27FC236}">
                <a16:creationId xmlns:a16="http://schemas.microsoft.com/office/drawing/2014/main" id="{865EA465-751C-4A52-91D1-C83380A04554}"/>
              </a:ext>
            </a:extLst>
          </p:cNvPr>
          <p:cNvSpPr/>
          <p:nvPr/>
        </p:nvSpPr>
        <p:spPr>
          <a:xfrm>
            <a:off x="3435193" y="5099330"/>
            <a:ext cx="2580085" cy="1656581"/>
          </a:xfrm>
          <a:prstGeom prst="wedgeRoundRectCallout">
            <a:avLst>
              <a:gd name="adj1" fmla="val -67450"/>
              <a:gd name="adj2" fmla="val 13691"/>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I have been denied the power my status deserves. I will support Richard against the Woodvilles.</a:t>
            </a:r>
          </a:p>
        </p:txBody>
      </p:sp>
      <p:sp>
        <p:nvSpPr>
          <p:cNvPr id="24" name="Speech Bubble: Rectangle with Corners Rounded 23">
            <a:extLst>
              <a:ext uri="{FF2B5EF4-FFF2-40B4-BE49-F238E27FC236}">
                <a16:creationId xmlns:a16="http://schemas.microsoft.com/office/drawing/2014/main" id="{0A1B57F9-029A-4F95-816E-2BE1F275F207}"/>
              </a:ext>
            </a:extLst>
          </p:cNvPr>
          <p:cNvSpPr/>
          <p:nvPr/>
        </p:nvSpPr>
        <p:spPr>
          <a:xfrm>
            <a:off x="6316715" y="1623403"/>
            <a:ext cx="2357385" cy="2510913"/>
          </a:xfrm>
          <a:prstGeom prst="wedgeRoundRectCallout">
            <a:avLst>
              <a:gd name="adj1" fmla="val -23368"/>
              <a:gd name="adj2" fmla="val 62084"/>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If the Woodvilles have young Edward crowned king they will rule through him. What will happen to my power? Richard must be made Protector.</a:t>
            </a:r>
          </a:p>
        </p:txBody>
      </p:sp>
      <p:sp>
        <p:nvSpPr>
          <p:cNvPr id="25" name="Speech Bubble: Rectangle with Corners Rounded 24">
            <a:extLst>
              <a:ext uri="{FF2B5EF4-FFF2-40B4-BE49-F238E27FC236}">
                <a16:creationId xmlns:a16="http://schemas.microsoft.com/office/drawing/2014/main" id="{C4703188-D061-4730-A69B-CB4DDB7CDF60}"/>
              </a:ext>
            </a:extLst>
          </p:cNvPr>
          <p:cNvSpPr/>
          <p:nvPr/>
        </p:nvSpPr>
        <p:spPr>
          <a:xfrm>
            <a:off x="9610352" y="1743345"/>
            <a:ext cx="2357385" cy="2261057"/>
          </a:xfrm>
          <a:prstGeom prst="wedgeRoundRectCallout">
            <a:avLst>
              <a:gd name="adj1" fmla="val 10603"/>
              <a:gd name="adj2" fmla="val 71632"/>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My son Edward is old enough to rule. England does not need a Lord Protector. As king he will have his family to advise him. </a:t>
            </a:r>
          </a:p>
        </p:txBody>
      </p:sp>
      <p:sp>
        <p:nvSpPr>
          <p:cNvPr id="27" name="Speech Bubble: Rectangle with Corners Rounded 26">
            <a:extLst>
              <a:ext uri="{FF2B5EF4-FFF2-40B4-BE49-F238E27FC236}">
                <a16:creationId xmlns:a16="http://schemas.microsoft.com/office/drawing/2014/main" id="{54199ED7-2050-4C6B-B230-6300A6E44D06}"/>
              </a:ext>
            </a:extLst>
          </p:cNvPr>
          <p:cNvSpPr/>
          <p:nvPr/>
        </p:nvSpPr>
        <p:spPr>
          <a:xfrm>
            <a:off x="10645053" y="5330296"/>
            <a:ext cx="1147868" cy="676612"/>
          </a:xfrm>
          <a:prstGeom prst="wedgeRoundRectCallout">
            <a:avLst>
              <a:gd name="adj1" fmla="val -18198"/>
              <a:gd name="adj2" fmla="val 84667"/>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I am 9 years old.</a:t>
            </a:r>
          </a:p>
        </p:txBody>
      </p:sp>
      <p:sp>
        <p:nvSpPr>
          <p:cNvPr id="28" name="Speech Bubble: Rectangle with Corners Rounded 27">
            <a:extLst>
              <a:ext uri="{FF2B5EF4-FFF2-40B4-BE49-F238E27FC236}">
                <a16:creationId xmlns:a16="http://schemas.microsoft.com/office/drawing/2014/main" id="{1F68B2D4-6A97-4EB0-B9CD-05DA3D37D9DE}"/>
              </a:ext>
            </a:extLst>
          </p:cNvPr>
          <p:cNvSpPr/>
          <p:nvPr/>
        </p:nvSpPr>
        <p:spPr>
          <a:xfrm>
            <a:off x="2345621" y="3991508"/>
            <a:ext cx="3851978" cy="888600"/>
          </a:xfrm>
          <a:prstGeom prst="wedgeRoundRectCallout">
            <a:avLst>
              <a:gd name="adj1" fmla="val -70420"/>
              <a:gd name="adj2" fmla="val 11089"/>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I am now king. </a:t>
            </a:r>
            <a:r>
              <a:rPr lang="en-GB">
                <a:solidFill>
                  <a:schemeClr val="tx1"/>
                </a:solidFill>
              </a:rPr>
              <a:t>My Woodville relatives want me to be crowned quickly and to rule with their advice.</a:t>
            </a:r>
            <a:endParaRPr lang="en-GB" dirty="0">
              <a:solidFill>
                <a:schemeClr val="tx1"/>
              </a:solidFill>
            </a:endParaRPr>
          </a:p>
        </p:txBody>
      </p:sp>
      <p:sp>
        <p:nvSpPr>
          <p:cNvPr id="29" name="Speech Bubble: Rectangle with Corners Rounded 28">
            <a:extLst>
              <a:ext uri="{FF2B5EF4-FFF2-40B4-BE49-F238E27FC236}">
                <a16:creationId xmlns:a16="http://schemas.microsoft.com/office/drawing/2014/main" id="{6253989A-0925-46A3-8E5C-78BCF783F4A4}"/>
              </a:ext>
            </a:extLst>
          </p:cNvPr>
          <p:cNvSpPr/>
          <p:nvPr/>
        </p:nvSpPr>
        <p:spPr>
          <a:xfrm>
            <a:off x="6405667" y="4880108"/>
            <a:ext cx="4064569" cy="1126800"/>
          </a:xfrm>
          <a:prstGeom prst="wedgeRoundRectCallout">
            <a:avLst>
              <a:gd name="adj1" fmla="val 2372"/>
              <a:gd name="adj2" fmla="val 69780"/>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After my half-brother Edward is crowned his Woodville relatives will advise him. We can manage without Richard as Lord Protector. I can expect more power and influence.  </a:t>
            </a:r>
          </a:p>
        </p:txBody>
      </p:sp>
    </p:spTree>
    <p:extLst>
      <p:ext uri="{BB962C8B-B14F-4D97-AF65-F5344CB8AC3E}">
        <p14:creationId xmlns:p14="http://schemas.microsoft.com/office/powerpoint/2010/main" val="3843076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Rectangle: Top Corners Rounded 130">
            <a:extLst>
              <a:ext uri="{FF2B5EF4-FFF2-40B4-BE49-F238E27FC236}">
                <a16:creationId xmlns:a16="http://schemas.microsoft.com/office/drawing/2014/main" id="{05B0B531-A503-49D3-9005-C1630E2C610B}"/>
              </a:ext>
            </a:extLst>
          </p:cNvPr>
          <p:cNvSpPr/>
          <p:nvPr/>
        </p:nvSpPr>
        <p:spPr>
          <a:xfrm>
            <a:off x="227871" y="4683691"/>
            <a:ext cx="1778915" cy="1950419"/>
          </a:xfrm>
          <a:prstGeom prst="round2Same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R</a:t>
            </a:r>
          </a:p>
        </p:txBody>
      </p:sp>
      <p:sp>
        <p:nvSpPr>
          <p:cNvPr id="122" name="TextBox 121">
            <a:extLst>
              <a:ext uri="{FF2B5EF4-FFF2-40B4-BE49-F238E27FC236}">
                <a16:creationId xmlns:a16="http://schemas.microsoft.com/office/drawing/2014/main" id="{8E75C64B-D886-40C7-894F-CBEEC1EA769D}"/>
              </a:ext>
            </a:extLst>
          </p:cNvPr>
          <p:cNvSpPr txBox="1"/>
          <p:nvPr/>
        </p:nvSpPr>
        <p:spPr>
          <a:xfrm>
            <a:off x="215744" y="4857880"/>
            <a:ext cx="1762401" cy="461665"/>
          </a:xfrm>
          <a:prstGeom prst="rect">
            <a:avLst/>
          </a:prstGeom>
          <a:noFill/>
        </p:spPr>
        <p:txBody>
          <a:bodyPr wrap="square" rtlCol="0">
            <a:spAutoFit/>
          </a:bodyPr>
          <a:lstStyle/>
          <a:p>
            <a:pPr algn="ctr"/>
            <a:r>
              <a:rPr lang="en-GB" sz="2400" dirty="0"/>
              <a:t>R.I.P</a:t>
            </a:r>
          </a:p>
        </p:txBody>
      </p:sp>
      <p:sp>
        <p:nvSpPr>
          <p:cNvPr id="2" name="TextBox 1">
            <a:extLst>
              <a:ext uri="{FF2B5EF4-FFF2-40B4-BE49-F238E27FC236}">
                <a16:creationId xmlns:a16="http://schemas.microsoft.com/office/drawing/2014/main" id="{140D0591-AA8F-405E-A097-76FD63834751}"/>
              </a:ext>
            </a:extLst>
          </p:cNvPr>
          <p:cNvSpPr txBox="1"/>
          <p:nvPr/>
        </p:nvSpPr>
        <p:spPr>
          <a:xfrm>
            <a:off x="233259" y="5343034"/>
            <a:ext cx="1773527" cy="338554"/>
          </a:xfrm>
          <a:prstGeom prst="rect">
            <a:avLst/>
          </a:prstGeom>
          <a:noFill/>
        </p:spPr>
        <p:txBody>
          <a:bodyPr wrap="square" rtlCol="0">
            <a:spAutoFit/>
          </a:bodyPr>
          <a:lstStyle/>
          <a:p>
            <a:pPr algn="ctr"/>
            <a:r>
              <a:rPr lang="en-GB" sz="1600" dirty="0"/>
              <a:t>King Edward IV</a:t>
            </a:r>
          </a:p>
        </p:txBody>
      </p:sp>
      <p:sp>
        <p:nvSpPr>
          <p:cNvPr id="59" name="TextBox 58">
            <a:extLst>
              <a:ext uri="{FF2B5EF4-FFF2-40B4-BE49-F238E27FC236}">
                <a16:creationId xmlns:a16="http://schemas.microsoft.com/office/drawing/2014/main" id="{2C08142B-A641-47B7-BAAB-021F51E614AF}"/>
              </a:ext>
            </a:extLst>
          </p:cNvPr>
          <p:cNvSpPr txBox="1"/>
          <p:nvPr/>
        </p:nvSpPr>
        <p:spPr>
          <a:xfrm>
            <a:off x="9968852" y="4468876"/>
            <a:ext cx="1989889" cy="584775"/>
          </a:xfrm>
          <a:prstGeom prst="rect">
            <a:avLst/>
          </a:prstGeom>
          <a:noFill/>
        </p:spPr>
        <p:txBody>
          <a:bodyPr wrap="square" rtlCol="0">
            <a:spAutoFit/>
          </a:bodyPr>
          <a:lstStyle/>
          <a:p>
            <a:pPr algn="ctr"/>
            <a:r>
              <a:rPr lang="en-GB" sz="1600" dirty="0">
                <a:solidFill>
                  <a:srgbClr val="0000FF"/>
                </a:solidFill>
              </a:rPr>
              <a:t>Queen Elizabeth (Woodville)</a:t>
            </a:r>
          </a:p>
        </p:txBody>
      </p:sp>
      <p:sp>
        <p:nvSpPr>
          <p:cNvPr id="60" name="TextBox 59">
            <a:extLst>
              <a:ext uri="{FF2B5EF4-FFF2-40B4-BE49-F238E27FC236}">
                <a16:creationId xmlns:a16="http://schemas.microsoft.com/office/drawing/2014/main" id="{1E3727D5-8AE2-4546-8065-4E52AE0D730F}"/>
              </a:ext>
            </a:extLst>
          </p:cNvPr>
          <p:cNvSpPr txBox="1"/>
          <p:nvPr/>
        </p:nvSpPr>
        <p:spPr>
          <a:xfrm>
            <a:off x="9968852" y="6237856"/>
            <a:ext cx="1989889" cy="338554"/>
          </a:xfrm>
          <a:prstGeom prst="rect">
            <a:avLst/>
          </a:prstGeom>
          <a:noFill/>
        </p:spPr>
        <p:txBody>
          <a:bodyPr wrap="square" rtlCol="0">
            <a:spAutoFit/>
          </a:bodyPr>
          <a:lstStyle/>
          <a:p>
            <a:pPr algn="ctr"/>
            <a:r>
              <a:rPr lang="en-GB" sz="1600" dirty="0">
                <a:solidFill>
                  <a:srgbClr val="0000FF"/>
                </a:solidFill>
              </a:rPr>
              <a:t>Prince Richard</a:t>
            </a:r>
          </a:p>
        </p:txBody>
      </p:sp>
      <p:sp>
        <p:nvSpPr>
          <p:cNvPr id="61" name="TextBox 60">
            <a:extLst>
              <a:ext uri="{FF2B5EF4-FFF2-40B4-BE49-F238E27FC236}">
                <a16:creationId xmlns:a16="http://schemas.microsoft.com/office/drawing/2014/main" id="{4F6BA925-1FA4-486A-8DB3-8C906339BFBF}"/>
              </a:ext>
            </a:extLst>
          </p:cNvPr>
          <p:cNvSpPr txBox="1"/>
          <p:nvPr/>
        </p:nvSpPr>
        <p:spPr>
          <a:xfrm>
            <a:off x="6405670" y="5992318"/>
            <a:ext cx="1989889" cy="584775"/>
          </a:xfrm>
          <a:prstGeom prst="rect">
            <a:avLst/>
          </a:prstGeom>
          <a:noFill/>
        </p:spPr>
        <p:txBody>
          <a:bodyPr wrap="square" rtlCol="0">
            <a:spAutoFit/>
          </a:bodyPr>
          <a:lstStyle/>
          <a:p>
            <a:pPr algn="ctr"/>
            <a:r>
              <a:rPr lang="en-GB" sz="1600" dirty="0">
                <a:solidFill>
                  <a:srgbClr val="0000FF"/>
                </a:solidFill>
              </a:rPr>
              <a:t>Sir Thomas Grey, Marquess of Dorset</a:t>
            </a:r>
          </a:p>
        </p:txBody>
      </p:sp>
      <p:sp>
        <p:nvSpPr>
          <p:cNvPr id="62" name="TextBox 61">
            <a:extLst>
              <a:ext uri="{FF2B5EF4-FFF2-40B4-BE49-F238E27FC236}">
                <a16:creationId xmlns:a16="http://schemas.microsoft.com/office/drawing/2014/main" id="{BAF8F042-31D1-47F1-AEB3-41411D6AEDEE}"/>
              </a:ext>
            </a:extLst>
          </p:cNvPr>
          <p:cNvSpPr txBox="1"/>
          <p:nvPr/>
        </p:nvSpPr>
        <p:spPr>
          <a:xfrm>
            <a:off x="6136123" y="494694"/>
            <a:ext cx="1997752" cy="584775"/>
          </a:xfrm>
          <a:prstGeom prst="rect">
            <a:avLst/>
          </a:prstGeom>
          <a:noFill/>
        </p:spPr>
        <p:txBody>
          <a:bodyPr wrap="square" rtlCol="0">
            <a:spAutoFit/>
          </a:bodyPr>
          <a:lstStyle/>
          <a:p>
            <a:pPr algn="ctr"/>
            <a:r>
              <a:rPr lang="en-GB" sz="1600" dirty="0"/>
              <a:t>Richard, Duke of Gloucester</a:t>
            </a:r>
          </a:p>
        </p:txBody>
      </p:sp>
      <p:sp>
        <p:nvSpPr>
          <p:cNvPr id="63" name="TextBox 62">
            <a:extLst>
              <a:ext uri="{FF2B5EF4-FFF2-40B4-BE49-F238E27FC236}">
                <a16:creationId xmlns:a16="http://schemas.microsoft.com/office/drawing/2014/main" id="{EEEEB828-C5BF-49D4-BB73-3F00281AB7E1}"/>
              </a:ext>
            </a:extLst>
          </p:cNvPr>
          <p:cNvSpPr txBox="1"/>
          <p:nvPr/>
        </p:nvSpPr>
        <p:spPr>
          <a:xfrm>
            <a:off x="6405669" y="4384398"/>
            <a:ext cx="1871331" cy="338554"/>
          </a:xfrm>
          <a:prstGeom prst="rect">
            <a:avLst/>
          </a:prstGeom>
          <a:noFill/>
        </p:spPr>
        <p:txBody>
          <a:bodyPr wrap="square" rtlCol="0">
            <a:spAutoFit/>
          </a:bodyPr>
          <a:lstStyle/>
          <a:p>
            <a:pPr algn="ctr"/>
            <a:r>
              <a:rPr lang="en-GB" sz="1600" dirty="0"/>
              <a:t>Lord Hastings</a:t>
            </a:r>
          </a:p>
        </p:txBody>
      </p:sp>
      <p:sp>
        <p:nvSpPr>
          <p:cNvPr id="64" name="TextBox 63">
            <a:extLst>
              <a:ext uri="{FF2B5EF4-FFF2-40B4-BE49-F238E27FC236}">
                <a16:creationId xmlns:a16="http://schemas.microsoft.com/office/drawing/2014/main" id="{0F888337-708B-4E72-934C-8327B54E201E}"/>
              </a:ext>
            </a:extLst>
          </p:cNvPr>
          <p:cNvSpPr txBox="1"/>
          <p:nvPr/>
        </p:nvSpPr>
        <p:spPr>
          <a:xfrm>
            <a:off x="1676217" y="5573073"/>
            <a:ext cx="1998305" cy="584775"/>
          </a:xfrm>
          <a:prstGeom prst="rect">
            <a:avLst/>
          </a:prstGeom>
          <a:noFill/>
        </p:spPr>
        <p:txBody>
          <a:bodyPr wrap="square" rtlCol="0">
            <a:spAutoFit/>
          </a:bodyPr>
          <a:lstStyle/>
          <a:p>
            <a:pPr algn="ctr"/>
            <a:r>
              <a:rPr lang="en-GB" sz="1600" dirty="0"/>
              <a:t>Duke of                   Buckingham</a:t>
            </a:r>
          </a:p>
        </p:txBody>
      </p:sp>
      <p:sp>
        <p:nvSpPr>
          <p:cNvPr id="65" name="TextBox 64">
            <a:extLst>
              <a:ext uri="{FF2B5EF4-FFF2-40B4-BE49-F238E27FC236}">
                <a16:creationId xmlns:a16="http://schemas.microsoft.com/office/drawing/2014/main" id="{ABEFC38A-FDB1-482B-A420-7C3FEC76780C}"/>
              </a:ext>
            </a:extLst>
          </p:cNvPr>
          <p:cNvSpPr txBox="1"/>
          <p:nvPr/>
        </p:nvSpPr>
        <p:spPr>
          <a:xfrm>
            <a:off x="215744" y="4053620"/>
            <a:ext cx="1998305" cy="338554"/>
          </a:xfrm>
          <a:prstGeom prst="rect">
            <a:avLst/>
          </a:prstGeom>
          <a:noFill/>
        </p:spPr>
        <p:txBody>
          <a:bodyPr wrap="square" rtlCol="0">
            <a:spAutoFit/>
          </a:bodyPr>
          <a:lstStyle/>
          <a:p>
            <a:pPr algn="ctr"/>
            <a:r>
              <a:rPr lang="en-GB" sz="1600" b="1" dirty="0">
                <a:solidFill>
                  <a:srgbClr val="0000FF"/>
                </a:solidFill>
              </a:rPr>
              <a:t>Young King Edward V</a:t>
            </a:r>
          </a:p>
        </p:txBody>
      </p:sp>
      <p:sp>
        <p:nvSpPr>
          <p:cNvPr id="66" name="TextBox 65">
            <a:extLst>
              <a:ext uri="{FF2B5EF4-FFF2-40B4-BE49-F238E27FC236}">
                <a16:creationId xmlns:a16="http://schemas.microsoft.com/office/drawing/2014/main" id="{74234722-A8AD-4C1F-A1FA-9C0052E08E81}"/>
              </a:ext>
            </a:extLst>
          </p:cNvPr>
          <p:cNvSpPr txBox="1"/>
          <p:nvPr/>
        </p:nvSpPr>
        <p:spPr>
          <a:xfrm>
            <a:off x="-164432" y="2588394"/>
            <a:ext cx="1998305" cy="338554"/>
          </a:xfrm>
          <a:prstGeom prst="rect">
            <a:avLst/>
          </a:prstGeom>
          <a:noFill/>
        </p:spPr>
        <p:txBody>
          <a:bodyPr wrap="square" rtlCol="0">
            <a:spAutoFit/>
          </a:bodyPr>
          <a:lstStyle/>
          <a:p>
            <a:pPr algn="ctr"/>
            <a:r>
              <a:rPr lang="en-GB" sz="1600" dirty="0">
                <a:solidFill>
                  <a:srgbClr val="0000FF"/>
                </a:solidFill>
              </a:rPr>
              <a:t>Earl Rivers</a:t>
            </a:r>
          </a:p>
        </p:txBody>
      </p:sp>
      <p:sp>
        <p:nvSpPr>
          <p:cNvPr id="67" name="TextBox 66">
            <a:extLst>
              <a:ext uri="{FF2B5EF4-FFF2-40B4-BE49-F238E27FC236}">
                <a16:creationId xmlns:a16="http://schemas.microsoft.com/office/drawing/2014/main" id="{5F60856B-FFA2-4866-813F-3EE6C5B90399}"/>
              </a:ext>
            </a:extLst>
          </p:cNvPr>
          <p:cNvSpPr txBox="1"/>
          <p:nvPr/>
        </p:nvSpPr>
        <p:spPr>
          <a:xfrm>
            <a:off x="41716" y="3235970"/>
            <a:ext cx="1998305" cy="338554"/>
          </a:xfrm>
          <a:prstGeom prst="rect">
            <a:avLst/>
          </a:prstGeom>
          <a:noFill/>
        </p:spPr>
        <p:txBody>
          <a:bodyPr wrap="square" rtlCol="0">
            <a:spAutoFit/>
          </a:bodyPr>
          <a:lstStyle/>
          <a:p>
            <a:pPr algn="ctr"/>
            <a:r>
              <a:rPr lang="en-GB" sz="1600" dirty="0">
                <a:solidFill>
                  <a:srgbClr val="0000FF"/>
                </a:solidFill>
              </a:rPr>
              <a:t>Sir Richard Grey</a:t>
            </a:r>
          </a:p>
        </p:txBody>
      </p:sp>
      <p:sp>
        <p:nvSpPr>
          <p:cNvPr id="3" name="Rectangle 2">
            <a:extLst>
              <a:ext uri="{FF2B5EF4-FFF2-40B4-BE49-F238E27FC236}">
                <a16:creationId xmlns:a16="http://schemas.microsoft.com/office/drawing/2014/main" id="{D61297CF-E178-4C29-BA6D-93E13C9E4E4D}"/>
              </a:ext>
            </a:extLst>
          </p:cNvPr>
          <p:cNvSpPr/>
          <p:nvPr/>
        </p:nvSpPr>
        <p:spPr>
          <a:xfrm>
            <a:off x="6316717" y="4227242"/>
            <a:ext cx="5651020" cy="235559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3BA41E21-D528-4EC7-81A0-E19553F76AC1}"/>
              </a:ext>
            </a:extLst>
          </p:cNvPr>
          <p:cNvSpPr txBox="1"/>
          <p:nvPr/>
        </p:nvSpPr>
        <p:spPr>
          <a:xfrm>
            <a:off x="6316715" y="3800425"/>
            <a:ext cx="5642023" cy="400110"/>
          </a:xfrm>
          <a:prstGeom prst="rect">
            <a:avLst/>
          </a:prstGeom>
          <a:solidFill>
            <a:schemeClr val="bg1"/>
          </a:solidFill>
          <a:ln>
            <a:noFill/>
          </a:ln>
        </p:spPr>
        <p:txBody>
          <a:bodyPr wrap="square" rtlCol="0">
            <a:spAutoFit/>
          </a:bodyPr>
          <a:lstStyle/>
          <a:p>
            <a:pPr algn="ctr"/>
            <a:r>
              <a:rPr lang="en-GB" sz="2000" b="1" dirty="0"/>
              <a:t>London</a:t>
            </a:r>
          </a:p>
        </p:txBody>
      </p:sp>
      <p:sp>
        <p:nvSpPr>
          <p:cNvPr id="72" name="TextBox 71">
            <a:extLst>
              <a:ext uri="{FF2B5EF4-FFF2-40B4-BE49-F238E27FC236}">
                <a16:creationId xmlns:a16="http://schemas.microsoft.com/office/drawing/2014/main" id="{66F90068-5C6B-4D9E-9C94-AF2158BB2A21}"/>
              </a:ext>
            </a:extLst>
          </p:cNvPr>
          <p:cNvSpPr txBox="1"/>
          <p:nvPr/>
        </p:nvSpPr>
        <p:spPr>
          <a:xfrm>
            <a:off x="74866" y="1820425"/>
            <a:ext cx="1792157" cy="707886"/>
          </a:xfrm>
          <a:prstGeom prst="rect">
            <a:avLst/>
          </a:prstGeom>
          <a:noFill/>
        </p:spPr>
        <p:txBody>
          <a:bodyPr wrap="square" rtlCol="0">
            <a:spAutoFit/>
          </a:bodyPr>
          <a:lstStyle/>
          <a:p>
            <a:pPr algn="ctr"/>
            <a:r>
              <a:rPr lang="en-GB" sz="2000" b="1" dirty="0"/>
              <a:t>Welsh marches (border)</a:t>
            </a:r>
          </a:p>
        </p:txBody>
      </p:sp>
      <p:sp>
        <p:nvSpPr>
          <p:cNvPr id="73" name="TextBox 72">
            <a:extLst>
              <a:ext uri="{FF2B5EF4-FFF2-40B4-BE49-F238E27FC236}">
                <a16:creationId xmlns:a16="http://schemas.microsoft.com/office/drawing/2014/main" id="{15EF0C88-0B05-45FD-A2C1-E132C825965D}"/>
              </a:ext>
            </a:extLst>
          </p:cNvPr>
          <p:cNvSpPr txBox="1"/>
          <p:nvPr/>
        </p:nvSpPr>
        <p:spPr>
          <a:xfrm>
            <a:off x="4466388" y="110126"/>
            <a:ext cx="5642023" cy="400110"/>
          </a:xfrm>
          <a:prstGeom prst="rect">
            <a:avLst/>
          </a:prstGeom>
          <a:noFill/>
        </p:spPr>
        <p:txBody>
          <a:bodyPr wrap="square" rtlCol="0">
            <a:spAutoFit/>
          </a:bodyPr>
          <a:lstStyle/>
          <a:p>
            <a:pPr algn="ctr"/>
            <a:r>
              <a:rPr lang="en-GB" sz="2000" b="1" dirty="0"/>
              <a:t>North of England</a:t>
            </a:r>
          </a:p>
        </p:txBody>
      </p:sp>
      <p:sp>
        <p:nvSpPr>
          <p:cNvPr id="27" name="Speech Bubble: Rectangle with Corners Rounded 26">
            <a:extLst>
              <a:ext uri="{FF2B5EF4-FFF2-40B4-BE49-F238E27FC236}">
                <a16:creationId xmlns:a16="http://schemas.microsoft.com/office/drawing/2014/main" id="{54199ED7-2050-4C6B-B230-6300A6E44D06}"/>
              </a:ext>
            </a:extLst>
          </p:cNvPr>
          <p:cNvSpPr/>
          <p:nvPr/>
        </p:nvSpPr>
        <p:spPr>
          <a:xfrm>
            <a:off x="10645053" y="5330296"/>
            <a:ext cx="1147868" cy="676612"/>
          </a:xfrm>
          <a:prstGeom prst="wedgeRoundRectCallout">
            <a:avLst>
              <a:gd name="adj1" fmla="val -18198"/>
              <a:gd name="adj2" fmla="val 84667"/>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I am 9 years old.</a:t>
            </a:r>
          </a:p>
        </p:txBody>
      </p:sp>
      <p:sp>
        <p:nvSpPr>
          <p:cNvPr id="5" name="TextBox 4">
            <a:extLst>
              <a:ext uri="{FF2B5EF4-FFF2-40B4-BE49-F238E27FC236}">
                <a16:creationId xmlns:a16="http://schemas.microsoft.com/office/drawing/2014/main" id="{44F5A00C-8528-45E7-823B-E3A281EEAE1C}"/>
              </a:ext>
            </a:extLst>
          </p:cNvPr>
          <p:cNvSpPr txBox="1"/>
          <p:nvPr/>
        </p:nvSpPr>
        <p:spPr>
          <a:xfrm>
            <a:off x="2675369" y="1565148"/>
            <a:ext cx="9117552" cy="1569660"/>
          </a:xfrm>
          <a:prstGeom prst="rect">
            <a:avLst/>
          </a:prstGeom>
          <a:noFill/>
        </p:spPr>
        <p:txBody>
          <a:bodyPr wrap="square" rtlCol="0">
            <a:spAutoFit/>
          </a:bodyPr>
          <a:lstStyle/>
          <a:p>
            <a:r>
              <a:rPr lang="en-GB" sz="4800" dirty="0">
                <a:solidFill>
                  <a:srgbClr val="FF0000"/>
                </a:solidFill>
              </a:rPr>
              <a:t>Where did everyone need to be for young Edward’s coronation?</a:t>
            </a:r>
          </a:p>
        </p:txBody>
      </p:sp>
    </p:spTree>
    <p:extLst>
      <p:ext uri="{BB962C8B-B14F-4D97-AF65-F5344CB8AC3E}">
        <p14:creationId xmlns:p14="http://schemas.microsoft.com/office/powerpoint/2010/main" val="2708573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TextBox 79">
            <a:extLst>
              <a:ext uri="{FF2B5EF4-FFF2-40B4-BE49-F238E27FC236}">
                <a16:creationId xmlns:a16="http://schemas.microsoft.com/office/drawing/2014/main" id="{50EF90AB-A0BB-48D9-868C-D3DBC566235D}"/>
              </a:ext>
            </a:extLst>
          </p:cNvPr>
          <p:cNvSpPr txBox="1"/>
          <p:nvPr/>
        </p:nvSpPr>
        <p:spPr>
          <a:xfrm>
            <a:off x="110964" y="28061"/>
            <a:ext cx="11776235" cy="2246769"/>
          </a:xfrm>
          <a:prstGeom prst="rect">
            <a:avLst/>
          </a:prstGeom>
          <a:noFill/>
        </p:spPr>
        <p:txBody>
          <a:bodyPr wrap="square" rtlCol="0">
            <a:spAutoFit/>
          </a:bodyPr>
          <a:lstStyle/>
          <a:p>
            <a:r>
              <a:rPr lang="en-GB" sz="2800" b="1" dirty="0">
                <a:solidFill>
                  <a:srgbClr val="FF0000"/>
                </a:solidFill>
              </a:rPr>
              <a:t>30 April 1483</a:t>
            </a:r>
          </a:p>
          <a:p>
            <a:r>
              <a:rPr lang="en-GB" sz="2800" dirty="0">
                <a:solidFill>
                  <a:srgbClr val="FF0000"/>
                </a:solidFill>
              </a:rPr>
              <a:t>At Northampton, Richard, Duke of Gloucester and the Duke of Buckingham arrested Earl Rivers and Sir Richard Grey and took control of young King Edward. When news reached Queen Elizabeth in London, she fled into sanctuary with her two sons Richard and Thomas (and her daughters) at Westminster Abbey. </a:t>
            </a:r>
            <a:endParaRPr lang="en-GB" sz="1200" dirty="0"/>
          </a:p>
        </p:txBody>
      </p:sp>
      <p:sp>
        <p:nvSpPr>
          <p:cNvPr id="131" name="Rectangle: Top Corners Rounded 130">
            <a:extLst>
              <a:ext uri="{FF2B5EF4-FFF2-40B4-BE49-F238E27FC236}">
                <a16:creationId xmlns:a16="http://schemas.microsoft.com/office/drawing/2014/main" id="{05B0B531-A503-49D3-9005-C1630E2C610B}"/>
              </a:ext>
            </a:extLst>
          </p:cNvPr>
          <p:cNvSpPr/>
          <p:nvPr/>
        </p:nvSpPr>
        <p:spPr>
          <a:xfrm>
            <a:off x="227871" y="4683691"/>
            <a:ext cx="1778915" cy="1950419"/>
          </a:xfrm>
          <a:prstGeom prst="round2Same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R</a:t>
            </a:r>
          </a:p>
        </p:txBody>
      </p:sp>
      <p:sp>
        <p:nvSpPr>
          <p:cNvPr id="122" name="TextBox 121">
            <a:extLst>
              <a:ext uri="{FF2B5EF4-FFF2-40B4-BE49-F238E27FC236}">
                <a16:creationId xmlns:a16="http://schemas.microsoft.com/office/drawing/2014/main" id="{8E75C64B-D886-40C7-894F-CBEEC1EA769D}"/>
              </a:ext>
            </a:extLst>
          </p:cNvPr>
          <p:cNvSpPr txBox="1"/>
          <p:nvPr/>
        </p:nvSpPr>
        <p:spPr>
          <a:xfrm>
            <a:off x="215744" y="4857880"/>
            <a:ext cx="1762401" cy="461665"/>
          </a:xfrm>
          <a:prstGeom prst="rect">
            <a:avLst/>
          </a:prstGeom>
          <a:noFill/>
        </p:spPr>
        <p:txBody>
          <a:bodyPr wrap="square" rtlCol="0">
            <a:spAutoFit/>
          </a:bodyPr>
          <a:lstStyle/>
          <a:p>
            <a:pPr algn="ctr"/>
            <a:r>
              <a:rPr lang="en-GB" sz="2400" dirty="0"/>
              <a:t>R.I.P</a:t>
            </a:r>
          </a:p>
        </p:txBody>
      </p:sp>
      <p:sp>
        <p:nvSpPr>
          <p:cNvPr id="2" name="TextBox 1">
            <a:extLst>
              <a:ext uri="{FF2B5EF4-FFF2-40B4-BE49-F238E27FC236}">
                <a16:creationId xmlns:a16="http://schemas.microsoft.com/office/drawing/2014/main" id="{140D0591-AA8F-405E-A097-76FD63834751}"/>
              </a:ext>
            </a:extLst>
          </p:cNvPr>
          <p:cNvSpPr txBox="1"/>
          <p:nvPr/>
        </p:nvSpPr>
        <p:spPr>
          <a:xfrm>
            <a:off x="233259" y="5343034"/>
            <a:ext cx="1773527" cy="338554"/>
          </a:xfrm>
          <a:prstGeom prst="rect">
            <a:avLst/>
          </a:prstGeom>
          <a:noFill/>
        </p:spPr>
        <p:txBody>
          <a:bodyPr wrap="square" rtlCol="0">
            <a:spAutoFit/>
          </a:bodyPr>
          <a:lstStyle/>
          <a:p>
            <a:pPr algn="ctr"/>
            <a:r>
              <a:rPr lang="en-GB" sz="1600" dirty="0"/>
              <a:t>King Edward IV</a:t>
            </a:r>
          </a:p>
        </p:txBody>
      </p:sp>
      <p:sp>
        <p:nvSpPr>
          <p:cNvPr id="59" name="TextBox 58">
            <a:extLst>
              <a:ext uri="{FF2B5EF4-FFF2-40B4-BE49-F238E27FC236}">
                <a16:creationId xmlns:a16="http://schemas.microsoft.com/office/drawing/2014/main" id="{2C08142B-A641-47B7-BAAB-021F51E614AF}"/>
              </a:ext>
            </a:extLst>
          </p:cNvPr>
          <p:cNvSpPr txBox="1"/>
          <p:nvPr/>
        </p:nvSpPr>
        <p:spPr>
          <a:xfrm>
            <a:off x="9968852" y="4468876"/>
            <a:ext cx="1989889" cy="584775"/>
          </a:xfrm>
          <a:prstGeom prst="rect">
            <a:avLst/>
          </a:prstGeom>
          <a:noFill/>
        </p:spPr>
        <p:txBody>
          <a:bodyPr wrap="square" rtlCol="0">
            <a:spAutoFit/>
          </a:bodyPr>
          <a:lstStyle/>
          <a:p>
            <a:pPr algn="ctr"/>
            <a:r>
              <a:rPr lang="en-GB" sz="1600" dirty="0">
                <a:solidFill>
                  <a:srgbClr val="0000FF"/>
                </a:solidFill>
              </a:rPr>
              <a:t>Queen Elizabeth (Woodville)</a:t>
            </a:r>
          </a:p>
        </p:txBody>
      </p:sp>
      <p:sp>
        <p:nvSpPr>
          <p:cNvPr id="60" name="TextBox 59">
            <a:extLst>
              <a:ext uri="{FF2B5EF4-FFF2-40B4-BE49-F238E27FC236}">
                <a16:creationId xmlns:a16="http://schemas.microsoft.com/office/drawing/2014/main" id="{1E3727D5-8AE2-4546-8065-4E52AE0D730F}"/>
              </a:ext>
            </a:extLst>
          </p:cNvPr>
          <p:cNvSpPr txBox="1"/>
          <p:nvPr/>
        </p:nvSpPr>
        <p:spPr>
          <a:xfrm>
            <a:off x="9968852" y="6237856"/>
            <a:ext cx="1989889" cy="338554"/>
          </a:xfrm>
          <a:prstGeom prst="rect">
            <a:avLst/>
          </a:prstGeom>
          <a:noFill/>
        </p:spPr>
        <p:txBody>
          <a:bodyPr wrap="square" rtlCol="0">
            <a:spAutoFit/>
          </a:bodyPr>
          <a:lstStyle/>
          <a:p>
            <a:pPr algn="ctr"/>
            <a:r>
              <a:rPr lang="en-GB" sz="1600" dirty="0">
                <a:solidFill>
                  <a:srgbClr val="0000FF"/>
                </a:solidFill>
              </a:rPr>
              <a:t>Prince Richard</a:t>
            </a:r>
          </a:p>
        </p:txBody>
      </p:sp>
      <p:sp>
        <p:nvSpPr>
          <p:cNvPr id="61" name="TextBox 60">
            <a:extLst>
              <a:ext uri="{FF2B5EF4-FFF2-40B4-BE49-F238E27FC236}">
                <a16:creationId xmlns:a16="http://schemas.microsoft.com/office/drawing/2014/main" id="{4F6BA925-1FA4-486A-8DB3-8C906339BFBF}"/>
              </a:ext>
            </a:extLst>
          </p:cNvPr>
          <p:cNvSpPr txBox="1"/>
          <p:nvPr/>
        </p:nvSpPr>
        <p:spPr>
          <a:xfrm>
            <a:off x="6405670" y="5992318"/>
            <a:ext cx="1989889" cy="584775"/>
          </a:xfrm>
          <a:prstGeom prst="rect">
            <a:avLst/>
          </a:prstGeom>
          <a:noFill/>
        </p:spPr>
        <p:txBody>
          <a:bodyPr wrap="square" rtlCol="0">
            <a:spAutoFit/>
          </a:bodyPr>
          <a:lstStyle/>
          <a:p>
            <a:pPr algn="ctr"/>
            <a:r>
              <a:rPr lang="en-GB" sz="1600" dirty="0">
                <a:solidFill>
                  <a:srgbClr val="0000FF"/>
                </a:solidFill>
              </a:rPr>
              <a:t>Sir Thomas Grey, Marquess of Dorset</a:t>
            </a:r>
          </a:p>
        </p:txBody>
      </p:sp>
      <p:sp>
        <p:nvSpPr>
          <p:cNvPr id="62" name="TextBox 61">
            <a:extLst>
              <a:ext uri="{FF2B5EF4-FFF2-40B4-BE49-F238E27FC236}">
                <a16:creationId xmlns:a16="http://schemas.microsoft.com/office/drawing/2014/main" id="{BAF8F042-31D1-47F1-AEB3-41411D6AEDEE}"/>
              </a:ext>
            </a:extLst>
          </p:cNvPr>
          <p:cNvSpPr txBox="1"/>
          <p:nvPr/>
        </p:nvSpPr>
        <p:spPr>
          <a:xfrm>
            <a:off x="3732671" y="2566604"/>
            <a:ext cx="1997752" cy="584775"/>
          </a:xfrm>
          <a:prstGeom prst="rect">
            <a:avLst/>
          </a:prstGeom>
          <a:noFill/>
        </p:spPr>
        <p:txBody>
          <a:bodyPr wrap="square" rtlCol="0">
            <a:spAutoFit/>
          </a:bodyPr>
          <a:lstStyle/>
          <a:p>
            <a:pPr algn="ctr"/>
            <a:r>
              <a:rPr lang="en-GB" sz="1600" dirty="0"/>
              <a:t>Richard, Duke of Gloucester</a:t>
            </a:r>
          </a:p>
        </p:txBody>
      </p:sp>
      <p:sp>
        <p:nvSpPr>
          <p:cNvPr id="63" name="TextBox 62">
            <a:extLst>
              <a:ext uri="{FF2B5EF4-FFF2-40B4-BE49-F238E27FC236}">
                <a16:creationId xmlns:a16="http://schemas.microsoft.com/office/drawing/2014/main" id="{EEEEB828-C5BF-49D4-BB73-3F00281AB7E1}"/>
              </a:ext>
            </a:extLst>
          </p:cNvPr>
          <p:cNvSpPr txBox="1"/>
          <p:nvPr/>
        </p:nvSpPr>
        <p:spPr>
          <a:xfrm>
            <a:off x="6405669" y="4384398"/>
            <a:ext cx="1871331" cy="338554"/>
          </a:xfrm>
          <a:prstGeom prst="rect">
            <a:avLst/>
          </a:prstGeom>
          <a:noFill/>
        </p:spPr>
        <p:txBody>
          <a:bodyPr wrap="square" rtlCol="0">
            <a:spAutoFit/>
          </a:bodyPr>
          <a:lstStyle/>
          <a:p>
            <a:pPr algn="ctr"/>
            <a:r>
              <a:rPr lang="en-GB" sz="1600" dirty="0"/>
              <a:t>Lord Hastings</a:t>
            </a:r>
          </a:p>
        </p:txBody>
      </p:sp>
      <p:sp>
        <p:nvSpPr>
          <p:cNvPr id="64" name="TextBox 63">
            <a:extLst>
              <a:ext uri="{FF2B5EF4-FFF2-40B4-BE49-F238E27FC236}">
                <a16:creationId xmlns:a16="http://schemas.microsoft.com/office/drawing/2014/main" id="{0F888337-708B-4E72-934C-8327B54E201E}"/>
              </a:ext>
            </a:extLst>
          </p:cNvPr>
          <p:cNvSpPr txBox="1"/>
          <p:nvPr/>
        </p:nvSpPr>
        <p:spPr>
          <a:xfrm>
            <a:off x="3732118" y="3426235"/>
            <a:ext cx="1998305" cy="584775"/>
          </a:xfrm>
          <a:prstGeom prst="rect">
            <a:avLst/>
          </a:prstGeom>
          <a:noFill/>
        </p:spPr>
        <p:txBody>
          <a:bodyPr wrap="square" rtlCol="0">
            <a:spAutoFit/>
          </a:bodyPr>
          <a:lstStyle/>
          <a:p>
            <a:pPr algn="ctr"/>
            <a:r>
              <a:rPr lang="en-GB" sz="1600" dirty="0"/>
              <a:t>Duke of                   Buckingham</a:t>
            </a:r>
          </a:p>
        </p:txBody>
      </p:sp>
      <p:sp>
        <p:nvSpPr>
          <p:cNvPr id="65" name="TextBox 64">
            <a:extLst>
              <a:ext uri="{FF2B5EF4-FFF2-40B4-BE49-F238E27FC236}">
                <a16:creationId xmlns:a16="http://schemas.microsoft.com/office/drawing/2014/main" id="{ABEFC38A-FDB1-482B-A420-7C3FEC76780C}"/>
              </a:ext>
            </a:extLst>
          </p:cNvPr>
          <p:cNvSpPr txBox="1"/>
          <p:nvPr/>
        </p:nvSpPr>
        <p:spPr>
          <a:xfrm>
            <a:off x="1958389" y="3896574"/>
            <a:ext cx="1998305" cy="338554"/>
          </a:xfrm>
          <a:prstGeom prst="rect">
            <a:avLst/>
          </a:prstGeom>
          <a:noFill/>
        </p:spPr>
        <p:txBody>
          <a:bodyPr wrap="square" rtlCol="0">
            <a:spAutoFit/>
          </a:bodyPr>
          <a:lstStyle/>
          <a:p>
            <a:pPr algn="ctr"/>
            <a:r>
              <a:rPr lang="en-GB" sz="1600" b="1" dirty="0">
                <a:solidFill>
                  <a:srgbClr val="0000FF"/>
                </a:solidFill>
              </a:rPr>
              <a:t>Young King Edward V</a:t>
            </a:r>
          </a:p>
        </p:txBody>
      </p:sp>
      <p:sp>
        <p:nvSpPr>
          <p:cNvPr id="66" name="TextBox 65">
            <a:extLst>
              <a:ext uri="{FF2B5EF4-FFF2-40B4-BE49-F238E27FC236}">
                <a16:creationId xmlns:a16="http://schemas.microsoft.com/office/drawing/2014/main" id="{74234722-A8AD-4C1F-A1FA-9C0052E08E81}"/>
              </a:ext>
            </a:extLst>
          </p:cNvPr>
          <p:cNvSpPr txBox="1"/>
          <p:nvPr/>
        </p:nvSpPr>
        <p:spPr>
          <a:xfrm>
            <a:off x="1520725" y="2884335"/>
            <a:ext cx="1998305" cy="338554"/>
          </a:xfrm>
          <a:prstGeom prst="rect">
            <a:avLst/>
          </a:prstGeom>
          <a:noFill/>
        </p:spPr>
        <p:txBody>
          <a:bodyPr wrap="square" rtlCol="0">
            <a:spAutoFit/>
          </a:bodyPr>
          <a:lstStyle/>
          <a:p>
            <a:pPr algn="ctr"/>
            <a:r>
              <a:rPr lang="en-GB" sz="1600" dirty="0">
                <a:solidFill>
                  <a:srgbClr val="0000FF"/>
                </a:solidFill>
              </a:rPr>
              <a:t>Earl Rivers</a:t>
            </a:r>
          </a:p>
        </p:txBody>
      </p:sp>
      <p:sp>
        <p:nvSpPr>
          <p:cNvPr id="67" name="TextBox 66">
            <a:extLst>
              <a:ext uri="{FF2B5EF4-FFF2-40B4-BE49-F238E27FC236}">
                <a16:creationId xmlns:a16="http://schemas.microsoft.com/office/drawing/2014/main" id="{5F60856B-FFA2-4866-813F-3EE6C5B90399}"/>
              </a:ext>
            </a:extLst>
          </p:cNvPr>
          <p:cNvSpPr txBox="1"/>
          <p:nvPr/>
        </p:nvSpPr>
        <p:spPr>
          <a:xfrm>
            <a:off x="1733813" y="3303425"/>
            <a:ext cx="1998305" cy="338554"/>
          </a:xfrm>
          <a:prstGeom prst="rect">
            <a:avLst/>
          </a:prstGeom>
          <a:noFill/>
        </p:spPr>
        <p:txBody>
          <a:bodyPr wrap="square" rtlCol="0">
            <a:spAutoFit/>
          </a:bodyPr>
          <a:lstStyle/>
          <a:p>
            <a:pPr algn="ctr"/>
            <a:r>
              <a:rPr lang="en-GB" sz="1600" dirty="0">
                <a:solidFill>
                  <a:srgbClr val="0000FF"/>
                </a:solidFill>
              </a:rPr>
              <a:t>Sir Richard Grey</a:t>
            </a:r>
          </a:p>
        </p:txBody>
      </p:sp>
      <p:sp>
        <p:nvSpPr>
          <p:cNvPr id="3" name="Rectangle 2">
            <a:extLst>
              <a:ext uri="{FF2B5EF4-FFF2-40B4-BE49-F238E27FC236}">
                <a16:creationId xmlns:a16="http://schemas.microsoft.com/office/drawing/2014/main" id="{D61297CF-E178-4C29-BA6D-93E13C9E4E4D}"/>
              </a:ext>
            </a:extLst>
          </p:cNvPr>
          <p:cNvSpPr/>
          <p:nvPr/>
        </p:nvSpPr>
        <p:spPr>
          <a:xfrm>
            <a:off x="6316717" y="4227242"/>
            <a:ext cx="5651020" cy="235559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3BA41E21-D528-4EC7-81A0-E19553F76AC1}"/>
              </a:ext>
            </a:extLst>
          </p:cNvPr>
          <p:cNvSpPr txBox="1"/>
          <p:nvPr/>
        </p:nvSpPr>
        <p:spPr>
          <a:xfrm>
            <a:off x="6316715" y="3800425"/>
            <a:ext cx="5642023" cy="400110"/>
          </a:xfrm>
          <a:prstGeom prst="rect">
            <a:avLst/>
          </a:prstGeom>
          <a:solidFill>
            <a:schemeClr val="bg1"/>
          </a:solidFill>
          <a:ln>
            <a:noFill/>
          </a:ln>
        </p:spPr>
        <p:txBody>
          <a:bodyPr wrap="square" rtlCol="0">
            <a:spAutoFit/>
          </a:bodyPr>
          <a:lstStyle/>
          <a:p>
            <a:pPr algn="ctr"/>
            <a:r>
              <a:rPr lang="en-GB" sz="2000" b="1" dirty="0"/>
              <a:t>London</a:t>
            </a:r>
          </a:p>
        </p:txBody>
      </p:sp>
      <p:sp>
        <p:nvSpPr>
          <p:cNvPr id="72" name="TextBox 71">
            <a:extLst>
              <a:ext uri="{FF2B5EF4-FFF2-40B4-BE49-F238E27FC236}">
                <a16:creationId xmlns:a16="http://schemas.microsoft.com/office/drawing/2014/main" id="{66F90068-5C6B-4D9E-9C94-AF2158BB2A21}"/>
              </a:ext>
            </a:extLst>
          </p:cNvPr>
          <p:cNvSpPr txBox="1"/>
          <p:nvPr/>
        </p:nvSpPr>
        <p:spPr>
          <a:xfrm>
            <a:off x="1651201" y="2385858"/>
            <a:ext cx="2301772" cy="400110"/>
          </a:xfrm>
          <a:prstGeom prst="rect">
            <a:avLst/>
          </a:prstGeom>
          <a:noFill/>
        </p:spPr>
        <p:txBody>
          <a:bodyPr wrap="square" rtlCol="0">
            <a:spAutoFit/>
          </a:bodyPr>
          <a:lstStyle/>
          <a:p>
            <a:pPr algn="ctr"/>
            <a:r>
              <a:rPr lang="en-GB" sz="2000" b="1" dirty="0"/>
              <a:t>Northampton</a:t>
            </a:r>
          </a:p>
        </p:txBody>
      </p:sp>
      <p:sp>
        <p:nvSpPr>
          <p:cNvPr id="22" name="Speech Bubble: Rectangle with Corners Rounded 21">
            <a:extLst>
              <a:ext uri="{FF2B5EF4-FFF2-40B4-BE49-F238E27FC236}">
                <a16:creationId xmlns:a16="http://schemas.microsoft.com/office/drawing/2014/main" id="{98E56E35-9169-4ED0-9639-ADA78E5CB949}"/>
              </a:ext>
            </a:extLst>
          </p:cNvPr>
          <p:cNvSpPr/>
          <p:nvPr/>
        </p:nvSpPr>
        <p:spPr>
          <a:xfrm>
            <a:off x="5813587" y="2355077"/>
            <a:ext cx="6073611" cy="1240538"/>
          </a:xfrm>
          <a:prstGeom prst="wedgeRoundRectCallout">
            <a:avLst>
              <a:gd name="adj1" fmla="val -59409"/>
              <a:gd name="adj2" fmla="val 895"/>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Your majesty, I have had to arrest your uncle Earl Rivers and your half-brother Sir Richard Grey. The Woodville family was responsible for the death of your father by encouraging his wild behaviour, so I will take you under my protection. </a:t>
            </a:r>
          </a:p>
        </p:txBody>
      </p:sp>
      <p:sp>
        <p:nvSpPr>
          <p:cNvPr id="5" name="Rectangle 4">
            <a:extLst>
              <a:ext uri="{FF2B5EF4-FFF2-40B4-BE49-F238E27FC236}">
                <a16:creationId xmlns:a16="http://schemas.microsoft.com/office/drawing/2014/main" id="{7435F8B3-74CA-42AC-84DC-23ACB5641F19}"/>
              </a:ext>
            </a:extLst>
          </p:cNvPr>
          <p:cNvSpPr/>
          <p:nvPr/>
        </p:nvSpPr>
        <p:spPr>
          <a:xfrm>
            <a:off x="1803211" y="2785968"/>
            <a:ext cx="1845742" cy="85601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Connector 6">
            <a:extLst>
              <a:ext uri="{FF2B5EF4-FFF2-40B4-BE49-F238E27FC236}">
                <a16:creationId xmlns:a16="http://schemas.microsoft.com/office/drawing/2014/main" id="{AA7D94EE-29F8-45CE-ABB5-1247265F9A31}"/>
              </a:ext>
            </a:extLst>
          </p:cNvPr>
          <p:cNvCxnSpPr/>
          <p:nvPr/>
        </p:nvCxnSpPr>
        <p:spPr>
          <a:xfrm>
            <a:off x="1958389" y="2785968"/>
            <a:ext cx="0" cy="856011"/>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a:extLst>
              <a:ext uri="{FF2B5EF4-FFF2-40B4-BE49-F238E27FC236}">
                <a16:creationId xmlns:a16="http://schemas.microsoft.com/office/drawing/2014/main" id="{6963E3D4-820F-4D30-8119-386A80BD073C}"/>
              </a:ext>
            </a:extLst>
          </p:cNvPr>
          <p:cNvCxnSpPr/>
          <p:nvPr/>
        </p:nvCxnSpPr>
        <p:spPr>
          <a:xfrm>
            <a:off x="2223330" y="2785968"/>
            <a:ext cx="0" cy="856011"/>
          </a:xfrm>
          <a:prstGeom prst="line">
            <a:avLst/>
          </a:prstGeom>
        </p:spPr>
        <p:style>
          <a:lnRef idx="1">
            <a:schemeClr val="dk1"/>
          </a:lnRef>
          <a:fillRef idx="0">
            <a:schemeClr val="dk1"/>
          </a:fillRef>
          <a:effectRef idx="0">
            <a:schemeClr val="dk1"/>
          </a:effectRef>
          <a:fontRef idx="minor">
            <a:schemeClr val="tx1"/>
          </a:fontRef>
        </p:style>
      </p:cxnSp>
      <p:cxnSp>
        <p:nvCxnSpPr>
          <p:cNvPr id="24" name="Straight Connector 23">
            <a:extLst>
              <a:ext uri="{FF2B5EF4-FFF2-40B4-BE49-F238E27FC236}">
                <a16:creationId xmlns:a16="http://schemas.microsoft.com/office/drawing/2014/main" id="{17E98BCD-E1A0-4771-BA1F-BFF4005BA907}"/>
              </a:ext>
            </a:extLst>
          </p:cNvPr>
          <p:cNvCxnSpPr/>
          <p:nvPr/>
        </p:nvCxnSpPr>
        <p:spPr>
          <a:xfrm>
            <a:off x="2502339" y="2785968"/>
            <a:ext cx="0" cy="856011"/>
          </a:xfrm>
          <a:prstGeom prst="line">
            <a:avLst/>
          </a:prstGeom>
        </p:spPr>
        <p:style>
          <a:lnRef idx="1">
            <a:schemeClr val="dk1"/>
          </a:lnRef>
          <a:fillRef idx="0">
            <a:schemeClr val="dk1"/>
          </a:fillRef>
          <a:effectRef idx="0">
            <a:schemeClr val="dk1"/>
          </a:effectRef>
          <a:fontRef idx="minor">
            <a:schemeClr val="tx1"/>
          </a:fontRef>
        </p:style>
      </p:cxnSp>
      <p:cxnSp>
        <p:nvCxnSpPr>
          <p:cNvPr id="25" name="Straight Connector 24">
            <a:extLst>
              <a:ext uri="{FF2B5EF4-FFF2-40B4-BE49-F238E27FC236}">
                <a16:creationId xmlns:a16="http://schemas.microsoft.com/office/drawing/2014/main" id="{23FC7028-B144-4780-8EAA-650E34A8AE20}"/>
              </a:ext>
            </a:extLst>
          </p:cNvPr>
          <p:cNvCxnSpPr/>
          <p:nvPr/>
        </p:nvCxnSpPr>
        <p:spPr>
          <a:xfrm>
            <a:off x="2783693" y="2785968"/>
            <a:ext cx="0" cy="856011"/>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8590E416-37F3-47D6-8244-38C5E654FB91}"/>
              </a:ext>
            </a:extLst>
          </p:cNvPr>
          <p:cNvCxnSpPr/>
          <p:nvPr/>
        </p:nvCxnSpPr>
        <p:spPr>
          <a:xfrm>
            <a:off x="3093182" y="2785968"/>
            <a:ext cx="0" cy="856011"/>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388BB242-0C97-436E-9DB8-69AA1FAC4AC6}"/>
              </a:ext>
            </a:extLst>
          </p:cNvPr>
          <p:cNvCxnSpPr/>
          <p:nvPr/>
        </p:nvCxnSpPr>
        <p:spPr>
          <a:xfrm>
            <a:off x="3346400" y="2785968"/>
            <a:ext cx="0" cy="856011"/>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3656514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81E23918-D841-407F-AF53-B6D2D86E6DD7}"/>
              </a:ext>
            </a:extLst>
          </p:cNvPr>
          <p:cNvCxnSpPr>
            <a:cxnSpLocks/>
          </p:cNvCxnSpPr>
          <p:nvPr/>
        </p:nvCxnSpPr>
        <p:spPr>
          <a:xfrm flipV="1">
            <a:off x="5146697" y="6621988"/>
            <a:ext cx="2235907" cy="4100"/>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ABB113E1-F84A-4958-8DFE-FBF1338C1A37}"/>
              </a:ext>
            </a:extLst>
          </p:cNvPr>
          <p:cNvCxnSpPr>
            <a:cxnSpLocks/>
          </p:cNvCxnSpPr>
          <p:nvPr/>
        </p:nvCxnSpPr>
        <p:spPr>
          <a:xfrm flipV="1">
            <a:off x="5145682" y="4856065"/>
            <a:ext cx="0" cy="1770023"/>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94FDD1ED-2E66-43C0-9576-61EA83D475E6}"/>
              </a:ext>
            </a:extLst>
          </p:cNvPr>
          <p:cNvCxnSpPr>
            <a:cxnSpLocks/>
          </p:cNvCxnSpPr>
          <p:nvPr/>
        </p:nvCxnSpPr>
        <p:spPr>
          <a:xfrm flipH="1" flipV="1">
            <a:off x="7382603" y="4876590"/>
            <a:ext cx="1968" cy="1757521"/>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6109A2C5-EFF2-4030-BD80-4A1BE504212C}"/>
              </a:ext>
            </a:extLst>
          </p:cNvPr>
          <p:cNvCxnSpPr>
            <a:cxnSpLocks/>
          </p:cNvCxnSpPr>
          <p:nvPr/>
        </p:nvCxnSpPr>
        <p:spPr>
          <a:xfrm flipV="1">
            <a:off x="5142121" y="3542262"/>
            <a:ext cx="1110147" cy="1313803"/>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4D43A508-9C92-42F6-B218-7CD42A07DED0}"/>
              </a:ext>
            </a:extLst>
          </p:cNvPr>
          <p:cNvCxnSpPr>
            <a:cxnSpLocks/>
          </p:cNvCxnSpPr>
          <p:nvPr/>
        </p:nvCxnSpPr>
        <p:spPr>
          <a:xfrm flipH="1" flipV="1">
            <a:off x="6257166" y="3542261"/>
            <a:ext cx="1125437" cy="1334329"/>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DCCAD502-9DED-47FD-95DE-9C7E1ECE0D23}"/>
              </a:ext>
            </a:extLst>
          </p:cNvPr>
          <p:cNvCxnSpPr>
            <a:cxnSpLocks/>
          </p:cNvCxnSpPr>
          <p:nvPr/>
        </p:nvCxnSpPr>
        <p:spPr>
          <a:xfrm flipH="1" flipV="1">
            <a:off x="6252266" y="3141589"/>
            <a:ext cx="2" cy="406067"/>
          </a:xfrm>
          <a:prstGeom prst="line">
            <a:avLst/>
          </a:prstGeom>
          <a:ln w="28575"/>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8291B62F-4DA6-4939-99A2-64A059B9938E}"/>
              </a:ext>
            </a:extLst>
          </p:cNvPr>
          <p:cNvCxnSpPr>
            <a:cxnSpLocks/>
          </p:cNvCxnSpPr>
          <p:nvPr/>
        </p:nvCxnSpPr>
        <p:spPr>
          <a:xfrm flipH="1">
            <a:off x="6068347" y="3323707"/>
            <a:ext cx="363622" cy="1"/>
          </a:xfrm>
          <a:prstGeom prst="line">
            <a:avLst/>
          </a:prstGeom>
          <a:ln w="28575"/>
        </p:spPr>
        <p:style>
          <a:lnRef idx="1">
            <a:schemeClr val="dk1"/>
          </a:lnRef>
          <a:fillRef idx="0">
            <a:schemeClr val="dk1"/>
          </a:fillRef>
          <a:effectRef idx="0">
            <a:schemeClr val="dk1"/>
          </a:effectRef>
          <a:fontRef idx="minor">
            <a:schemeClr val="tx1"/>
          </a:fontRef>
        </p:style>
      </p:cxnSp>
      <p:sp>
        <p:nvSpPr>
          <p:cNvPr id="22" name="TextBox 21">
            <a:extLst>
              <a:ext uri="{FF2B5EF4-FFF2-40B4-BE49-F238E27FC236}">
                <a16:creationId xmlns:a16="http://schemas.microsoft.com/office/drawing/2014/main" id="{F37A4C30-4DCF-4D41-84D8-98FEDF4EBA3D}"/>
              </a:ext>
            </a:extLst>
          </p:cNvPr>
          <p:cNvSpPr txBox="1"/>
          <p:nvPr/>
        </p:nvSpPr>
        <p:spPr>
          <a:xfrm>
            <a:off x="5471889" y="4123938"/>
            <a:ext cx="1604206" cy="861774"/>
          </a:xfrm>
          <a:prstGeom prst="rect">
            <a:avLst/>
          </a:prstGeom>
          <a:noFill/>
        </p:spPr>
        <p:txBody>
          <a:bodyPr wrap="square" rtlCol="0">
            <a:spAutoFit/>
          </a:bodyPr>
          <a:lstStyle/>
          <a:p>
            <a:pPr algn="ctr"/>
            <a:r>
              <a:rPr lang="en-GB" sz="1600" b="1" dirty="0"/>
              <a:t>Westminster Abbey </a:t>
            </a:r>
          </a:p>
          <a:p>
            <a:pPr algn="ctr"/>
            <a:r>
              <a:rPr lang="en-GB" sz="1600" dirty="0"/>
              <a:t>(Sanctuary)</a:t>
            </a:r>
          </a:p>
        </p:txBody>
      </p:sp>
      <p:cxnSp>
        <p:nvCxnSpPr>
          <p:cNvPr id="25" name="Straight Connector 24">
            <a:extLst>
              <a:ext uri="{FF2B5EF4-FFF2-40B4-BE49-F238E27FC236}">
                <a16:creationId xmlns:a16="http://schemas.microsoft.com/office/drawing/2014/main" id="{BB51FFC8-D1D4-40DF-94E9-B4F38663A161}"/>
              </a:ext>
            </a:extLst>
          </p:cNvPr>
          <p:cNvCxnSpPr>
            <a:cxnSpLocks/>
          </p:cNvCxnSpPr>
          <p:nvPr/>
        </p:nvCxnSpPr>
        <p:spPr>
          <a:xfrm>
            <a:off x="9897851" y="6617888"/>
            <a:ext cx="2082435" cy="820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429BBAEC-C534-4DF6-88B7-560BEC87DC25}"/>
              </a:ext>
            </a:extLst>
          </p:cNvPr>
          <p:cNvCxnSpPr>
            <a:cxnSpLocks/>
          </p:cNvCxnSpPr>
          <p:nvPr/>
        </p:nvCxnSpPr>
        <p:spPr>
          <a:xfrm flipV="1">
            <a:off x="9897851" y="3999132"/>
            <a:ext cx="0" cy="2618756"/>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332E7FE6-C39B-455E-A3FC-8E764BDF6710}"/>
              </a:ext>
            </a:extLst>
          </p:cNvPr>
          <p:cNvCxnSpPr>
            <a:cxnSpLocks/>
          </p:cNvCxnSpPr>
          <p:nvPr/>
        </p:nvCxnSpPr>
        <p:spPr>
          <a:xfrm flipV="1">
            <a:off x="11980286" y="3999144"/>
            <a:ext cx="0" cy="2630955"/>
          </a:xfrm>
          <a:prstGeom prst="line">
            <a:avLst/>
          </a:prstGeom>
        </p:spPr>
        <p:style>
          <a:lnRef idx="1">
            <a:schemeClr val="dk1"/>
          </a:lnRef>
          <a:fillRef idx="0">
            <a:schemeClr val="dk1"/>
          </a:fillRef>
          <a:effectRef idx="0">
            <a:schemeClr val="dk1"/>
          </a:effectRef>
          <a:fontRef idx="minor">
            <a:schemeClr val="tx1"/>
          </a:fontRef>
        </p:style>
      </p:cxnSp>
      <p:cxnSp>
        <p:nvCxnSpPr>
          <p:cNvPr id="46" name="Straight Connector 45">
            <a:extLst>
              <a:ext uri="{FF2B5EF4-FFF2-40B4-BE49-F238E27FC236}">
                <a16:creationId xmlns:a16="http://schemas.microsoft.com/office/drawing/2014/main" id="{2CEB9AE2-9307-4162-93AB-CE095E6CEBB9}"/>
              </a:ext>
            </a:extLst>
          </p:cNvPr>
          <p:cNvCxnSpPr>
            <a:cxnSpLocks/>
          </p:cNvCxnSpPr>
          <p:nvPr/>
        </p:nvCxnSpPr>
        <p:spPr>
          <a:xfrm>
            <a:off x="9897851"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47" name="Straight Connector 46">
            <a:extLst>
              <a:ext uri="{FF2B5EF4-FFF2-40B4-BE49-F238E27FC236}">
                <a16:creationId xmlns:a16="http://schemas.microsoft.com/office/drawing/2014/main" id="{8D903F7F-57F6-4EFD-9BC8-F5003D90B693}"/>
              </a:ext>
            </a:extLst>
          </p:cNvPr>
          <p:cNvCxnSpPr>
            <a:cxnSpLocks/>
          </p:cNvCxnSpPr>
          <p:nvPr/>
        </p:nvCxnSpPr>
        <p:spPr>
          <a:xfrm>
            <a:off x="10274222"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48" name="Straight Connector 47">
            <a:extLst>
              <a:ext uri="{FF2B5EF4-FFF2-40B4-BE49-F238E27FC236}">
                <a16:creationId xmlns:a16="http://schemas.microsoft.com/office/drawing/2014/main" id="{53360C61-B4D2-4E4F-8297-A7325EE1957B}"/>
              </a:ext>
            </a:extLst>
          </p:cNvPr>
          <p:cNvCxnSpPr>
            <a:cxnSpLocks/>
          </p:cNvCxnSpPr>
          <p:nvPr/>
        </p:nvCxnSpPr>
        <p:spPr>
          <a:xfrm>
            <a:off x="10465554"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51" name="Straight Connector 50">
            <a:extLst>
              <a:ext uri="{FF2B5EF4-FFF2-40B4-BE49-F238E27FC236}">
                <a16:creationId xmlns:a16="http://schemas.microsoft.com/office/drawing/2014/main" id="{4DE66F6C-4DA2-43B9-9B51-A2DB5E068B74}"/>
              </a:ext>
            </a:extLst>
          </p:cNvPr>
          <p:cNvCxnSpPr>
            <a:cxnSpLocks/>
          </p:cNvCxnSpPr>
          <p:nvPr/>
        </p:nvCxnSpPr>
        <p:spPr>
          <a:xfrm flipV="1">
            <a:off x="10273480" y="4258462"/>
            <a:ext cx="192074" cy="1"/>
          </a:xfrm>
          <a:prstGeom prst="line">
            <a:avLst/>
          </a:prstGeom>
        </p:spPr>
        <p:style>
          <a:lnRef idx="1">
            <a:schemeClr val="dk1"/>
          </a:lnRef>
          <a:fillRef idx="0">
            <a:schemeClr val="dk1"/>
          </a:fillRef>
          <a:effectRef idx="0">
            <a:schemeClr val="dk1"/>
          </a:effectRef>
          <a:fontRef idx="minor">
            <a:schemeClr val="tx1"/>
          </a:fontRef>
        </p:style>
      </p:cxnSp>
      <p:sp>
        <p:nvSpPr>
          <p:cNvPr id="54" name="TextBox 53">
            <a:extLst>
              <a:ext uri="{FF2B5EF4-FFF2-40B4-BE49-F238E27FC236}">
                <a16:creationId xmlns:a16="http://schemas.microsoft.com/office/drawing/2014/main" id="{0B65B02D-8384-4BE3-B207-0989AD65BE31}"/>
              </a:ext>
            </a:extLst>
          </p:cNvPr>
          <p:cNvSpPr txBox="1"/>
          <p:nvPr/>
        </p:nvSpPr>
        <p:spPr>
          <a:xfrm>
            <a:off x="9854771" y="3280020"/>
            <a:ext cx="2125516" cy="646331"/>
          </a:xfrm>
          <a:prstGeom prst="rect">
            <a:avLst/>
          </a:prstGeom>
          <a:noFill/>
        </p:spPr>
        <p:txBody>
          <a:bodyPr wrap="square" rtlCol="0">
            <a:spAutoFit/>
          </a:bodyPr>
          <a:lstStyle/>
          <a:p>
            <a:pPr algn="ctr"/>
            <a:r>
              <a:rPr lang="en-GB" b="1" dirty="0"/>
              <a:t>Tower of London</a:t>
            </a:r>
          </a:p>
          <a:p>
            <a:pPr algn="ctr"/>
            <a:r>
              <a:rPr lang="en-GB" dirty="0"/>
              <a:t>(Palace/Fortress)</a:t>
            </a:r>
          </a:p>
        </p:txBody>
      </p:sp>
      <p:sp>
        <p:nvSpPr>
          <p:cNvPr id="68" name="TextBox 67">
            <a:extLst>
              <a:ext uri="{FF2B5EF4-FFF2-40B4-BE49-F238E27FC236}">
                <a16:creationId xmlns:a16="http://schemas.microsoft.com/office/drawing/2014/main" id="{F8E9EF02-AFE0-4819-8A66-0D25436D7FE8}"/>
              </a:ext>
            </a:extLst>
          </p:cNvPr>
          <p:cNvSpPr txBox="1"/>
          <p:nvPr/>
        </p:nvSpPr>
        <p:spPr>
          <a:xfrm>
            <a:off x="194303" y="3285147"/>
            <a:ext cx="2554203" cy="646331"/>
          </a:xfrm>
          <a:prstGeom prst="rect">
            <a:avLst/>
          </a:prstGeom>
          <a:noFill/>
        </p:spPr>
        <p:txBody>
          <a:bodyPr wrap="square" rtlCol="0">
            <a:spAutoFit/>
          </a:bodyPr>
          <a:lstStyle/>
          <a:p>
            <a:pPr algn="ctr"/>
            <a:r>
              <a:rPr lang="en-GB" b="1" dirty="0"/>
              <a:t>Imprisoned</a:t>
            </a:r>
          </a:p>
          <a:p>
            <a:pPr algn="ctr"/>
            <a:r>
              <a:rPr lang="en-GB" dirty="0"/>
              <a:t>(one of Richard’s castles)</a:t>
            </a:r>
          </a:p>
        </p:txBody>
      </p:sp>
      <p:sp>
        <p:nvSpPr>
          <p:cNvPr id="80" name="TextBox 79">
            <a:extLst>
              <a:ext uri="{FF2B5EF4-FFF2-40B4-BE49-F238E27FC236}">
                <a16:creationId xmlns:a16="http://schemas.microsoft.com/office/drawing/2014/main" id="{50EF90AB-A0BB-48D9-868C-D3DBC566235D}"/>
              </a:ext>
            </a:extLst>
          </p:cNvPr>
          <p:cNvSpPr txBox="1"/>
          <p:nvPr/>
        </p:nvSpPr>
        <p:spPr>
          <a:xfrm>
            <a:off x="113496" y="-15246"/>
            <a:ext cx="11979431" cy="2000548"/>
          </a:xfrm>
          <a:prstGeom prst="rect">
            <a:avLst/>
          </a:prstGeom>
          <a:noFill/>
        </p:spPr>
        <p:txBody>
          <a:bodyPr wrap="square" rtlCol="0">
            <a:spAutoFit/>
          </a:bodyPr>
          <a:lstStyle/>
          <a:p>
            <a:r>
              <a:rPr lang="en-GB" sz="2800" b="1" dirty="0">
                <a:solidFill>
                  <a:srgbClr val="FF0000"/>
                </a:solidFill>
              </a:rPr>
              <a:t>4 May 1483</a:t>
            </a:r>
          </a:p>
          <a:p>
            <a:r>
              <a:rPr lang="en-GB" sz="2800" dirty="0">
                <a:solidFill>
                  <a:srgbClr val="FF0000"/>
                </a:solidFill>
              </a:rPr>
              <a:t>Duke Richard and Buckingham arrived in London with young King Edward, who was placed in the Tower of London. Edward’s coronation was postponed for 7 weeks with the royal council declaring Duke Richard as Protector until then. </a:t>
            </a:r>
          </a:p>
          <a:p>
            <a:endParaRPr lang="en-GB" sz="1200" dirty="0"/>
          </a:p>
        </p:txBody>
      </p:sp>
      <p:cxnSp>
        <p:nvCxnSpPr>
          <p:cNvPr id="112" name="Straight Connector 111">
            <a:extLst>
              <a:ext uri="{FF2B5EF4-FFF2-40B4-BE49-F238E27FC236}">
                <a16:creationId xmlns:a16="http://schemas.microsoft.com/office/drawing/2014/main" id="{B7FC0D98-758B-411C-8A63-B85BE4E2BF65}"/>
              </a:ext>
            </a:extLst>
          </p:cNvPr>
          <p:cNvCxnSpPr>
            <a:cxnSpLocks/>
          </p:cNvCxnSpPr>
          <p:nvPr/>
        </p:nvCxnSpPr>
        <p:spPr>
          <a:xfrm>
            <a:off x="10469116"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113" name="Straight Connector 112">
            <a:extLst>
              <a:ext uri="{FF2B5EF4-FFF2-40B4-BE49-F238E27FC236}">
                <a16:creationId xmlns:a16="http://schemas.microsoft.com/office/drawing/2014/main" id="{1A4C436A-4A6F-409F-AF0F-3A78A288DCD9}"/>
              </a:ext>
            </a:extLst>
          </p:cNvPr>
          <p:cNvCxnSpPr>
            <a:cxnSpLocks/>
          </p:cNvCxnSpPr>
          <p:nvPr/>
        </p:nvCxnSpPr>
        <p:spPr>
          <a:xfrm>
            <a:off x="10845487"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4" name="Straight Connector 113">
            <a:extLst>
              <a:ext uri="{FF2B5EF4-FFF2-40B4-BE49-F238E27FC236}">
                <a16:creationId xmlns:a16="http://schemas.microsoft.com/office/drawing/2014/main" id="{18D542E0-293E-4CAF-9A9C-D29DA6931EC2}"/>
              </a:ext>
            </a:extLst>
          </p:cNvPr>
          <p:cNvCxnSpPr>
            <a:cxnSpLocks/>
          </p:cNvCxnSpPr>
          <p:nvPr/>
        </p:nvCxnSpPr>
        <p:spPr>
          <a:xfrm>
            <a:off x="11036819"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5" name="Straight Connector 114">
            <a:extLst>
              <a:ext uri="{FF2B5EF4-FFF2-40B4-BE49-F238E27FC236}">
                <a16:creationId xmlns:a16="http://schemas.microsoft.com/office/drawing/2014/main" id="{41637009-6391-4794-A05D-DBAC2F261A5D}"/>
              </a:ext>
            </a:extLst>
          </p:cNvPr>
          <p:cNvCxnSpPr>
            <a:cxnSpLocks/>
          </p:cNvCxnSpPr>
          <p:nvPr/>
        </p:nvCxnSpPr>
        <p:spPr>
          <a:xfrm flipV="1">
            <a:off x="10844745" y="4258462"/>
            <a:ext cx="192074" cy="1"/>
          </a:xfrm>
          <a:prstGeom prst="line">
            <a:avLst/>
          </a:prstGeom>
        </p:spPr>
        <p:style>
          <a:lnRef idx="1">
            <a:schemeClr val="dk1"/>
          </a:lnRef>
          <a:fillRef idx="0">
            <a:schemeClr val="dk1"/>
          </a:fillRef>
          <a:effectRef idx="0">
            <a:schemeClr val="dk1"/>
          </a:effectRef>
          <a:fontRef idx="minor">
            <a:schemeClr val="tx1"/>
          </a:fontRef>
        </p:style>
      </p:cxnSp>
      <p:cxnSp>
        <p:nvCxnSpPr>
          <p:cNvPr id="116" name="Straight Connector 115">
            <a:extLst>
              <a:ext uri="{FF2B5EF4-FFF2-40B4-BE49-F238E27FC236}">
                <a16:creationId xmlns:a16="http://schemas.microsoft.com/office/drawing/2014/main" id="{7EE3B370-9C9A-478B-918E-22B5B14DA14E}"/>
              </a:ext>
            </a:extLst>
          </p:cNvPr>
          <p:cNvCxnSpPr>
            <a:cxnSpLocks/>
          </p:cNvCxnSpPr>
          <p:nvPr/>
        </p:nvCxnSpPr>
        <p:spPr>
          <a:xfrm>
            <a:off x="11037789"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117" name="Straight Connector 116">
            <a:extLst>
              <a:ext uri="{FF2B5EF4-FFF2-40B4-BE49-F238E27FC236}">
                <a16:creationId xmlns:a16="http://schemas.microsoft.com/office/drawing/2014/main" id="{FC70D238-F5B6-466D-8B32-85EB562C3FF1}"/>
              </a:ext>
            </a:extLst>
          </p:cNvPr>
          <p:cNvCxnSpPr>
            <a:cxnSpLocks/>
          </p:cNvCxnSpPr>
          <p:nvPr/>
        </p:nvCxnSpPr>
        <p:spPr>
          <a:xfrm>
            <a:off x="11414160"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8" name="Straight Connector 117">
            <a:extLst>
              <a:ext uri="{FF2B5EF4-FFF2-40B4-BE49-F238E27FC236}">
                <a16:creationId xmlns:a16="http://schemas.microsoft.com/office/drawing/2014/main" id="{27A25015-4B5B-4DA8-B31D-BF2578167C08}"/>
              </a:ext>
            </a:extLst>
          </p:cNvPr>
          <p:cNvCxnSpPr>
            <a:cxnSpLocks/>
          </p:cNvCxnSpPr>
          <p:nvPr/>
        </p:nvCxnSpPr>
        <p:spPr>
          <a:xfrm>
            <a:off x="11605492"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9" name="Straight Connector 118">
            <a:extLst>
              <a:ext uri="{FF2B5EF4-FFF2-40B4-BE49-F238E27FC236}">
                <a16:creationId xmlns:a16="http://schemas.microsoft.com/office/drawing/2014/main" id="{36B090AA-29EE-4AB1-BA71-4B3559B50D8D}"/>
              </a:ext>
            </a:extLst>
          </p:cNvPr>
          <p:cNvCxnSpPr>
            <a:cxnSpLocks/>
          </p:cNvCxnSpPr>
          <p:nvPr/>
        </p:nvCxnSpPr>
        <p:spPr>
          <a:xfrm flipV="1">
            <a:off x="11413418" y="4258462"/>
            <a:ext cx="192074" cy="1"/>
          </a:xfrm>
          <a:prstGeom prst="line">
            <a:avLst/>
          </a:prstGeom>
        </p:spPr>
        <p:style>
          <a:lnRef idx="1">
            <a:schemeClr val="dk1"/>
          </a:lnRef>
          <a:fillRef idx="0">
            <a:schemeClr val="dk1"/>
          </a:fillRef>
          <a:effectRef idx="0">
            <a:schemeClr val="dk1"/>
          </a:effectRef>
          <a:fontRef idx="minor">
            <a:schemeClr val="tx1"/>
          </a:fontRef>
        </p:style>
      </p:cxnSp>
      <p:cxnSp>
        <p:nvCxnSpPr>
          <p:cNvPr id="120" name="Straight Connector 119">
            <a:extLst>
              <a:ext uri="{FF2B5EF4-FFF2-40B4-BE49-F238E27FC236}">
                <a16:creationId xmlns:a16="http://schemas.microsoft.com/office/drawing/2014/main" id="{AD627571-2264-4FAC-845E-527F164D755A}"/>
              </a:ext>
            </a:extLst>
          </p:cNvPr>
          <p:cNvCxnSpPr>
            <a:cxnSpLocks/>
          </p:cNvCxnSpPr>
          <p:nvPr/>
        </p:nvCxnSpPr>
        <p:spPr>
          <a:xfrm>
            <a:off x="11604749" y="3999131"/>
            <a:ext cx="375537" cy="0"/>
          </a:xfrm>
          <a:prstGeom prst="line">
            <a:avLst/>
          </a:prstGeom>
        </p:spPr>
        <p:style>
          <a:lnRef idx="1">
            <a:schemeClr val="dk1"/>
          </a:lnRef>
          <a:fillRef idx="0">
            <a:schemeClr val="dk1"/>
          </a:fillRef>
          <a:effectRef idx="0">
            <a:schemeClr val="dk1"/>
          </a:effectRef>
          <a:fontRef idx="minor">
            <a:schemeClr val="tx1"/>
          </a:fontRef>
        </p:style>
      </p:cxnSp>
      <p:sp>
        <p:nvSpPr>
          <p:cNvPr id="131" name="Rectangle: Top Corners Rounded 130">
            <a:extLst>
              <a:ext uri="{FF2B5EF4-FFF2-40B4-BE49-F238E27FC236}">
                <a16:creationId xmlns:a16="http://schemas.microsoft.com/office/drawing/2014/main" id="{05B0B531-A503-49D3-9005-C1630E2C610B}"/>
              </a:ext>
            </a:extLst>
          </p:cNvPr>
          <p:cNvSpPr/>
          <p:nvPr/>
        </p:nvSpPr>
        <p:spPr>
          <a:xfrm>
            <a:off x="3022640" y="4011341"/>
            <a:ext cx="1778915" cy="2622769"/>
          </a:xfrm>
          <a:prstGeom prst="round2Same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34" name="TextBox 133">
            <a:extLst>
              <a:ext uri="{FF2B5EF4-FFF2-40B4-BE49-F238E27FC236}">
                <a16:creationId xmlns:a16="http://schemas.microsoft.com/office/drawing/2014/main" id="{5203A5C5-E7F2-4633-B539-F3F5D204795A}"/>
              </a:ext>
            </a:extLst>
          </p:cNvPr>
          <p:cNvSpPr txBox="1"/>
          <p:nvPr/>
        </p:nvSpPr>
        <p:spPr>
          <a:xfrm>
            <a:off x="3020780" y="3557019"/>
            <a:ext cx="1762401" cy="369332"/>
          </a:xfrm>
          <a:prstGeom prst="rect">
            <a:avLst/>
          </a:prstGeom>
          <a:noFill/>
        </p:spPr>
        <p:txBody>
          <a:bodyPr wrap="square" rtlCol="0">
            <a:spAutoFit/>
          </a:bodyPr>
          <a:lstStyle/>
          <a:p>
            <a:pPr algn="ctr"/>
            <a:r>
              <a:rPr lang="en-GB" b="1" dirty="0"/>
              <a:t>Dead</a:t>
            </a:r>
            <a:endParaRPr lang="en-GB" dirty="0"/>
          </a:p>
        </p:txBody>
      </p:sp>
      <p:graphicFrame>
        <p:nvGraphicFramePr>
          <p:cNvPr id="135" name="Table 134">
            <a:extLst>
              <a:ext uri="{FF2B5EF4-FFF2-40B4-BE49-F238E27FC236}">
                <a16:creationId xmlns:a16="http://schemas.microsoft.com/office/drawing/2014/main" id="{DE91F967-BE9C-44A3-AC28-B82BC67610C2}"/>
              </a:ext>
            </a:extLst>
          </p:cNvPr>
          <p:cNvGraphicFramePr>
            <a:graphicFrameLocks noGrp="1"/>
          </p:cNvGraphicFramePr>
          <p:nvPr>
            <p:extLst>
              <p:ext uri="{D42A27DB-BD31-4B8C-83A1-F6EECF244321}">
                <p14:modId xmlns:p14="http://schemas.microsoft.com/office/powerpoint/2010/main" val="176000959"/>
              </p:ext>
            </p:extLst>
          </p:nvPr>
        </p:nvGraphicFramePr>
        <p:xfrm>
          <a:off x="194901" y="1773690"/>
          <a:ext cx="11802197" cy="1280160"/>
        </p:xfrm>
        <a:graphic>
          <a:graphicData uri="http://schemas.openxmlformats.org/drawingml/2006/table">
            <a:tbl>
              <a:tblPr firstRow="1" bandRow="1">
                <a:tableStyleId>{5C22544A-7EE6-4342-B048-85BDC9FD1C3A}</a:tableStyleId>
              </a:tblPr>
              <a:tblGrid>
                <a:gridCol w="2385330">
                  <a:extLst>
                    <a:ext uri="{9D8B030D-6E8A-4147-A177-3AD203B41FA5}">
                      <a16:colId xmlns:a16="http://schemas.microsoft.com/office/drawing/2014/main" val="1449652466"/>
                    </a:ext>
                  </a:extLst>
                </a:gridCol>
                <a:gridCol w="2355260">
                  <a:extLst>
                    <a:ext uri="{9D8B030D-6E8A-4147-A177-3AD203B41FA5}">
                      <a16:colId xmlns:a16="http://schemas.microsoft.com/office/drawing/2014/main" val="966863724"/>
                    </a:ext>
                  </a:extLst>
                </a:gridCol>
                <a:gridCol w="1667080">
                  <a:extLst>
                    <a:ext uri="{9D8B030D-6E8A-4147-A177-3AD203B41FA5}">
                      <a16:colId xmlns:a16="http://schemas.microsoft.com/office/drawing/2014/main" val="1407621236"/>
                    </a:ext>
                  </a:extLst>
                </a:gridCol>
                <a:gridCol w="1564277">
                  <a:extLst>
                    <a:ext uri="{9D8B030D-6E8A-4147-A177-3AD203B41FA5}">
                      <a16:colId xmlns:a16="http://schemas.microsoft.com/office/drawing/2014/main" val="2317568963"/>
                    </a:ext>
                  </a:extLst>
                </a:gridCol>
                <a:gridCol w="2183210">
                  <a:extLst>
                    <a:ext uri="{9D8B030D-6E8A-4147-A177-3AD203B41FA5}">
                      <a16:colId xmlns:a16="http://schemas.microsoft.com/office/drawing/2014/main" val="2007091616"/>
                    </a:ext>
                  </a:extLst>
                </a:gridCol>
                <a:gridCol w="1647040">
                  <a:extLst>
                    <a:ext uri="{9D8B030D-6E8A-4147-A177-3AD203B41FA5}">
                      <a16:colId xmlns:a16="http://schemas.microsoft.com/office/drawing/2014/main" val="3793623163"/>
                    </a:ext>
                  </a:extLst>
                </a:gridCol>
              </a:tblGrid>
              <a:tr h="370840">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400" dirty="0">
                          <a:solidFill>
                            <a:schemeClr val="tx1"/>
                          </a:solidFill>
                        </a:rPr>
                        <a:t>Write where each person was on this date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Duke of                      Buckingham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Richard, Duke of Gloucester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Sir                                        Richard Grey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Sir Thomas Grey, Marquess of Dorset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Prince                              Richard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2964092"/>
                  </a:ext>
                </a:extLst>
              </a:tr>
              <a:tr h="370840">
                <a:tc vMerge="1">
                  <a:txBody>
                    <a:bodyPr/>
                    <a:lstStyle/>
                    <a:p>
                      <a:pPr algn="ctr"/>
                      <a:endParaRPr lang="en-GB" sz="18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Earl Rivers         (Anthony Woodville)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King                                     Edward IV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Lord                                 Hastings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Queen Elizabeth (Woodville)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Young                                 King Edward 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88809742"/>
                  </a:ext>
                </a:extLst>
              </a:tr>
            </a:tbl>
          </a:graphicData>
        </a:graphic>
      </p:graphicFrame>
      <p:cxnSp>
        <p:nvCxnSpPr>
          <p:cNvPr id="75" name="Straight Connector 74">
            <a:extLst>
              <a:ext uri="{FF2B5EF4-FFF2-40B4-BE49-F238E27FC236}">
                <a16:creationId xmlns:a16="http://schemas.microsoft.com/office/drawing/2014/main" id="{264CFAB0-46FB-4E43-9EAE-969498684EB6}"/>
              </a:ext>
            </a:extLst>
          </p:cNvPr>
          <p:cNvCxnSpPr>
            <a:cxnSpLocks/>
          </p:cNvCxnSpPr>
          <p:nvPr/>
        </p:nvCxnSpPr>
        <p:spPr>
          <a:xfrm flipV="1">
            <a:off x="1459468" y="5156200"/>
            <a:ext cx="0" cy="1438856"/>
          </a:xfrm>
          <a:prstGeom prst="line">
            <a:avLst/>
          </a:prstGeom>
        </p:spPr>
        <p:style>
          <a:lnRef idx="1">
            <a:schemeClr val="dk1"/>
          </a:lnRef>
          <a:fillRef idx="0">
            <a:schemeClr val="dk1"/>
          </a:fillRef>
          <a:effectRef idx="0">
            <a:schemeClr val="dk1"/>
          </a:effectRef>
          <a:fontRef idx="minor">
            <a:schemeClr val="tx1"/>
          </a:fontRef>
        </p:style>
      </p:cxnSp>
      <p:cxnSp>
        <p:nvCxnSpPr>
          <p:cNvPr id="76" name="Straight Connector 75">
            <a:extLst>
              <a:ext uri="{FF2B5EF4-FFF2-40B4-BE49-F238E27FC236}">
                <a16:creationId xmlns:a16="http://schemas.microsoft.com/office/drawing/2014/main" id="{C5F8BE58-D440-41F6-A517-5EB4ED7CC751}"/>
              </a:ext>
            </a:extLst>
          </p:cNvPr>
          <p:cNvCxnSpPr>
            <a:cxnSpLocks/>
          </p:cNvCxnSpPr>
          <p:nvPr/>
        </p:nvCxnSpPr>
        <p:spPr>
          <a:xfrm flipH="1" flipV="1">
            <a:off x="1814712" y="5156200"/>
            <a:ext cx="4497" cy="1451346"/>
          </a:xfrm>
          <a:prstGeom prst="line">
            <a:avLst/>
          </a:prstGeom>
        </p:spPr>
        <p:style>
          <a:lnRef idx="1">
            <a:schemeClr val="dk1"/>
          </a:lnRef>
          <a:fillRef idx="0">
            <a:schemeClr val="dk1"/>
          </a:fillRef>
          <a:effectRef idx="0">
            <a:schemeClr val="dk1"/>
          </a:effectRef>
          <a:fontRef idx="minor">
            <a:schemeClr val="tx1"/>
          </a:fontRef>
        </p:style>
      </p:cxnSp>
      <p:cxnSp>
        <p:nvCxnSpPr>
          <p:cNvPr id="77" name="Straight Connector 76">
            <a:extLst>
              <a:ext uri="{FF2B5EF4-FFF2-40B4-BE49-F238E27FC236}">
                <a16:creationId xmlns:a16="http://schemas.microsoft.com/office/drawing/2014/main" id="{97022730-CEF0-4957-B327-5C782F5AF556}"/>
              </a:ext>
            </a:extLst>
          </p:cNvPr>
          <p:cNvCxnSpPr>
            <a:cxnSpLocks/>
          </p:cNvCxnSpPr>
          <p:nvPr/>
        </p:nvCxnSpPr>
        <p:spPr>
          <a:xfrm flipV="1">
            <a:off x="2155278" y="5156200"/>
            <a:ext cx="0" cy="1438854"/>
          </a:xfrm>
          <a:prstGeom prst="line">
            <a:avLst/>
          </a:prstGeom>
        </p:spPr>
        <p:style>
          <a:lnRef idx="1">
            <a:schemeClr val="dk1"/>
          </a:lnRef>
          <a:fillRef idx="0">
            <a:schemeClr val="dk1"/>
          </a:fillRef>
          <a:effectRef idx="0">
            <a:schemeClr val="dk1"/>
          </a:effectRef>
          <a:fontRef idx="minor">
            <a:schemeClr val="tx1"/>
          </a:fontRef>
        </p:style>
      </p:cxnSp>
      <p:cxnSp>
        <p:nvCxnSpPr>
          <p:cNvPr id="78" name="Straight Connector 77">
            <a:extLst>
              <a:ext uri="{FF2B5EF4-FFF2-40B4-BE49-F238E27FC236}">
                <a16:creationId xmlns:a16="http://schemas.microsoft.com/office/drawing/2014/main" id="{648FF27A-196B-4ECF-99F9-3787C7F511BB}"/>
              </a:ext>
            </a:extLst>
          </p:cNvPr>
          <p:cNvCxnSpPr>
            <a:cxnSpLocks/>
          </p:cNvCxnSpPr>
          <p:nvPr/>
        </p:nvCxnSpPr>
        <p:spPr>
          <a:xfrm flipV="1">
            <a:off x="2507887" y="5156200"/>
            <a:ext cx="0" cy="1447332"/>
          </a:xfrm>
          <a:prstGeom prst="line">
            <a:avLst/>
          </a:prstGeom>
        </p:spPr>
        <p:style>
          <a:lnRef idx="1">
            <a:schemeClr val="dk1"/>
          </a:lnRef>
          <a:fillRef idx="0">
            <a:schemeClr val="dk1"/>
          </a:fillRef>
          <a:effectRef idx="0">
            <a:schemeClr val="dk1"/>
          </a:effectRef>
          <a:fontRef idx="minor">
            <a:schemeClr val="tx1"/>
          </a:fontRef>
        </p:style>
      </p:cxnSp>
      <p:cxnSp>
        <p:nvCxnSpPr>
          <p:cNvPr id="79" name="Straight Connector 78">
            <a:extLst>
              <a:ext uri="{FF2B5EF4-FFF2-40B4-BE49-F238E27FC236}">
                <a16:creationId xmlns:a16="http://schemas.microsoft.com/office/drawing/2014/main" id="{A0BBD025-C1DB-40BD-AB1E-64B4C6D1B23D}"/>
              </a:ext>
            </a:extLst>
          </p:cNvPr>
          <p:cNvCxnSpPr>
            <a:cxnSpLocks/>
          </p:cNvCxnSpPr>
          <p:nvPr/>
        </p:nvCxnSpPr>
        <p:spPr>
          <a:xfrm>
            <a:off x="216110" y="6599522"/>
            <a:ext cx="2510590" cy="8021"/>
          </a:xfrm>
          <a:prstGeom prst="line">
            <a:avLst/>
          </a:prstGeom>
        </p:spPr>
        <p:style>
          <a:lnRef idx="1">
            <a:schemeClr val="dk1"/>
          </a:lnRef>
          <a:fillRef idx="0">
            <a:schemeClr val="dk1"/>
          </a:fillRef>
          <a:effectRef idx="0">
            <a:schemeClr val="dk1"/>
          </a:effectRef>
          <a:fontRef idx="minor">
            <a:schemeClr val="tx1"/>
          </a:fontRef>
        </p:style>
      </p:cxnSp>
      <p:cxnSp>
        <p:nvCxnSpPr>
          <p:cNvPr id="93" name="Straight Connector 92">
            <a:extLst>
              <a:ext uri="{FF2B5EF4-FFF2-40B4-BE49-F238E27FC236}">
                <a16:creationId xmlns:a16="http://schemas.microsoft.com/office/drawing/2014/main" id="{52A0A232-579C-4616-B4B4-408AF9DC4AFA}"/>
              </a:ext>
            </a:extLst>
          </p:cNvPr>
          <p:cNvCxnSpPr>
            <a:cxnSpLocks/>
          </p:cNvCxnSpPr>
          <p:nvPr/>
        </p:nvCxnSpPr>
        <p:spPr>
          <a:xfrm flipV="1">
            <a:off x="214866" y="3984774"/>
            <a:ext cx="0" cy="2618756"/>
          </a:xfrm>
          <a:prstGeom prst="line">
            <a:avLst/>
          </a:prstGeom>
        </p:spPr>
        <p:style>
          <a:lnRef idx="1">
            <a:schemeClr val="dk1"/>
          </a:lnRef>
          <a:fillRef idx="0">
            <a:schemeClr val="dk1"/>
          </a:fillRef>
          <a:effectRef idx="0">
            <a:schemeClr val="dk1"/>
          </a:effectRef>
          <a:fontRef idx="minor">
            <a:schemeClr val="tx1"/>
          </a:fontRef>
        </p:style>
      </p:cxnSp>
      <p:cxnSp>
        <p:nvCxnSpPr>
          <p:cNvPr id="94" name="Straight Connector 93">
            <a:extLst>
              <a:ext uri="{FF2B5EF4-FFF2-40B4-BE49-F238E27FC236}">
                <a16:creationId xmlns:a16="http://schemas.microsoft.com/office/drawing/2014/main" id="{C376A02B-C700-4746-92FD-3E6D2706C02D}"/>
              </a:ext>
            </a:extLst>
          </p:cNvPr>
          <p:cNvCxnSpPr>
            <a:cxnSpLocks/>
          </p:cNvCxnSpPr>
          <p:nvPr/>
        </p:nvCxnSpPr>
        <p:spPr>
          <a:xfrm flipH="1" flipV="1">
            <a:off x="2717634" y="3984774"/>
            <a:ext cx="5346" cy="2622769"/>
          </a:xfrm>
          <a:prstGeom prst="line">
            <a:avLst/>
          </a:prstGeom>
        </p:spPr>
        <p:style>
          <a:lnRef idx="1">
            <a:schemeClr val="dk1"/>
          </a:lnRef>
          <a:fillRef idx="0">
            <a:schemeClr val="dk1"/>
          </a:fillRef>
          <a:effectRef idx="0">
            <a:schemeClr val="dk1"/>
          </a:effectRef>
          <a:fontRef idx="minor">
            <a:schemeClr val="tx1"/>
          </a:fontRef>
        </p:style>
      </p:cxnSp>
      <p:cxnSp>
        <p:nvCxnSpPr>
          <p:cNvPr id="95" name="Straight Connector 94">
            <a:extLst>
              <a:ext uri="{FF2B5EF4-FFF2-40B4-BE49-F238E27FC236}">
                <a16:creationId xmlns:a16="http://schemas.microsoft.com/office/drawing/2014/main" id="{329DAD6D-E522-41AD-9BB5-9C754ECAE17F}"/>
              </a:ext>
            </a:extLst>
          </p:cNvPr>
          <p:cNvCxnSpPr>
            <a:cxnSpLocks/>
          </p:cNvCxnSpPr>
          <p:nvPr/>
        </p:nvCxnSpPr>
        <p:spPr>
          <a:xfrm flipV="1">
            <a:off x="1751338" y="4243926"/>
            <a:ext cx="403940" cy="1"/>
          </a:xfrm>
          <a:prstGeom prst="line">
            <a:avLst/>
          </a:prstGeom>
        </p:spPr>
        <p:style>
          <a:lnRef idx="1">
            <a:schemeClr val="dk1"/>
          </a:lnRef>
          <a:fillRef idx="0">
            <a:schemeClr val="dk1"/>
          </a:fillRef>
          <a:effectRef idx="0">
            <a:schemeClr val="dk1"/>
          </a:effectRef>
          <a:fontRef idx="minor">
            <a:schemeClr val="tx1"/>
          </a:fontRef>
        </p:style>
      </p:cxnSp>
      <p:cxnSp>
        <p:nvCxnSpPr>
          <p:cNvPr id="96" name="Straight Connector 95">
            <a:extLst>
              <a:ext uri="{FF2B5EF4-FFF2-40B4-BE49-F238E27FC236}">
                <a16:creationId xmlns:a16="http://schemas.microsoft.com/office/drawing/2014/main" id="{A594648E-18B7-49C2-963C-53AEB6C2F106}"/>
              </a:ext>
            </a:extLst>
          </p:cNvPr>
          <p:cNvCxnSpPr>
            <a:cxnSpLocks/>
          </p:cNvCxnSpPr>
          <p:nvPr/>
        </p:nvCxnSpPr>
        <p:spPr>
          <a:xfrm>
            <a:off x="2155278" y="3984771"/>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97" name="Straight Connector 96">
            <a:extLst>
              <a:ext uri="{FF2B5EF4-FFF2-40B4-BE49-F238E27FC236}">
                <a16:creationId xmlns:a16="http://schemas.microsoft.com/office/drawing/2014/main" id="{93711146-D664-432A-9F16-BF2CE7F56ED1}"/>
              </a:ext>
            </a:extLst>
          </p:cNvPr>
          <p:cNvCxnSpPr>
            <a:cxnSpLocks/>
          </p:cNvCxnSpPr>
          <p:nvPr/>
        </p:nvCxnSpPr>
        <p:spPr>
          <a:xfrm>
            <a:off x="1759757" y="3984596"/>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98" name="Straight Connector 97">
            <a:extLst>
              <a:ext uri="{FF2B5EF4-FFF2-40B4-BE49-F238E27FC236}">
                <a16:creationId xmlns:a16="http://schemas.microsoft.com/office/drawing/2014/main" id="{7158BAF5-E61D-41F8-8F61-9ADE2CF25D42}"/>
              </a:ext>
            </a:extLst>
          </p:cNvPr>
          <p:cNvCxnSpPr>
            <a:cxnSpLocks/>
          </p:cNvCxnSpPr>
          <p:nvPr/>
        </p:nvCxnSpPr>
        <p:spPr>
          <a:xfrm flipV="1">
            <a:off x="2155278" y="3984602"/>
            <a:ext cx="570177" cy="6"/>
          </a:xfrm>
          <a:prstGeom prst="line">
            <a:avLst/>
          </a:prstGeom>
        </p:spPr>
        <p:style>
          <a:lnRef idx="1">
            <a:schemeClr val="dk1"/>
          </a:lnRef>
          <a:fillRef idx="0">
            <a:schemeClr val="dk1"/>
          </a:fillRef>
          <a:effectRef idx="0">
            <a:schemeClr val="dk1"/>
          </a:effectRef>
          <a:fontRef idx="minor">
            <a:schemeClr val="tx1"/>
          </a:fontRef>
        </p:style>
      </p:cxnSp>
      <p:cxnSp>
        <p:nvCxnSpPr>
          <p:cNvPr id="99" name="Straight Connector 98">
            <a:extLst>
              <a:ext uri="{FF2B5EF4-FFF2-40B4-BE49-F238E27FC236}">
                <a16:creationId xmlns:a16="http://schemas.microsoft.com/office/drawing/2014/main" id="{44304221-9D3E-4334-A31E-215C33FDB56F}"/>
              </a:ext>
            </a:extLst>
          </p:cNvPr>
          <p:cNvCxnSpPr>
            <a:cxnSpLocks/>
          </p:cNvCxnSpPr>
          <p:nvPr/>
        </p:nvCxnSpPr>
        <p:spPr>
          <a:xfrm flipV="1">
            <a:off x="216199" y="3984602"/>
            <a:ext cx="570177" cy="6"/>
          </a:xfrm>
          <a:prstGeom prst="line">
            <a:avLst/>
          </a:prstGeom>
        </p:spPr>
        <p:style>
          <a:lnRef idx="1">
            <a:schemeClr val="dk1"/>
          </a:lnRef>
          <a:fillRef idx="0">
            <a:schemeClr val="dk1"/>
          </a:fillRef>
          <a:effectRef idx="0">
            <a:schemeClr val="dk1"/>
          </a:effectRef>
          <a:fontRef idx="minor">
            <a:schemeClr val="tx1"/>
          </a:fontRef>
        </p:style>
      </p:cxnSp>
      <p:cxnSp>
        <p:nvCxnSpPr>
          <p:cNvPr id="100" name="Straight Connector 99">
            <a:extLst>
              <a:ext uri="{FF2B5EF4-FFF2-40B4-BE49-F238E27FC236}">
                <a16:creationId xmlns:a16="http://schemas.microsoft.com/office/drawing/2014/main" id="{96368B5E-613C-4AF3-8898-E59D74FEAE27}"/>
              </a:ext>
            </a:extLst>
          </p:cNvPr>
          <p:cNvCxnSpPr>
            <a:cxnSpLocks/>
          </p:cNvCxnSpPr>
          <p:nvPr/>
        </p:nvCxnSpPr>
        <p:spPr>
          <a:xfrm>
            <a:off x="786964" y="398460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01" name="Straight Connector 100">
            <a:extLst>
              <a:ext uri="{FF2B5EF4-FFF2-40B4-BE49-F238E27FC236}">
                <a16:creationId xmlns:a16="http://schemas.microsoft.com/office/drawing/2014/main" id="{52136D90-6003-4AA9-9D6F-60A0B0588952}"/>
              </a:ext>
            </a:extLst>
          </p:cNvPr>
          <p:cNvCxnSpPr>
            <a:cxnSpLocks/>
          </p:cNvCxnSpPr>
          <p:nvPr/>
        </p:nvCxnSpPr>
        <p:spPr>
          <a:xfrm>
            <a:off x="1192054" y="3984596"/>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02" name="Straight Connector 101">
            <a:extLst>
              <a:ext uri="{FF2B5EF4-FFF2-40B4-BE49-F238E27FC236}">
                <a16:creationId xmlns:a16="http://schemas.microsoft.com/office/drawing/2014/main" id="{CE9A4B28-CDF9-443E-A12B-3927A13702EA}"/>
              </a:ext>
            </a:extLst>
          </p:cNvPr>
          <p:cNvCxnSpPr>
            <a:cxnSpLocks/>
          </p:cNvCxnSpPr>
          <p:nvPr/>
        </p:nvCxnSpPr>
        <p:spPr>
          <a:xfrm>
            <a:off x="1189581" y="3984596"/>
            <a:ext cx="570176" cy="0"/>
          </a:xfrm>
          <a:prstGeom prst="line">
            <a:avLst/>
          </a:prstGeom>
        </p:spPr>
        <p:style>
          <a:lnRef idx="1">
            <a:schemeClr val="dk1"/>
          </a:lnRef>
          <a:fillRef idx="0">
            <a:schemeClr val="dk1"/>
          </a:fillRef>
          <a:effectRef idx="0">
            <a:schemeClr val="dk1"/>
          </a:effectRef>
          <a:fontRef idx="minor">
            <a:schemeClr val="tx1"/>
          </a:fontRef>
        </p:style>
      </p:cxnSp>
      <p:cxnSp>
        <p:nvCxnSpPr>
          <p:cNvPr id="103" name="Straight Connector 102">
            <a:extLst>
              <a:ext uri="{FF2B5EF4-FFF2-40B4-BE49-F238E27FC236}">
                <a16:creationId xmlns:a16="http://schemas.microsoft.com/office/drawing/2014/main" id="{93CDB590-E8C3-4195-9B65-E2D868923775}"/>
              </a:ext>
            </a:extLst>
          </p:cNvPr>
          <p:cNvCxnSpPr>
            <a:cxnSpLocks/>
          </p:cNvCxnSpPr>
          <p:nvPr/>
        </p:nvCxnSpPr>
        <p:spPr>
          <a:xfrm flipV="1">
            <a:off x="785767" y="4243925"/>
            <a:ext cx="403940" cy="1"/>
          </a:xfrm>
          <a:prstGeom prst="line">
            <a:avLst/>
          </a:prstGeom>
        </p:spPr>
        <p:style>
          <a:lnRef idx="1">
            <a:schemeClr val="dk1"/>
          </a:lnRef>
          <a:fillRef idx="0">
            <a:schemeClr val="dk1"/>
          </a:fillRef>
          <a:effectRef idx="0">
            <a:schemeClr val="dk1"/>
          </a:effectRef>
          <a:fontRef idx="minor">
            <a:schemeClr val="tx1"/>
          </a:fontRef>
        </p:style>
      </p:cxnSp>
      <p:cxnSp>
        <p:nvCxnSpPr>
          <p:cNvPr id="104" name="Straight Connector 103">
            <a:extLst>
              <a:ext uri="{FF2B5EF4-FFF2-40B4-BE49-F238E27FC236}">
                <a16:creationId xmlns:a16="http://schemas.microsoft.com/office/drawing/2014/main" id="{0AE7C12C-9411-41D0-8583-E81EDD6B113E}"/>
              </a:ext>
            </a:extLst>
          </p:cNvPr>
          <p:cNvCxnSpPr>
            <a:cxnSpLocks/>
          </p:cNvCxnSpPr>
          <p:nvPr/>
        </p:nvCxnSpPr>
        <p:spPr>
          <a:xfrm flipH="1" flipV="1">
            <a:off x="390240" y="5164674"/>
            <a:ext cx="4497" cy="1451346"/>
          </a:xfrm>
          <a:prstGeom prst="line">
            <a:avLst/>
          </a:prstGeom>
        </p:spPr>
        <p:style>
          <a:lnRef idx="1">
            <a:schemeClr val="dk1"/>
          </a:lnRef>
          <a:fillRef idx="0">
            <a:schemeClr val="dk1"/>
          </a:fillRef>
          <a:effectRef idx="0">
            <a:schemeClr val="dk1"/>
          </a:effectRef>
          <a:fontRef idx="minor">
            <a:schemeClr val="tx1"/>
          </a:fontRef>
        </p:style>
      </p:cxnSp>
      <p:cxnSp>
        <p:nvCxnSpPr>
          <p:cNvPr id="105" name="Straight Connector 104">
            <a:extLst>
              <a:ext uri="{FF2B5EF4-FFF2-40B4-BE49-F238E27FC236}">
                <a16:creationId xmlns:a16="http://schemas.microsoft.com/office/drawing/2014/main" id="{396A6076-675B-40D7-8FF7-D45B0EA88131}"/>
              </a:ext>
            </a:extLst>
          </p:cNvPr>
          <p:cNvCxnSpPr>
            <a:cxnSpLocks/>
          </p:cNvCxnSpPr>
          <p:nvPr/>
        </p:nvCxnSpPr>
        <p:spPr>
          <a:xfrm flipV="1">
            <a:off x="730806" y="5164674"/>
            <a:ext cx="0" cy="1438854"/>
          </a:xfrm>
          <a:prstGeom prst="line">
            <a:avLst/>
          </a:prstGeom>
        </p:spPr>
        <p:style>
          <a:lnRef idx="1">
            <a:schemeClr val="dk1"/>
          </a:lnRef>
          <a:fillRef idx="0">
            <a:schemeClr val="dk1"/>
          </a:fillRef>
          <a:effectRef idx="0">
            <a:schemeClr val="dk1"/>
          </a:effectRef>
          <a:fontRef idx="minor">
            <a:schemeClr val="tx1"/>
          </a:fontRef>
        </p:style>
      </p:cxnSp>
      <p:cxnSp>
        <p:nvCxnSpPr>
          <p:cNvPr id="106" name="Straight Connector 105">
            <a:extLst>
              <a:ext uri="{FF2B5EF4-FFF2-40B4-BE49-F238E27FC236}">
                <a16:creationId xmlns:a16="http://schemas.microsoft.com/office/drawing/2014/main" id="{8D45C5B5-83B8-40CB-B187-4481F8294D7B}"/>
              </a:ext>
            </a:extLst>
          </p:cNvPr>
          <p:cNvCxnSpPr>
            <a:cxnSpLocks/>
          </p:cNvCxnSpPr>
          <p:nvPr/>
        </p:nvCxnSpPr>
        <p:spPr>
          <a:xfrm flipV="1">
            <a:off x="1083415" y="5164674"/>
            <a:ext cx="0" cy="1447332"/>
          </a:xfrm>
          <a:prstGeom prst="line">
            <a:avLst/>
          </a:prstGeom>
        </p:spPr>
        <p:style>
          <a:lnRef idx="1">
            <a:schemeClr val="dk1"/>
          </a:lnRef>
          <a:fillRef idx="0">
            <a:schemeClr val="dk1"/>
          </a:fillRef>
          <a:effectRef idx="0">
            <a:schemeClr val="dk1"/>
          </a:effectRef>
          <a:fontRef idx="minor">
            <a:schemeClr val="tx1"/>
          </a:fontRef>
        </p:style>
      </p:cxnSp>
      <p:cxnSp>
        <p:nvCxnSpPr>
          <p:cNvPr id="107" name="Straight Connector 106">
            <a:extLst>
              <a:ext uri="{FF2B5EF4-FFF2-40B4-BE49-F238E27FC236}">
                <a16:creationId xmlns:a16="http://schemas.microsoft.com/office/drawing/2014/main" id="{B39F6EDD-AC92-4356-8BCD-B63DB98A1FC4}"/>
              </a:ext>
            </a:extLst>
          </p:cNvPr>
          <p:cNvCxnSpPr>
            <a:cxnSpLocks/>
          </p:cNvCxnSpPr>
          <p:nvPr/>
        </p:nvCxnSpPr>
        <p:spPr>
          <a:xfrm flipH="1">
            <a:off x="390240" y="5164674"/>
            <a:ext cx="2121209" cy="0"/>
          </a:xfrm>
          <a:prstGeom prst="line">
            <a:avLst/>
          </a:prstGeom>
        </p:spPr>
        <p:style>
          <a:lnRef idx="1">
            <a:schemeClr val="dk1"/>
          </a:lnRef>
          <a:fillRef idx="0">
            <a:schemeClr val="dk1"/>
          </a:fillRef>
          <a:effectRef idx="0">
            <a:schemeClr val="dk1"/>
          </a:effectRef>
          <a:fontRef idx="minor">
            <a:schemeClr val="tx1"/>
          </a:fontRef>
        </p:style>
      </p:cxnSp>
      <p:cxnSp>
        <p:nvCxnSpPr>
          <p:cNvPr id="108" name="Straight Connector 107">
            <a:extLst>
              <a:ext uri="{FF2B5EF4-FFF2-40B4-BE49-F238E27FC236}">
                <a16:creationId xmlns:a16="http://schemas.microsoft.com/office/drawing/2014/main" id="{14F7C216-72CB-4903-871E-9F837A1241EF}"/>
              </a:ext>
            </a:extLst>
          </p:cNvPr>
          <p:cNvCxnSpPr>
            <a:cxnSpLocks/>
          </p:cNvCxnSpPr>
          <p:nvPr/>
        </p:nvCxnSpPr>
        <p:spPr>
          <a:xfrm>
            <a:off x="7623742" y="6630100"/>
            <a:ext cx="2010918" cy="0"/>
          </a:xfrm>
          <a:prstGeom prst="line">
            <a:avLst/>
          </a:prstGeom>
        </p:spPr>
        <p:style>
          <a:lnRef idx="1">
            <a:schemeClr val="dk1"/>
          </a:lnRef>
          <a:fillRef idx="0">
            <a:schemeClr val="dk1"/>
          </a:fillRef>
          <a:effectRef idx="0">
            <a:schemeClr val="dk1"/>
          </a:effectRef>
          <a:fontRef idx="minor">
            <a:schemeClr val="tx1"/>
          </a:fontRef>
        </p:style>
      </p:cxnSp>
      <p:cxnSp>
        <p:nvCxnSpPr>
          <p:cNvPr id="109" name="Straight Connector 108">
            <a:extLst>
              <a:ext uri="{FF2B5EF4-FFF2-40B4-BE49-F238E27FC236}">
                <a16:creationId xmlns:a16="http://schemas.microsoft.com/office/drawing/2014/main" id="{0C4A42CD-D8B4-4A55-8B11-3FFF4222FC15}"/>
              </a:ext>
            </a:extLst>
          </p:cNvPr>
          <p:cNvCxnSpPr>
            <a:cxnSpLocks/>
          </p:cNvCxnSpPr>
          <p:nvPr/>
        </p:nvCxnSpPr>
        <p:spPr>
          <a:xfrm flipV="1">
            <a:off x="7623742" y="4015806"/>
            <a:ext cx="0" cy="2585763"/>
          </a:xfrm>
          <a:prstGeom prst="line">
            <a:avLst/>
          </a:prstGeom>
        </p:spPr>
        <p:style>
          <a:lnRef idx="1">
            <a:schemeClr val="dk1"/>
          </a:lnRef>
          <a:fillRef idx="0">
            <a:schemeClr val="dk1"/>
          </a:fillRef>
          <a:effectRef idx="0">
            <a:schemeClr val="dk1"/>
          </a:effectRef>
          <a:fontRef idx="minor">
            <a:schemeClr val="tx1"/>
          </a:fontRef>
        </p:style>
      </p:cxnSp>
      <p:cxnSp>
        <p:nvCxnSpPr>
          <p:cNvPr id="110" name="Straight Connector 109">
            <a:extLst>
              <a:ext uri="{FF2B5EF4-FFF2-40B4-BE49-F238E27FC236}">
                <a16:creationId xmlns:a16="http://schemas.microsoft.com/office/drawing/2014/main" id="{96346BA3-C99B-4155-800D-19E724389E45}"/>
              </a:ext>
            </a:extLst>
          </p:cNvPr>
          <p:cNvCxnSpPr>
            <a:cxnSpLocks/>
          </p:cNvCxnSpPr>
          <p:nvPr/>
        </p:nvCxnSpPr>
        <p:spPr>
          <a:xfrm flipV="1">
            <a:off x="9613632" y="4044337"/>
            <a:ext cx="0" cy="2585763"/>
          </a:xfrm>
          <a:prstGeom prst="line">
            <a:avLst/>
          </a:prstGeom>
        </p:spPr>
        <p:style>
          <a:lnRef idx="1">
            <a:schemeClr val="dk1"/>
          </a:lnRef>
          <a:fillRef idx="0">
            <a:schemeClr val="dk1"/>
          </a:fillRef>
          <a:effectRef idx="0">
            <a:schemeClr val="dk1"/>
          </a:effectRef>
          <a:fontRef idx="minor">
            <a:schemeClr val="tx1"/>
          </a:fontRef>
        </p:style>
      </p:cxnSp>
      <p:cxnSp>
        <p:nvCxnSpPr>
          <p:cNvPr id="111" name="Straight Connector 110">
            <a:extLst>
              <a:ext uri="{FF2B5EF4-FFF2-40B4-BE49-F238E27FC236}">
                <a16:creationId xmlns:a16="http://schemas.microsoft.com/office/drawing/2014/main" id="{43CFA2B6-28A5-4BC5-8D31-4CE54E730360}"/>
              </a:ext>
            </a:extLst>
          </p:cNvPr>
          <p:cNvCxnSpPr>
            <a:cxnSpLocks/>
          </p:cNvCxnSpPr>
          <p:nvPr/>
        </p:nvCxnSpPr>
        <p:spPr>
          <a:xfrm>
            <a:off x="7623742" y="4015805"/>
            <a:ext cx="1989890" cy="28531"/>
          </a:xfrm>
          <a:prstGeom prst="line">
            <a:avLst/>
          </a:prstGeom>
        </p:spPr>
        <p:style>
          <a:lnRef idx="1">
            <a:schemeClr val="dk1"/>
          </a:lnRef>
          <a:fillRef idx="0">
            <a:schemeClr val="dk1"/>
          </a:fillRef>
          <a:effectRef idx="0">
            <a:schemeClr val="dk1"/>
          </a:effectRef>
          <a:fontRef idx="minor">
            <a:schemeClr val="tx1"/>
          </a:fontRef>
        </p:style>
      </p:cxnSp>
      <p:sp>
        <p:nvSpPr>
          <p:cNvPr id="121" name="TextBox 120">
            <a:extLst>
              <a:ext uri="{FF2B5EF4-FFF2-40B4-BE49-F238E27FC236}">
                <a16:creationId xmlns:a16="http://schemas.microsoft.com/office/drawing/2014/main" id="{8D64B1A2-FB85-4A8A-9E6A-F1E2CE4BA86E}"/>
              </a:ext>
            </a:extLst>
          </p:cNvPr>
          <p:cNvSpPr txBox="1"/>
          <p:nvPr/>
        </p:nvSpPr>
        <p:spPr>
          <a:xfrm>
            <a:off x="7679569" y="3280020"/>
            <a:ext cx="1934063" cy="646331"/>
          </a:xfrm>
          <a:prstGeom prst="rect">
            <a:avLst/>
          </a:prstGeom>
          <a:noFill/>
        </p:spPr>
        <p:txBody>
          <a:bodyPr wrap="square" rtlCol="0">
            <a:spAutoFit/>
          </a:bodyPr>
          <a:lstStyle/>
          <a:p>
            <a:pPr algn="ctr"/>
            <a:r>
              <a:rPr lang="en-GB" b="1" dirty="0"/>
              <a:t>London</a:t>
            </a:r>
          </a:p>
          <a:p>
            <a:pPr algn="ctr"/>
            <a:r>
              <a:rPr lang="en-GB" dirty="0"/>
              <a:t>(Seat of power)</a:t>
            </a:r>
          </a:p>
        </p:txBody>
      </p:sp>
      <p:sp>
        <p:nvSpPr>
          <p:cNvPr id="122" name="TextBox 121">
            <a:extLst>
              <a:ext uri="{FF2B5EF4-FFF2-40B4-BE49-F238E27FC236}">
                <a16:creationId xmlns:a16="http://schemas.microsoft.com/office/drawing/2014/main" id="{8E75C64B-D886-40C7-894F-CBEEC1EA769D}"/>
              </a:ext>
            </a:extLst>
          </p:cNvPr>
          <p:cNvSpPr txBox="1"/>
          <p:nvPr/>
        </p:nvSpPr>
        <p:spPr>
          <a:xfrm>
            <a:off x="3030896" y="4044336"/>
            <a:ext cx="1762401" cy="461665"/>
          </a:xfrm>
          <a:prstGeom prst="rect">
            <a:avLst/>
          </a:prstGeom>
          <a:noFill/>
        </p:spPr>
        <p:txBody>
          <a:bodyPr wrap="square" rtlCol="0">
            <a:spAutoFit/>
          </a:bodyPr>
          <a:lstStyle/>
          <a:p>
            <a:pPr algn="ctr"/>
            <a:r>
              <a:rPr lang="en-GB" sz="2400" dirty="0"/>
              <a:t>R.I.P</a:t>
            </a:r>
          </a:p>
        </p:txBody>
      </p:sp>
    </p:spTree>
    <p:extLst>
      <p:ext uri="{BB962C8B-B14F-4D97-AF65-F5344CB8AC3E}">
        <p14:creationId xmlns:p14="http://schemas.microsoft.com/office/powerpoint/2010/main" val="3412587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81E23918-D841-407F-AF53-B6D2D86E6DD7}"/>
              </a:ext>
            </a:extLst>
          </p:cNvPr>
          <p:cNvCxnSpPr>
            <a:cxnSpLocks/>
          </p:cNvCxnSpPr>
          <p:nvPr/>
        </p:nvCxnSpPr>
        <p:spPr>
          <a:xfrm flipV="1">
            <a:off x="5146697" y="6621988"/>
            <a:ext cx="2235907" cy="4100"/>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ABB113E1-F84A-4958-8DFE-FBF1338C1A37}"/>
              </a:ext>
            </a:extLst>
          </p:cNvPr>
          <p:cNvCxnSpPr>
            <a:cxnSpLocks/>
          </p:cNvCxnSpPr>
          <p:nvPr/>
        </p:nvCxnSpPr>
        <p:spPr>
          <a:xfrm flipV="1">
            <a:off x="5145682" y="4856065"/>
            <a:ext cx="0" cy="1770023"/>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94FDD1ED-2E66-43C0-9576-61EA83D475E6}"/>
              </a:ext>
            </a:extLst>
          </p:cNvPr>
          <p:cNvCxnSpPr>
            <a:cxnSpLocks/>
          </p:cNvCxnSpPr>
          <p:nvPr/>
        </p:nvCxnSpPr>
        <p:spPr>
          <a:xfrm flipH="1" flipV="1">
            <a:off x="7382603" y="4876590"/>
            <a:ext cx="1968" cy="1757521"/>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6109A2C5-EFF2-4030-BD80-4A1BE504212C}"/>
              </a:ext>
            </a:extLst>
          </p:cNvPr>
          <p:cNvCxnSpPr>
            <a:cxnSpLocks/>
          </p:cNvCxnSpPr>
          <p:nvPr/>
        </p:nvCxnSpPr>
        <p:spPr>
          <a:xfrm flipV="1">
            <a:off x="5142121" y="3542262"/>
            <a:ext cx="1110147" cy="1313803"/>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4D43A508-9C92-42F6-B218-7CD42A07DED0}"/>
              </a:ext>
            </a:extLst>
          </p:cNvPr>
          <p:cNvCxnSpPr>
            <a:cxnSpLocks/>
          </p:cNvCxnSpPr>
          <p:nvPr/>
        </p:nvCxnSpPr>
        <p:spPr>
          <a:xfrm flipH="1" flipV="1">
            <a:off x="6257166" y="3542261"/>
            <a:ext cx="1125437" cy="1334329"/>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DCCAD502-9DED-47FD-95DE-9C7E1ECE0D23}"/>
              </a:ext>
            </a:extLst>
          </p:cNvPr>
          <p:cNvCxnSpPr>
            <a:cxnSpLocks/>
          </p:cNvCxnSpPr>
          <p:nvPr/>
        </p:nvCxnSpPr>
        <p:spPr>
          <a:xfrm flipH="1" flipV="1">
            <a:off x="6252266" y="3141589"/>
            <a:ext cx="2" cy="406067"/>
          </a:xfrm>
          <a:prstGeom prst="line">
            <a:avLst/>
          </a:prstGeom>
          <a:ln w="28575"/>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8291B62F-4DA6-4939-99A2-64A059B9938E}"/>
              </a:ext>
            </a:extLst>
          </p:cNvPr>
          <p:cNvCxnSpPr>
            <a:cxnSpLocks/>
          </p:cNvCxnSpPr>
          <p:nvPr/>
        </p:nvCxnSpPr>
        <p:spPr>
          <a:xfrm flipH="1">
            <a:off x="6068347" y="3323707"/>
            <a:ext cx="363622" cy="1"/>
          </a:xfrm>
          <a:prstGeom prst="line">
            <a:avLst/>
          </a:prstGeom>
          <a:ln w="28575"/>
        </p:spPr>
        <p:style>
          <a:lnRef idx="1">
            <a:schemeClr val="dk1"/>
          </a:lnRef>
          <a:fillRef idx="0">
            <a:schemeClr val="dk1"/>
          </a:fillRef>
          <a:effectRef idx="0">
            <a:schemeClr val="dk1"/>
          </a:effectRef>
          <a:fontRef idx="minor">
            <a:schemeClr val="tx1"/>
          </a:fontRef>
        </p:style>
      </p:cxnSp>
      <p:sp>
        <p:nvSpPr>
          <p:cNvPr id="22" name="TextBox 21">
            <a:extLst>
              <a:ext uri="{FF2B5EF4-FFF2-40B4-BE49-F238E27FC236}">
                <a16:creationId xmlns:a16="http://schemas.microsoft.com/office/drawing/2014/main" id="{F37A4C30-4DCF-4D41-84D8-98FEDF4EBA3D}"/>
              </a:ext>
            </a:extLst>
          </p:cNvPr>
          <p:cNvSpPr txBox="1"/>
          <p:nvPr/>
        </p:nvSpPr>
        <p:spPr>
          <a:xfrm>
            <a:off x="5471889" y="4123938"/>
            <a:ext cx="1604206" cy="861774"/>
          </a:xfrm>
          <a:prstGeom prst="rect">
            <a:avLst/>
          </a:prstGeom>
          <a:noFill/>
        </p:spPr>
        <p:txBody>
          <a:bodyPr wrap="square" rtlCol="0">
            <a:spAutoFit/>
          </a:bodyPr>
          <a:lstStyle/>
          <a:p>
            <a:pPr algn="ctr"/>
            <a:r>
              <a:rPr lang="en-GB" sz="1600" b="1" dirty="0"/>
              <a:t>Westminster Abbey </a:t>
            </a:r>
          </a:p>
          <a:p>
            <a:pPr algn="ctr"/>
            <a:r>
              <a:rPr lang="en-GB" sz="1600" dirty="0"/>
              <a:t>(Sanctuary)</a:t>
            </a:r>
          </a:p>
        </p:txBody>
      </p:sp>
      <p:cxnSp>
        <p:nvCxnSpPr>
          <p:cNvPr id="25" name="Straight Connector 24">
            <a:extLst>
              <a:ext uri="{FF2B5EF4-FFF2-40B4-BE49-F238E27FC236}">
                <a16:creationId xmlns:a16="http://schemas.microsoft.com/office/drawing/2014/main" id="{BB51FFC8-D1D4-40DF-94E9-B4F38663A161}"/>
              </a:ext>
            </a:extLst>
          </p:cNvPr>
          <p:cNvCxnSpPr>
            <a:cxnSpLocks/>
          </p:cNvCxnSpPr>
          <p:nvPr/>
        </p:nvCxnSpPr>
        <p:spPr>
          <a:xfrm>
            <a:off x="9897851" y="6617888"/>
            <a:ext cx="2082435" cy="820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429BBAEC-C534-4DF6-88B7-560BEC87DC25}"/>
              </a:ext>
            </a:extLst>
          </p:cNvPr>
          <p:cNvCxnSpPr>
            <a:cxnSpLocks/>
          </p:cNvCxnSpPr>
          <p:nvPr/>
        </p:nvCxnSpPr>
        <p:spPr>
          <a:xfrm flipV="1">
            <a:off x="9897851" y="3999132"/>
            <a:ext cx="0" cy="2618756"/>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332E7FE6-C39B-455E-A3FC-8E764BDF6710}"/>
              </a:ext>
            </a:extLst>
          </p:cNvPr>
          <p:cNvCxnSpPr>
            <a:cxnSpLocks/>
          </p:cNvCxnSpPr>
          <p:nvPr/>
        </p:nvCxnSpPr>
        <p:spPr>
          <a:xfrm flipV="1">
            <a:off x="11980286" y="3999144"/>
            <a:ext cx="0" cy="2630955"/>
          </a:xfrm>
          <a:prstGeom prst="line">
            <a:avLst/>
          </a:prstGeom>
        </p:spPr>
        <p:style>
          <a:lnRef idx="1">
            <a:schemeClr val="dk1"/>
          </a:lnRef>
          <a:fillRef idx="0">
            <a:schemeClr val="dk1"/>
          </a:fillRef>
          <a:effectRef idx="0">
            <a:schemeClr val="dk1"/>
          </a:effectRef>
          <a:fontRef idx="minor">
            <a:schemeClr val="tx1"/>
          </a:fontRef>
        </p:style>
      </p:cxnSp>
      <p:cxnSp>
        <p:nvCxnSpPr>
          <p:cNvPr id="46" name="Straight Connector 45">
            <a:extLst>
              <a:ext uri="{FF2B5EF4-FFF2-40B4-BE49-F238E27FC236}">
                <a16:creationId xmlns:a16="http://schemas.microsoft.com/office/drawing/2014/main" id="{2CEB9AE2-9307-4162-93AB-CE095E6CEBB9}"/>
              </a:ext>
            </a:extLst>
          </p:cNvPr>
          <p:cNvCxnSpPr>
            <a:cxnSpLocks/>
          </p:cNvCxnSpPr>
          <p:nvPr/>
        </p:nvCxnSpPr>
        <p:spPr>
          <a:xfrm>
            <a:off x="9897851"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47" name="Straight Connector 46">
            <a:extLst>
              <a:ext uri="{FF2B5EF4-FFF2-40B4-BE49-F238E27FC236}">
                <a16:creationId xmlns:a16="http://schemas.microsoft.com/office/drawing/2014/main" id="{8D903F7F-57F6-4EFD-9BC8-F5003D90B693}"/>
              </a:ext>
            </a:extLst>
          </p:cNvPr>
          <p:cNvCxnSpPr>
            <a:cxnSpLocks/>
          </p:cNvCxnSpPr>
          <p:nvPr/>
        </p:nvCxnSpPr>
        <p:spPr>
          <a:xfrm>
            <a:off x="10274222"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48" name="Straight Connector 47">
            <a:extLst>
              <a:ext uri="{FF2B5EF4-FFF2-40B4-BE49-F238E27FC236}">
                <a16:creationId xmlns:a16="http://schemas.microsoft.com/office/drawing/2014/main" id="{53360C61-B4D2-4E4F-8297-A7325EE1957B}"/>
              </a:ext>
            </a:extLst>
          </p:cNvPr>
          <p:cNvCxnSpPr>
            <a:cxnSpLocks/>
          </p:cNvCxnSpPr>
          <p:nvPr/>
        </p:nvCxnSpPr>
        <p:spPr>
          <a:xfrm>
            <a:off x="10465554"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51" name="Straight Connector 50">
            <a:extLst>
              <a:ext uri="{FF2B5EF4-FFF2-40B4-BE49-F238E27FC236}">
                <a16:creationId xmlns:a16="http://schemas.microsoft.com/office/drawing/2014/main" id="{4DE66F6C-4DA2-43B9-9B51-A2DB5E068B74}"/>
              </a:ext>
            </a:extLst>
          </p:cNvPr>
          <p:cNvCxnSpPr>
            <a:cxnSpLocks/>
          </p:cNvCxnSpPr>
          <p:nvPr/>
        </p:nvCxnSpPr>
        <p:spPr>
          <a:xfrm flipV="1">
            <a:off x="10273480" y="4258462"/>
            <a:ext cx="192074" cy="1"/>
          </a:xfrm>
          <a:prstGeom prst="line">
            <a:avLst/>
          </a:prstGeom>
        </p:spPr>
        <p:style>
          <a:lnRef idx="1">
            <a:schemeClr val="dk1"/>
          </a:lnRef>
          <a:fillRef idx="0">
            <a:schemeClr val="dk1"/>
          </a:fillRef>
          <a:effectRef idx="0">
            <a:schemeClr val="dk1"/>
          </a:effectRef>
          <a:fontRef idx="minor">
            <a:schemeClr val="tx1"/>
          </a:fontRef>
        </p:style>
      </p:cxnSp>
      <p:sp>
        <p:nvSpPr>
          <p:cNvPr id="54" name="TextBox 53">
            <a:extLst>
              <a:ext uri="{FF2B5EF4-FFF2-40B4-BE49-F238E27FC236}">
                <a16:creationId xmlns:a16="http://schemas.microsoft.com/office/drawing/2014/main" id="{0B65B02D-8384-4BE3-B207-0989AD65BE31}"/>
              </a:ext>
            </a:extLst>
          </p:cNvPr>
          <p:cNvSpPr txBox="1"/>
          <p:nvPr/>
        </p:nvSpPr>
        <p:spPr>
          <a:xfrm>
            <a:off x="9854771" y="3280020"/>
            <a:ext cx="2125516" cy="646331"/>
          </a:xfrm>
          <a:prstGeom prst="rect">
            <a:avLst/>
          </a:prstGeom>
          <a:noFill/>
        </p:spPr>
        <p:txBody>
          <a:bodyPr wrap="square" rtlCol="0">
            <a:spAutoFit/>
          </a:bodyPr>
          <a:lstStyle/>
          <a:p>
            <a:pPr algn="ctr"/>
            <a:r>
              <a:rPr lang="en-GB" b="1" dirty="0"/>
              <a:t>Tower of London</a:t>
            </a:r>
          </a:p>
          <a:p>
            <a:pPr algn="ctr"/>
            <a:r>
              <a:rPr lang="en-GB" dirty="0"/>
              <a:t>(Palace/Fortress)</a:t>
            </a:r>
          </a:p>
        </p:txBody>
      </p:sp>
      <p:sp>
        <p:nvSpPr>
          <p:cNvPr id="68" name="TextBox 67">
            <a:extLst>
              <a:ext uri="{FF2B5EF4-FFF2-40B4-BE49-F238E27FC236}">
                <a16:creationId xmlns:a16="http://schemas.microsoft.com/office/drawing/2014/main" id="{F8E9EF02-AFE0-4819-8A66-0D25436D7FE8}"/>
              </a:ext>
            </a:extLst>
          </p:cNvPr>
          <p:cNvSpPr txBox="1"/>
          <p:nvPr/>
        </p:nvSpPr>
        <p:spPr>
          <a:xfrm>
            <a:off x="194303" y="3285147"/>
            <a:ext cx="2554203" cy="646331"/>
          </a:xfrm>
          <a:prstGeom prst="rect">
            <a:avLst/>
          </a:prstGeom>
          <a:noFill/>
        </p:spPr>
        <p:txBody>
          <a:bodyPr wrap="square" rtlCol="0">
            <a:spAutoFit/>
          </a:bodyPr>
          <a:lstStyle/>
          <a:p>
            <a:pPr algn="ctr"/>
            <a:r>
              <a:rPr lang="en-GB" b="1" dirty="0"/>
              <a:t>Imprisoned</a:t>
            </a:r>
          </a:p>
          <a:p>
            <a:pPr algn="ctr"/>
            <a:r>
              <a:rPr lang="en-GB" dirty="0"/>
              <a:t>(one of Richard’s castles)</a:t>
            </a:r>
          </a:p>
        </p:txBody>
      </p:sp>
      <p:sp>
        <p:nvSpPr>
          <p:cNvPr id="80" name="TextBox 79">
            <a:extLst>
              <a:ext uri="{FF2B5EF4-FFF2-40B4-BE49-F238E27FC236}">
                <a16:creationId xmlns:a16="http://schemas.microsoft.com/office/drawing/2014/main" id="{50EF90AB-A0BB-48D9-868C-D3DBC566235D}"/>
              </a:ext>
            </a:extLst>
          </p:cNvPr>
          <p:cNvSpPr txBox="1"/>
          <p:nvPr/>
        </p:nvSpPr>
        <p:spPr>
          <a:xfrm>
            <a:off x="113496" y="-15246"/>
            <a:ext cx="11979431" cy="2000548"/>
          </a:xfrm>
          <a:prstGeom prst="rect">
            <a:avLst/>
          </a:prstGeom>
          <a:noFill/>
        </p:spPr>
        <p:txBody>
          <a:bodyPr wrap="square" rtlCol="0">
            <a:spAutoFit/>
          </a:bodyPr>
          <a:lstStyle/>
          <a:p>
            <a:r>
              <a:rPr lang="en-GB" sz="2800" b="1" dirty="0">
                <a:solidFill>
                  <a:srgbClr val="FF0000"/>
                </a:solidFill>
              </a:rPr>
              <a:t>4 May 1483</a:t>
            </a:r>
          </a:p>
          <a:p>
            <a:r>
              <a:rPr lang="en-GB" sz="2800" dirty="0">
                <a:solidFill>
                  <a:srgbClr val="FF0000"/>
                </a:solidFill>
              </a:rPr>
              <a:t>Duke Richard and Buckingham arrived in London with young King Edward, who was placed in the Tower of London. Edward’s coronation was postponed for 7 weeks with the royal council declaring Duke Richard as Protector until then. </a:t>
            </a:r>
          </a:p>
          <a:p>
            <a:endParaRPr lang="en-GB" sz="1200" dirty="0"/>
          </a:p>
        </p:txBody>
      </p:sp>
      <p:cxnSp>
        <p:nvCxnSpPr>
          <p:cNvPr id="112" name="Straight Connector 111">
            <a:extLst>
              <a:ext uri="{FF2B5EF4-FFF2-40B4-BE49-F238E27FC236}">
                <a16:creationId xmlns:a16="http://schemas.microsoft.com/office/drawing/2014/main" id="{B7FC0D98-758B-411C-8A63-B85BE4E2BF65}"/>
              </a:ext>
            </a:extLst>
          </p:cNvPr>
          <p:cNvCxnSpPr>
            <a:cxnSpLocks/>
          </p:cNvCxnSpPr>
          <p:nvPr/>
        </p:nvCxnSpPr>
        <p:spPr>
          <a:xfrm>
            <a:off x="10469116"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113" name="Straight Connector 112">
            <a:extLst>
              <a:ext uri="{FF2B5EF4-FFF2-40B4-BE49-F238E27FC236}">
                <a16:creationId xmlns:a16="http://schemas.microsoft.com/office/drawing/2014/main" id="{1A4C436A-4A6F-409F-AF0F-3A78A288DCD9}"/>
              </a:ext>
            </a:extLst>
          </p:cNvPr>
          <p:cNvCxnSpPr>
            <a:cxnSpLocks/>
          </p:cNvCxnSpPr>
          <p:nvPr/>
        </p:nvCxnSpPr>
        <p:spPr>
          <a:xfrm>
            <a:off x="10845487"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4" name="Straight Connector 113">
            <a:extLst>
              <a:ext uri="{FF2B5EF4-FFF2-40B4-BE49-F238E27FC236}">
                <a16:creationId xmlns:a16="http://schemas.microsoft.com/office/drawing/2014/main" id="{18D542E0-293E-4CAF-9A9C-D29DA6931EC2}"/>
              </a:ext>
            </a:extLst>
          </p:cNvPr>
          <p:cNvCxnSpPr>
            <a:cxnSpLocks/>
          </p:cNvCxnSpPr>
          <p:nvPr/>
        </p:nvCxnSpPr>
        <p:spPr>
          <a:xfrm>
            <a:off x="11036819"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5" name="Straight Connector 114">
            <a:extLst>
              <a:ext uri="{FF2B5EF4-FFF2-40B4-BE49-F238E27FC236}">
                <a16:creationId xmlns:a16="http://schemas.microsoft.com/office/drawing/2014/main" id="{41637009-6391-4794-A05D-DBAC2F261A5D}"/>
              </a:ext>
            </a:extLst>
          </p:cNvPr>
          <p:cNvCxnSpPr>
            <a:cxnSpLocks/>
          </p:cNvCxnSpPr>
          <p:nvPr/>
        </p:nvCxnSpPr>
        <p:spPr>
          <a:xfrm flipV="1">
            <a:off x="10844745" y="4258462"/>
            <a:ext cx="192074" cy="1"/>
          </a:xfrm>
          <a:prstGeom prst="line">
            <a:avLst/>
          </a:prstGeom>
        </p:spPr>
        <p:style>
          <a:lnRef idx="1">
            <a:schemeClr val="dk1"/>
          </a:lnRef>
          <a:fillRef idx="0">
            <a:schemeClr val="dk1"/>
          </a:fillRef>
          <a:effectRef idx="0">
            <a:schemeClr val="dk1"/>
          </a:effectRef>
          <a:fontRef idx="minor">
            <a:schemeClr val="tx1"/>
          </a:fontRef>
        </p:style>
      </p:cxnSp>
      <p:cxnSp>
        <p:nvCxnSpPr>
          <p:cNvPr id="116" name="Straight Connector 115">
            <a:extLst>
              <a:ext uri="{FF2B5EF4-FFF2-40B4-BE49-F238E27FC236}">
                <a16:creationId xmlns:a16="http://schemas.microsoft.com/office/drawing/2014/main" id="{7EE3B370-9C9A-478B-918E-22B5B14DA14E}"/>
              </a:ext>
            </a:extLst>
          </p:cNvPr>
          <p:cNvCxnSpPr>
            <a:cxnSpLocks/>
          </p:cNvCxnSpPr>
          <p:nvPr/>
        </p:nvCxnSpPr>
        <p:spPr>
          <a:xfrm>
            <a:off x="11037789"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117" name="Straight Connector 116">
            <a:extLst>
              <a:ext uri="{FF2B5EF4-FFF2-40B4-BE49-F238E27FC236}">
                <a16:creationId xmlns:a16="http://schemas.microsoft.com/office/drawing/2014/main" id="{FC70D238-F5B6-466D-8B32-85EB562C3FF1}"/>
              </a:ext>
            </a:extLst>
          </p:cNvPr>
          <p:cNvCxnSpPr>
            <a:cxnSpLocks/>
          </p:cNvCxnSpPr>
          <p:nvPr/>
        </p:nvCxnSpPr>
        <p:spPr>
          <a:xfrm>
            <a:off x="11414160"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8" name="Straight Connector 117">
            <a:extLst>
              <a:ext uri="{FF2B5EF4-FFF2-40B4-BE49-F238E27FC236}">
                <a16:creationId xmlns:a16="http://schemas.microsoft.com/office/drawing/2014/main" id="{27A25015-4B5B-4DA8-B31D-BF2578167C08}"/>
              </a:ext>
            </a:extLst>
          </p:cNvPr>
          <p:cNvCxnSpPr>
            <a:cxnSpLocks/>
          </p:cNvCxnSpPr>
          <p:nvPr/>
        </p:nvCxnSpPr>
        <p:spPr>
          <a:xfrm>
            <a:off x="11605492"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9" name="Straight Connector 118">
            <a:extLst>
              <a:ext uri="{FF2B5EF4-FFF2-40B4-BE49-F238E27FC236}">
                <a16:creationId xmlns:a16="http://schemas.microsoft.com/office/drawing/2014/main" id="{36B090AA-29EE-4AB1-BA71-4B3559B50D8D}"/>
              </a:ext>
            </a:extLst>
          </p:cNvPr>
          <p:cNvCxnSpPr>
            <a:cxnSpLocks/>
          </p:cNvCxnSpPr>
          <p:nvPr/>
        </p:nvCxnSpPr>
        <p:spPr>
          <a:xfrm flipV="1">
            <a:off x="11413418" y="4258462"/>
            <a:ext cx="192074" cy="1"/>
          </a:xfrm>
          <a:prstGeom prst="line">
            <a:avLst/>
          </a:prstGeom>
        </p:spPr>
        <p:style>
          <a:lnRef idx="1">
            <a:schemeClr val="dk1"/>
          </a:lnRef>
          <a:fillRef idx="0">
            <a:schemeClr val="dk1"/>
          </a:fillRef>
          <a:effectRef idx="0">
            <a:schemeClr val="dk1"/>
          </a:effectRef>
          <a:fontRef idx="minor">
            <a:schemeClr val="tx1"/>
          </a:fontRef>
        </p:style>
      </p:cxnSp>
      <p:cxnSp>
        <p:nvCxnSpPr>
          <p:cNvPr id="120" name="Straight Connector 119">
            <a:extLst>
              <a:ext uri="{FF2B5EF4-FFF2-40B4-BE49-F238E27FC236}">
                <a16:creationId xmlns:a16="http://schemas.microsoft.com/office/drawing/2014/main" id="{AD627571-2264-4FAC-845E-527F164D755A}"/>
              </a:ext>
            </a:extLst>
          </p:cNvPr>
          <p:cNvCxnSpPr>
            <a:cxnSpLocks/>
          </p:cNvCxnSpPr>
          <p:nvPr/>
        </p:nvCxnSpPr>
        <p:spPr>
          <a:xfrm>
            <a:off x="11604749" y="3999131"/>
            <a:ext cx="375537" cy="0"/>
          </a:xfrm>
          <a:prstGeom prst="line">
            <a:avLst/>
          </a:prstGeom>
        </p:spPr>
        <p:style>
          <a:lnRef idx="1">
            <a:schemeClr val="dk1"/>
          </a:lnRef>
          <a:fillRef idx="0">
            <a:schemeClr val="dk1"/>
          </a:fillRef>
          <a:effectRef idx="0">
            <a:schemeClr val="dk1"/>
          </a:effectRef>
          <a:fontRef idx="minor">
            <a:schemeClr val="tx1"/>
          </a:fontRef>
        </p:style>
      </p:cxnSp>
      <p:sp>
        <p:nvSpPr>
          <p:cNvPr id="131" name="Rectangle: Top Corners Rounded 130">
            <a:extLst>
              <a:ext uri="{FF2B5EF4-FFF2-40B4-BE49-F238E27FC236}">
                <a16:creationId xmlns:a16="http://schemas.microsoft.com/office/drawing/2014/main" id="{05B0B531-A503-49D3-9005-C1630E2C610B}"/>
              </a:ext>
            </a:extLst>
          </p:cNvPr>
          <p:cNvSpPr/>
          <p:nvPr/>
        </p:nvSpPr>
        <p:spPr>
          <a:xfrm>
            <a:off x="3022640" y="4011341"/>
            <a:ext cx="1778915" cy="2622769"/>
          </a:xfrm>
          <a:prstGeom prst="round2Same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34" name="TextBox 133">
            <a:extLst>
              <a:ext uri="{FF2B5EF4-FFF2-40B4-BE49-F238E27FC236}">
                <a16:creationId xmlns:a16="http://schemas.microsoft.com/office/drawing/2014/main" id="{5203A5C5-E7F2-4633-B539-F3F5D204795A}"/>
              </a:ext>
            </a:extLst>
          </p:cNvPr>
          <p:cNvSpPr txBox="1"/>
          <p:nvPr/>
        </p:nvSpPr>
        <p:spPr>
          <a:xfrm>
            <a:off x="3020780" y="3557019"/>
            <a:ext cx="1762401" cy="369332"/>
          </a:xfrm>
          <a:prstGeom prst="rect">
            <a:avLst/>
          </a:prstGeom>
          <a:noFill/>
        </p:spPr>
        <p:txBody>
          <a:bodyPr wrap="square" rtlCol="0">
            <a:spAutoFit/>
          </a:bodyPr>
          <a:lstStyle/>
          <a:p>
            <a:pPr algn="ctr"/>
            <a:r>
              <a:rPr lang="en-GB" b="1" dirty="0"/>
              <a:t>Dead</a:t>
            </a:r>
            <a:endParaRPr lang="en-GB" dirty="0"/>
          </a:p>
        </p:txBody>
      </p:sp>
      <p:graphicFrame>
        <p:nvGraphicFramePr>
          <p:cNvPr id="135" name="Table 134">
            <a:extLst>
              <a:ext uri="{FF2B5EF4-FFF2-40B4-BE49-F238E27FC236}">
                <a16:creationId xmlns:a16="http://schemas.microsoft.com/office/drawing/2014/main" id="{DE91F967-BE9C-44A3-AC28-B82BC67610C2}"/>
              </a:ext>
            </a:extLst>
          </p:cNvPr>
          <p:cNvGraphicFramePr>
            <a:graphicFrameLocks noGrp="1"/>
          </p:cNvGraphicFramePr>
          <p:nvPr>
            <p:extLst/>
          </p:nvPr>
        </p:nvGraphicFramePr>
        <p:xfrm>
          <a:off x="194901" y="1773690"/>
          <a:ext cx="11802197" cy="1280160"/>
        </p:xfrm>
        <a:graphic>
          <a:graphicData uri="http://schemas.openxmlformats.org/drawingml/2006/table">
            <a:tbl>
              <a:tblPr firstRow="1" bandRow="1">
                <a:tableStyleId>{5C22544A-7EE6-4342-B048-85BDC9FD1C3A}</a:tableStyleId>
              </a:tblPr>
              <a:tblGrid>
                <a:gridCol w="2385330">
                  <a:extLst>
                    <a:ext uri="{9D8B030D-6E8A-4147-A177-3AD203B41FA5}">
                      <a16:colId xmlns:a16="http://schemas.microsoft.com/office/drawing/2014/main" val="1449652466"/>
                    </a:ext>
                  </a:extLst>
                </a:gridCol>
                <a:gridCol w="2355260">
                  <a:extLst>
                    <a:ext uri="{9D8B030D-6E8A-4147-A177-3AD203B41FA5}">
                      <a16:colId xmlns:a16="http://schemas.microsoft.com/office/drawing/2014/main" val="966863724"/>
                    </a:ext>
                  </a:extLst>
                </a:gridCol>
                <a:gridCol w="1667080">
                  <a:extLst>
                    <a:ext uri="{9D8B030D-6E8A-4147-A177-3AD203B41FA5}">
                      <a16:colId xmlns:a16="http://schemas.microsoft.com/office/drawing/2014/main" val="1407621236"/>
                    </a:ext>
                  </a:extLst>
                </a:gridCol>
                <a:gridCol w="1564277">
                  <a:extLst>
                    <a:ext uri="{9D8B030D-6E8A-4147-A177-3AD203B41FA5}">
                      <a16:colId xmlns:a16="http://schemas.microsoft.com/office/drawing/2014/main" val="2317568963"/>
                    </a:ext>
                  </a:extLst>
                </a:gridCol>
                <a:gridCol w="2183210">
                  <a:extLst>
                    <a:ext uri="{9D8B030D-6E8A-4147-A177-3AD203B41FA5}">
                      <a16:colId xmlns:a16="http://schemas.microsoft.com/office/drawing/2014/main" val="2007091616"/>
                    </a:ext>
                  </a:extLst>
                </a:gridCol>
                <a:gridCol w="1647040">
                  <a:extLst>
                    <a:ext uri="{9D8B030D-6E8A-4147-A177-3AD203B41FA5}">
                      <a16:colId xmlns:a16="http://schemas.microsoft.com/office/drawing/2014/main" val="3793623163"/>
                    </a:ext>
                  </a:extLst>
                </a:gridCol>
              </a:tblGrid>
              <a:tr h="370840">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400" dirty="0">
                          <a:solidFill>
                            <a:schemeClr val="tx1"/>
                          </a:solidFill>
                        </a:rPr>
                        <a:t>Write where each person was on this date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Duke of                      Buckingham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Richard, Duke of Gloucester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Sir                                        Richard Grey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Sir Thomas Grey, Marquess of Dorset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Prince                              Richard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2964092"/>
                  </a:ext>
                </a:extLst>
              </a:tr>
              <a:tr h="370840">
                <a:tc vMerge="1">
                  <a:txBody>
                    <a:bodyPr/>
                    <a:lstStyle/>
                    <a:p>
                      <a:pPr algn="ctr"/>
                      <a:endParaRPr lang="en-GB" sz="18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Earl Rivers         (Anthony Woodville)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King                                     Edward IV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Lord                                 Hastings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Queen Elizabeth (Woodville)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Young                                 King Edward 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88809742"/>
                  </a:ext>
                </a:extLst>
              </a:tr>
            </a:tbl>
          </a:graphicData>
        </a:graphic>
      </p:graphicFrame>
      <p:cxnSp>
        <p:nvCxnSpPr>
          <p:cNvPr id="75" name="Straight Connector 74">
            <a:extLst>
              <a:ext uri="{FF2B5EF4-FFF2-40B4-BE49-F238E27FC236}">
                <a16:creationId xmlns:a16="http://schemas.microsoft.com/office/drawing/2014/main" id="{264CFAB0-46FB-4E43-9EAE-969498684EB6}"/>
              </a:ext>
            </a:extLst>
          </p:cNvPr>
          <p:cNvCxnSpPr>
            <a:cxnSpLocks/>
          </p:cNvCxnSpPr>
          <p:nvPr/>
        </p:nvCxnSpPr>
        <p:spPr>
          <a:xfrm flipV="1">
            <a:off x="1459468" y="5156200"/>
            <a:ext cx="0" cy="1438856"/>
          </a:xfrm>
          <a:prstGeom prst="line">
            <a:avLst/>
          </a:prstGeom>
        </p:spPr>
        <p:style>
          <a:lnRef idx="1">
            <a:schemeClr val="dk1"/>
          </a:lnRef>
          <a:fillRef idx="0">
            <a:schemeClr val="dk1"/>
          </a:fillRef>
          <a:effectRef idx="0">
            <a:schemeClr val="dk1"/>
          </a:effectRef>
          <a:fontRef idx="minor">
            <a:schemeClr val="tx1"/>
          </a:fontRef>
        </p:style>
      </p:cxnSp>
      <p:cxnSp>
        <p:nvCxnSpPr>
          <p:cNvPr id="76" name="Straight Connector 75">
            <a:extLst>
              <a:ext uri="{FF2B5EF4-FFF2-40B4-BE49-F238E27FC236}">
                <a16:creationId xmlns:a16="http://schemas.microsoft.com/office/drawing/2014/main" id="{C5F8BE58-D440-41F6-A517-5EB4ED7CC751}"/>
              </a:ext>
            </a:extLst>
          </p:cNvPr>
          <p:cNvCxnSpPr>
            <a:cxnSpLocks/>
          </p:cNvCxnSpPr>
          <p:nvPr/>
        </p:nvCxnSpPr>
        <p:spPr>
          <a:xfrm flipH="1" flipV="1">
            <a:off x="1814712" y="5156200"/>
            <a:ext cx="4497" cy="1451346"/>
          </a:xfrm>
          <a:prstGeom prst="line">
            <a:avLst/>
          </a:prstGeom>
        </p:spPr>
        <p:style>
          <a:lnRef idx="1">
            <a:schemeClr val="dk1"/>
          </a:lnRef>
          <a:fillRef idx="0">
            <a:schemeClr val="dk1"/>
          </a:fillRef>
          <a:effectRef idx="0">
            <a:schemeClr val="dk1"/>
          </a:effectRef>
          <a:fontRef idx="minor">
            <a:schemeClr val="tx1"/>
          </a:fontRef>
        </p:style>
      </p:cxnSp>
      <p:cxnSp>
        <p:nvCxnSpPr>
          <p:cNvPr id="77" name="Straight Connector 76">
            <a:extLst>
              <a:ext uri="{FF2B5EF4-FFF2-40B4-BE49-F238E27FC236}">
                <a16:creationId xmlns:a16="http://schemas.microsoft.com/office/drawing/2014/main" id="{97022730-CEF0-4957-B327-5C782F5AF556}"/>
              </a:ext>
            </a:extLst>
          </p:cNvPr>
          <p:cNvCxnSpPr>
            <a:cxnSpLocks/>
          </p:cNvCxnSpPr>
          <p:nvPr/>
        </p:nvCxnSpPr>
        <p:spPr>
          <a:xfrm flipV="1">
            <a:off x="2155278" y="5156200"/>
            <a:ext cx="0" cy="1438854"/>
          </a:xfrm>
          <a:prstGeom prst="line">
            <a:avLst/>
          </a:prstGeom>
        </p:spPr>
        <p:style>
          <a:lnRef idx="1">
            <a:schemeClr val="dk1"/>
          </a:lnRef>
          <a:fillRef idx="0">
            <a:schemeClr val="dk1"/>
          </a:fillRef>
          <a:effectRef idx="0">
            <a:schemeClr val="dk1"/>
          </a:effectRef>
          <a:fontRef idx="minor">
            <a:schemeClr val="tx1"/>
          </a:fontRef>
        </p:style>
      </p:cxnSp>
      <p:cxnSp>
        <p:nvCxnSpPr>
          <p:cNvPr id="78" name="Straight Connector 77">
            <a:extLst>
              <a:ext uri="{FF2B5EF4-FFF2-40B4-BE49-F238E27FC236}">
                <a16:creationId xmlns:a16="http://schemas.microsoft.com/office/drawing/2014/main" id="{648FF27A-196B-4ECF-99F9-3787C7F511BB}"/>
              </a:ext>
            </a:extLst>
          </p:cNvPr>
          <p:cNvCxnSpPr>
            <a:cxnSpLocks/>
          </p:cNvCxnSpPr>
          <p:nvPr/>
        </p:nvCxnSpPr>
        <p:spPr>
          <a:xfrm flipV="1">
            <a:off x="2507887" y="5156200"/>
            <a:ext cx="0" cy="1447332"/>
          </a:xfrm>
          <a:prstGeom prst="line">
            <a:avLst/>
          </a:prstGeom>
        </p:spPr>
        <p:style>
          <a:lnRef idx="1">
            <a:schemeClr val="dk1"/>
          </a:lnRef>
          <a:fillRef idx="0">
            <a:schemeClr val="dk1"/>
          </a:fillRef>
          <a:effectRef idx="0">
            <a:schemeClr val="dk1"/>
          </a:effectRef>
          <a:fontRef idx="minor">
            <a:schemeClr val="tx1"/>
          </a:fontRef>
        </p:style>
      </p:cxnSp>
      <p:cxnSp>
        <p:nvCxnSpPr>
          <p:cNvPr id="79" name="Straight Connector 78">
            <a:extLst>
              <a:ext uri="{FF2B5EF4-FFF2-40B4-BE49-F238E27FC236}">
                <a16:creationId xmlns:a16="http://schemas.microsoft.com/office/drawing/2014/main" id="{A0BBD025-C1DB-40BD-AB1E-64B4C6D1B23D}"/>
              </a:ext>
            </a:extLst>
          </p:cNvPr>
          <p:cNvCxnSpPr>
            <a:cxnSpLocks/>
          </p:cNvCxnSpPr>
          <p:nvPr/>
        </p:nvCxnSpPr>
        <p:spPr>
          <a:xfrm>
            <a:off x="216110" y="6599522"/>
            <a:ext cx="2510590" cy="8021"/>
          </a:xfrm>
          <a:prstGeom prst="line">
            <a:avLst/>
          </a:prstGeom>
        </p:spPr>
        <p:style>
          <a:lnRef idx="1">
            <a:schemeClr val="dk1"/>
          </a:lnRef>
          <a:fillRef idx="0">
            <a:schemeClr val="dk1"/>
          </a:fillRef>
          <a:effectRef idx="0">
            <a:schemeClr val="dk1"/>
          </a:effectRef>
          <a:fontRef idx="minor">
            <a:schemeClr val="tx1"/>
          </a:fontRef>
        </p:style>
      </p:cxnSp>
      <p:cxnSp>
        <p:nvCxnSpPr>
          <p:cNvPr id="93" name="Straight Connector 92">
            <a:extLst>
              <a:ext uri="{FF2B5EF4-FFF2-40B4-BE49-F238E27FC236}">
                <a16:creationId xmlns:a16="http://schemas.microsoft.com/office/drawing/2014/main" id="{52A0A232-579C-4616-B4B4-408AF9DC4AFA}"/>
              </a:ext>
            </a:extLst>
          </p:cNvPr>
          <p:cNvCxnSpPr>
            <a:cxnSpLocks/>
          </p:cNvCxnSpPr>
          <p:nvPr/>
        </p:nvCxnSpPr>
        <p:spPr>
          <a:xfrm flipV="1">
            <a:off x="214866" y="3984774"/>
            <a:ext cx="0" cy="2618756"/>
          </a:xfrm>
          <a:prstGeom prst="line">
            <a:avLst/>
          </a:prstGeom>
        </p:spPr>
        <p:style>
          <a:lnRef idx="1">
            <a:schemeClr val="dk1"/>
          </a:lnRef>
          <a:fillRef idx="0">
            <a:schemeClr val="dk1"/>
          </a:fillRef>
          <a:effectRef idx="0">
            <a:schemeClr val="dk1"/>
          </a:effectRef>
          <a:fontRef idx="minor">
            <a:schemeClr val="tx1"/>
          </a:fontRef>
        </p:style>
      </p:cxnSp>
      <p:cxnSp>
        <p:nvCxnSpPr>
          <p:cNvPr id="94" name="Straight Connector 93">
            <a:extLst>
              <a:ext uri="{FF2B5EF4-FFF2-40B4-BE49-F238E27FC236}">
                <a16:creationId xmlns:a16="http://schemas.microsoft.com/office/drawing/2014/main" id="{C376A02B-C700-4746-92FD-3E6D2706C02D}"/>
              </a:ext>
            </a:extLst>
          </p:cNvPr>
          <p:cNvCxnSpPr>
            <a:cxnSpLocks/>
          </p:cNvCxnSpPr>
          <p:nvPr/>
        </p:nvCxnSpPr>
        <p:spPr>
          <a:xfrm flipH="1" flipV="1">
            <a:off x="2717634" y="3984774"/>
            <a:ext cx="5346" cy="2622769"/>
          </a:xfrm>
          <a:prstGeom prst="line">
            <a:avLst/>
          </a:prstGeom>
        </p:spPr>
        <p:style>
          <a:lnRef idx="1">
            <a:schemeClr val="dk1"/>
          </a:lnRef>
          <a:fillRef idx="0">
            <a:schemeClr val="dk1"/>
          </a:fillRef>
          <a:effectRef idx="0">
            <a:schemeClr val="dk1"/>
          </a:effectRef>
          <a:fontRef idx="minor">
            <a:schemeClr val="tx1"/>
          </a:fontRef>
        </p:style>
      </p:cxnSp>
      <p:cxnSp>
        <p:nvCxnSpPr>
          <p:cNvPr id="95" name="Straight Connector 94">
            <a:extLst>
              <a:ext uri="{FF2B5EF4-FFF2-40B4-BE49-F238E27FC236}">
                <a16:creationId xmlns:a16="http://schemas.microsoft.com/office/drawing/2014/main" id="{329DAD6D-E522-41AD-9BB5-9C754ECAE17F}"/>
              </a:ext>
            </a:extLst>
          </p:cNvPr>
          <p:cNvCxnSpPr>
            <a:cxnSpLocks/>
          </p:cNvCxnSpPr>
          <p:nvPr/>
        </p:nvCxnSpPr>
        <p:spPr>
          <a:xfrm flipV="1">
            <a:off x="1751338" y="4243926"/>
            <a:ext cx="403940" cy="1"/>
          </a:xfrm>
          <a:prstGeom prst="line">
            <a:avLst/>
          </a:prstGeom>
        </p:spPr>
        <p:style>
          <a:lnRef idx="1">
            <a:schemeClr val="dk1"/>
          </a:lnRef>
          <a:fillRef idx="0">
            <a:schemeClr val="dk1"/>
          </a:fillRef>
          <a:effectRef idx="0">
            <a:schemeClr val="dk1"/>
          </a:effectRef>
          <a:fontRef idx="minor">
            <a:schemeClr val="tx1"/>
          </a:fontRef>
        </p:style>
      </p:cxnSp>
      <p:cxnSp>
        <p:nvCxnSpPr>
          <p:cNvPr id="96" name="Straight Connector 95">
            <a:extLst>
              <a:ext uri="{FF2B5EF4-FFF2-40B4-BE49-F238E27FC236}">
                <a16:creationId xmlns:a16="http://schemas.microsoft.com/office/drawing/2014/main" id="{A594648E-18B7-49C2-963C-53AEB6C2F106}"/>
              </a:ext>
            </a:extLst>
          </p:cNvPr>
          <p:cNvCxnSpPr>
            <a:cxnSpLocks/>
          </p:cNvCxnSpPr>
          <p:nvPr/>
        </p:nvCxnSpPr>
        <p:spPr>
          <a:xfrm>
            <a:off x="2155278" y="3984771"/>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97" name="Straight Connector 96">
            <a:extLst>
              <a:ext uri="{FF2B5EF4-FFF2-40B4-BE49-F238E27FC236}">
                <a16:creationId xmlns:a16="http://schemas.microsoft.com/office/drawing/2014/main" id="{93711146-D664-432A-9F16-BF2CE7F56ED1}"/>
              </a:ext>
            </a:extLst>
          </p:cNvPr>
          <p:cNvCxnSpPr>
            <a:cxnSpLocks/>
          </p:cNvCxnSpPr>
          <p:nvPr/>
        </p:nvCxnSpPr>
        <p:spPr>
          <a:xfrm>
            <a:off x="1759757" y="3984596"/>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98" name="Straight Connector 97">
            <a:extLst>
              <a:ext uri="{FF2B5EF4-FFF2-40B4-BE49-F238E27FC236}">
                <a16:creationId xmlns:a16="http://schemas.microsoft.com/office/drawing/2014/main" id="{7158BAF5-E61D-41F8-8F61-9ADE2CF25D42}"/>
              </a:ext>
            </a:extLst>
          </p:cNvPr>
          <p:cNvCxnSpPr>
            <a:cxnSpLocks/>
          </p:cNvCxnSpPr>
          <p:nvPr/>
        </p:nvCxnSpPr>
        <p:spPr>
          <a:xfrm flipV="1">
            <a:off x="2155278" y="3984602"/>
            <a:ext cx="570177" cy="6"/>
          </a:xfrm>
          <a:prstGeom prst="line">
            <a:avLst/>
          </a:prstGeom>
        </p:spPr>
        <p:style>
          <a:lnRef idx="1">
            <a:schemeClr val="dk1"/>
          </a:lnRef>
          <a:fillRef idx="0">
            <a:schemeClr val="dk1"/>
          </a:fillRef>
          <a:effectRef idx="0">
            <a:schemeClr val="dk1"/>
          </a:effectRef>
          <a:fontRef idx="minor">
            <a:schemeClr val="tx1"/>
          </a:fontRef>
        </p:style>
      </p:cxnSp>
      <p:cxnSp>
        <p:nvCxnSpPr>
          <p:cNvPr id="99" name="Straight Connector 98">
            <a:extLst>
              <a:ext uri="{FF2B5EF4-FFF2-40B4-BE49-F238E27FC236}">
                <a16:creationId xmlns:a16="http://schemas.microsoft.com/office/drawing/2014/main" id="{44304221-9D3E-4334-A31E-215C33FDB56F}"/>
              </a:ext>
            </a:extLst>
          </p:cNvPr>
          <p:cNvCxnSpPr>
            <a:cxnSpLocks/>
          </p:cNvCxnSpPr>
          <p:nvPr/>
        </p:nvCxnSpPr>
        <p:spPr>
          <a:xfrm flipV="1">
            <a:off x="216199" y="3984602"/>
            <a:ext cx="570177" cy="6"/>
          </a:xfrm>
          <a:prstGeom prst="line">
            <a:avLst/>
          </a:prstGeom>
        </p:spPr>
        <p:style>
          <a:lnRef idx="1">
            <a:schemeClr val="dk1"/>
          </a:lnRef>
          <a:fillRef idx="0">
            <a:schemeClr val="dk1"/>
          </a:fillRef>
          <a:effectRef idx="0">
            <a:schemeClr val="dk1"/>
          </a:effectRef>
          <a:fontRef idx="minor">
            <a:schemeClr val="tx1"/>
          </a:fontRef>
        </p:style>
      </p:cxnSp>
      <p:cxnSp>
        <p:nvCxnSpPr>
          <p:cNvPr id="100" name="Straight Connector 99">
            <a:extLst>
              <a:ext uri="{FF2B5EF4-FFF2-40B4-BE49-F238E27FC236}">
                <a16:creationId xmlns:a16="http://schemas.microsoft.com/office/drawing/2014/main" id="{96368B5E-613C-4AF3-8898-E59D74FEAE27}"/>
              </a:ext>
            </a:extLst>
          </p:cNvPr>
          <p:cNvCxnSpPr>
            <a:cxnSpLocks/>
          </p:cNvCxnSpPr>
          <p:nvPr/>
        </p:nvCxnSpPr>
        <p:spPr>
          <a:xfrm>
            <a:off x="786964" y="398460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01" name="Straight Connector 100">
            <a:extLst>
              <a:ext uri="{FF2B5EF4-FFF2-40B4-BE49-F238E27FC236}">
                <a16:creationId xmlns:a16="http://schemas.microsoft.com/office/drawing/2014/main" id="{52136D90-6003-4AA9-9D6F-60A0B0588952}"/>
              </a:ext>
            </a:extLst>
          </p:cNvPr>
          <p:cNvCxnSpPr>
            <a:cxnSpLocks/>
          </p:cNvCxnSpPr>
          <p:nvPr/>
        </p:nvCxnSpPr>
        <p:spPr>
          <a:xfrm>
            <a:off x="1192054" y="3984596"/>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02" name="Straight Connector 101">
            <a:extLst>
              <a:ext uri="{FF2B5EF4-FFF2-40B4-BE49-F238E27FC236}">
                <a16:creationId xmlns:a16="http://schemas.microsoft.com/office/drawing/2014/main" id="{CE9A4B28-CDF9-443E-A12B-3927A13702EA}"/>
              </a:ext>
            </a:extLst>
          </p:cNvPr>
          <p:cNvCxnSpPr>
            <a:cxnSpLocks/>
          </p:cNvCxnSpPr>
          <p:nvPr/>
        </p:nvCxnSpPr>
        <p:spPr>
          <a:xfrm>
            <a:off x="1189581" y="3984596"/>
            <a:ext cx="570176" cy="0"/>
          </a:xfrm>
          <a:prstGeom prst="line">
            <a:avLst/>
          </a:prstGeom>
        </p:spPr>
        <p:style>
          <a:lnRef idx="1">
            <a:schemeClr val="dk1"/>
          </a:lnRef>
          <a:fillRef idx="0">
            <a:schemeClr val="dk1"/>
          </a:fillRef>
          <a:effectRef idx="0">
            <a:schemeClr val="dk1"/>
          </a:effectRef>
          <a:fontRef idx="minor">
            <a:schemeClr val="tx1"/>
          </a:fontRef>
        </p:style>
      </p:cxnSp>
      <p:cxnSp>
        <p:nvCxnSpPr>
          <p:cNvPr id="103" name="Straight Connector 102">
            <a:extLst>
              <a:ext uri="{FF2B5EF4-FFF2-40B4-BE49-F238E27FC236}">
                <a16:creationId xmlns:a16="http://schemas.microsoft.com/office/drawing/2014/main" id="{93CDB590-E8C3-4195-9B65-E2D868923775}"/>
              </a:ext>
            </a:extLst>
          </p:cNvPr>
          <p:cNvCxnSpPr>
            <a:cxnSpLocks/>
          </p:cNvCxnSpPr>
          <p:nvPr/>
        </p:nvCxnSpPr>
        <p:spPr>
          <a:xfrm flipV="1">
            <a:off x="785767" y="4243925"/>
            <a:ext cx="403940" cy="1"/>
          </a:xfrm>
          <a:prstGeom prst="line">
            <a:avLst/>
          </a:prstGeom>
        </p:spPr>
        <p:style>
          <a:lnRef idx="1">
            <a:schemeClr val="dk1"/>
          </a:lnRef>
          <a:fillRef idx="0">
            <a:schemeClr val="dk1"/>
          </a:fillRef>
          <a:effectRef idx="0">
            <a:schemeClr val="dk1"/>
          </a:effectRef>
          <a:fontRef idx="minor">
            <a:schemeClr val="tx1"/>
          </a:fontRef>
        </p:style>
      </p:cxnSp>
      <p:cxnSp>
        <p:nvCxnSpPr>
          <p:cNvPr id="104" name="Straight Connector 103">
            <a:extLst>
              <a:ext uri="{FF2B5EF4-FFF2-40B4-BE49-F238E27FC236}">
                <a16:creationId xmlns:a16="http://schemas.microsoft.com/office/drawing/2014/main" id="{0AE7C12C-9411-41D0-8583-E81EDD6B113E}"/>
              </a:ext>
            </a:extLst>
          </p:cNvPr>
          <p:cNvCxnSpPr>
            <a:cxnSpLocks/>
          </p:cNvCxnSpPr>
          <p:nvPr/>
        </p:nvCxnSpPr>
        <p:spPr>
          <a:xfrm flipH="1" flipV="1">
            <a:off x="390240" y="5164674"/>
            <a:ext cx="4497" cy="1451346"/>
          </a:xfrm>
          <a:prstGeom prst="line">
            <a:avLst/>
          </a:prstGeom>
        </p:spPr>
        <p:style>
          <a:lnRef idx="1">
            <a:schemeClr val="dk1"/>
          </a:lnRef>
          <a:fillRef idx="0">
            <a:schemeClr val="dk1"/>
          </a:fillRef>
          <a:effectRef idx="0">
            <a:schemeClr val="dk1"/>
          </a:effectRef>
          <a:fontRef idx="minor">
            <a:schemeClr val="tx1"/>
          </a:fontRef>
        </p:style>
      </p:cxnSp>
      <p:cxnSp>
        <p:nvCxnSpPr>
          <p:cNvPr id="105" name="Straight Connector 104">
            <a:extLst>
              <a:ext uri="{FF2B5EF4-FFF2-40B4-BE49-F238E27FC236}">
                <a16:creationId xmlns:a16="http://schemas.microsoft.com/office/drawing/2014/main" id="{396A6076-675B-40D7-8FF7-D45B0EA88131}"/>
              </a:ext>
            </a:extLst>
          </p:cNvPr>
          <p:cNvCxnSpPr>
            <a:cxnSpLocks/>
          </p:cNvCxnSpPr>
          <p:nvPr/>
        </p:nvCxnSpPr>
        <p:spPr>
          <a:xfrm flipV="1">
            <a:off x="730806" y="5164674"/>
            <a:ext cx="0" cy="1438854"/>
          </a:xfrm>
          <a:prstGeom prst="line">
            <a:avLst/>
          </a:prstGeom>
        </p:spPr>
        <p:style>
          <a:lnRef idx="1">
            <a:schemeClr val="dk1"/>
          </a:lnRef>
          <a:fillRef idx="0">
            <a:schemeClr val="dk1"/>
          </a:fillRef>
          <a:effectRef idx="0">
            <a:schemeClr val="dk1"/>
          </a:effectRef>
          <a:fontRef idx="minor">
            <a:schemeClr val="tx1"/>
          </a:fontRef>
        </p:style>
      </p:cxnSp>
      <p:cxnSp>
        <p:nvCxnSpPr>
          <p:cNvPr id="106" name="Straight Connector 105">
            <a:extLst>
              <a:ext uri="{FF2B5EF4-FFF2-40B4-BE49-F238E27FC236}">
                <a16:creationId xmlns:a16="http://schemas.microsoft.com/office/drawing/2014/main" id="{8D45C5B5-83B8-40CB-B187-4481F8294D7B}"/>
              </a:ext>
            </a:extLst>
          </p:cNvPr>
          <p:cNvCxnSpPr>
            <a:cxnSpLocks/>
          </p:cNvCxnSpPr>
          <p:nvPr/>
        </p:nvCxnSpPr>
        <p:spPr>
          <a:xfrm flipV="1">
            <a:off x="1083415" y="5164674"/>
            <a:ext cx="0" cy="1447332"/>
          </a:xfrm>
          <a:prstGeom prst="line">
            <a:avLst/>
          </a:prstGeom>
        </p:spPr>
        <p:style>
          <a:lnRef idx="1">
            <a:schemeClr val="dk1"/>
          </a:lnRef>
          <a:fillRef idx="0">
            <a:schemeClr val="dk1"/>
          </a:fillRef>
          <a:effectRef idx="0">
            <a:schemeClr val="dk1"/>
          </a:effectRef>
          <a:fontRef idx="minor">
            <a:schemeClr val="tx1"/>
          </a:fontRef>
        </p:style>
      </p:cxnSp>
      <p:cxnSp>
        <p:nvCxnSpPr>
          <p:cNvPr id="107" name="Straight Connector 106">
            <a:extLst>
              <a:ext uri="{FF2B5EF4-FFF2-40B4-BE49-F238E27FC236}">
                <a16:creationId xmlns:a16="http://schemas.microsoft.com/office/drawing/2014/main" id="{B39F6EDD-AC92-4356-8BCD-B63DB98A1FC4}"/>
              </a:ext>
            </a:extLst>
          </p:cNvPr>
          <p:cNvCxnSpPr>
            <a:cxnSpLocks/>
          </p:cNvCxnSpPr>
          <p:nvPr/>
        </p:nvCxnSpPr>
        <p:spPr>
          <a:xfrm flipH="1">
            <a:off x="390240" y="5164674"/>
            <a:ext cx="2121209" cy="0"/>
          </a:xfrm>
          <a:prstGeom prst="line">
            <a:avLst/>
          </a:prstGeom>
        </p:spPr>
        <p:style>
          <a:lnRef idx="1">
            <a:schemeClr val="dk1"/>
          </a:lnRef>
          <a:fillRef idx="0">
            <a:schemeClr val="dk1"/>
          </a:fillRef>
          <a:effectRef idx="0">
            <a:schemeClr val="dk1"/>
          </a:effectRef>
          <a:fontRef idx="minor">
            <a:schemeClr val="tx1"/>
          </a:fontRef>
        </p:style>
      </p:cxnSp>
      <p:cxnSp>
        <p:nvCxnSpPr>
          <p:cNvPr id="108" name="Straight Connector 107">
            <a:extLst>
              <a:ext uri="{FF2B5EF4-FFF2-40B4-BE49-F238E27FC236}">
                <a16:creationId xmlns:a16="http://schemas.microsoft.com/office/drawing/2014/main" id="{14F7C216-72CB-4903-871E-9F837A1241EF}"/>
              </a:ext>
            </a:extLst>
          </p:cNvPr>
          <p:cNvCxnSpPr>
            <a:cxnSpLocks/>
          </p:cNvCxnSpPr>
          <p:nvPr/>
        </p:nvCxnSpPr>
        <p:spPr>
          <a:xfrm>
            <a:off x="7623742" y="6630100"/>
            <a:ext cx="2010918" cy="0"/>
          </a:xfrm>
          <a:prstGeom prst="line">
            <a:avLst/>
          </a:prstGeom>
        </p:spPr>
        <p:style>
          <a:lnRef idx="1">
            <a:schemeClr val="dk1"/>
          </a:lnRef>
          <a:fillRef idx="0">
            <a:schemeClr val="dk1"/>
          </a:fillRef>
          <a:effectRef idx="0">
            <a:schemeClr val="dk1"/>
          </a:effectRef>
          <a:fontRef idx="minor">
            <a:schemeClr val="tx1"/>
          </a:fontRef>
        </p:style>
      </p:cxnSp>
      <p:cxnSp>
        <p:nvCxnSpPr>
          <p:cNvPr id="109" name="Straight Connector 108">
            <a:extLst>
              <a:ext uri="{FF2B5EF4-FFF2-40B4-BE49-F238E27FC236}">
                <a16:creationId xmlns:a16="http://schemas.microsoft.com/office/drawing/2014/main" id="{0C4A42CD-D8B4-4A55-8B11-3FFF4222FC15}"/>
              </a:ext>
            </a:extLst>
          </p:cNvPr>
          <p:cNvCxnSpPr>
            <a:cxnSpLocks/>
          </p:cNvCxnSpPr>
          <p:nvPr/>
        </p:nvCxnSpPr>
        <p:spPr>
          <a:xfrm flipV="1">
            <a:off x="7623742" y="4015806"/>
            <a:ext cx="0" cy="2585763"/>
          </a:xfrm>
          <a:prstGeom prst="line">
            <a:avLst/>
          </a:prstGeom>
        </p:spPr>
        <p:style>
          <a:lnRef idx="1">
            <a:schemeClr val="dk1"/>
          </a:lnRef>
          <a:fillRef idx="0">
            <a:schemeClr val="dk1"/>
          </a:fillRef>
          <a:effectRef idx="0">
            <a:schemeClr val="dk1"/>
          </a:effectRef>
          <a:fontRef idx="minor">
            <a:schemeClr val="tx1"/>
          </a:fontRef>
        </p:style>
      </p:cxnSp>
      <p:cxnSp>
        <p:nvCxnSpPr>
          <p:cNvPr id="110" name="Straight Connector 109">
            <a:extLst>
              <a:ext uri="{FF2B5EF4-FFF2-40B4-BE49-F238E27FC236}">
                <a16:creationId xmlns:a16="http://schemas.microsoft.com/office/drawing/2014/main" id="{96346BA3-C99B-4155-800D-19E724389E45}"/>
              </a:ext>
            </a:extLst>
          </p:cNvPr>
          <p:cNvCxnSpPr>
            <a:cxnSpLocks/>
          </p:cNvCxnSpPr>
          <p:nvPr/>
        </p:nvCxnSpPr>
        <p:spPr>
          <a:xfrm flipV="1">
            <a:off x="9613632" y="4044337"/>
            <a:ext cx="0" cy="2585763"/>
          </a:xfrm>
          <a:prstGeom prst="line">
            <a:avLst/>
          </a:prstGeom>
        </p:spPr>
        <p:style>
          <a:lnRef idx="1">
            <a:schemeClr val="dk1"/>
          </a:lnRef>
          <a:fillRef idx="0">
            <a:schemeClr val="dk1"/>
          </a:fillRef>
          <a:effectRef idx="0">
            <a:schemeClr val="dk1"/>
          </a:effectRef>
          <a:fontRef idx="minor">
            <a:schemeClr val="tx1"/>
          </a:fontRef>
        </p:style>
      </p:cxnSp>
      <p:cxnSp>
        <p:nvCxnSpPr>
          <p:cNvPr id="111" name="Straight Connector 110">
            <a:extLst>
              <a:ext uri="{FF2B5EF4-FFF2-40B4-BE49-F238E27FC236}">
                <a16:creationId xmlns:a16="http://schemas.microsoft.com/office/drawing/2014/main" id="{43CFA2B6-28A5-4BC5-8D31-4CE54E730360}"/>
              </a:ext>
            </a:extLst>
          </p:cNvPr>
          <p:cNvCxnSpPr>
            <a:cxnSpLocks/>
          </p:cNvCxnSpPr>
          <p:nvPr/>
        </p:nvCxnSpPr>
        <p:spPr>
          <a:xfrm>
            <a:off x="7623742" y="4015805"/>
            <a:ext cx="1989890" cy="28531"/>
          </a:xfrm>
          <a:prstGeom prst="line">
            <a:avLst/>
          </a:prstGeom>
        </p:spPr>
        <p:style>
          <a:lnRef idx="1">
            <a:schemeClr val="dk1"/>
          </a:lnRef>
          <a:fillRef idx="0">
            <a:schemeClr val="dk1"/>
          </a:fillRef>
          <a:effectRef idx="0">
            <a:schemeClr val="dk1"/>
          </a:effectRef>
          <a:fontRef idx="minor">
            <a:schemeClr val="tx1"/>
          </a:fontRef>
        </p:style>
      </p:cxnSp>
      <p:sp>
        <p:nvSpPr>
          <p:cNvPr id="121" name="TextBox 120">
            <a:extLst>
              <a:ext uri="{FF2B5EF4-FFF2-40B4-BE49-F238E27FC236}">
                <a16:creationId xmlns:a16="http://schemas.microsoft.com/office/drawing/2014/main" id="{8D64B1A2-FB85-4A8A-9E6A-F1E2CE4BA86E}"/>
              </a:ext>
            </a:extLst>
          </p:cNvPr>
          <p:cNvSpPr txBox="1"/>
          <p:nvPr/>
        </p:nvSpPr>
        <p:spPr>
          <a:xfrm>
            <a:off x="7679569" y="3280020"/>
            <a:ext cx="1934063" cy="646331"/>
          </a:xfrm>
          <a:prstGeom prst="rect">
            <a:avLst/>
          </a:prstGeom>
          <a:noFill/>
        </p:spPr>
        <p:txBody>
          <a:bodyPr wrap="square" rtlCol="0">
            <a:spAutoFit/>
          </a:bodyPr>
          <a:lstStyle/>
          <a:p>
            <a:pPr algn="ctr"/>
            <a:r>
              <a:rPr lang="en-GB" b="1" dirty="0"/>
              <a:t>London</a:t>
            </a:r>
          </a:p>
          <a:p>
            <a:pPr algn="ctr"/>
            <a:r>
              <a:rPr lang="en-GB" dirty="0"/>
              <a:t>(Seat of power)</a:t>
            </a:r>
          </a:p>
        </p:txBody>
      </p:sp>
      <p:sp>
        <p:nvSpPr>
          <p:cNvPr id="122" name="TextBox 121">
            <a:extLst>
              <a:ext uri="{FF2B5EF4-FFF2-40B4-BE49-F238E27FC236}">
                <a16:creationId xmlns:a16="http://schemas.microsoft.com/office/drawing/2014/main" id="{8E75C64B-D886-40C7-894F-CBEEC1EA769D}"/>
              </a:ext>
            </a:extLst>
          </p:cNvPr>
          <p:cNvSpPr txBox="1"/>
          <p:nvPr/>
        </p:nvSpPr>
        <p:spPr>
          <a:xfrm>
            <a:off x="3030896" y="4044336"/>
            <a:ext cx="1762401" cy="461665"/>
          </a:xfrm>
          <a:prstGeom prst="rect">
            <a:avLst/>
          </a:prstGeom>
          <a:noFill/>
        </p:spPr>
        <p:txBody>
          <a:bodyPr wrap="square" rtlCol="0">
            <a:spAutoFit/>
          </a:bodyPr>
          <a:lstStyle/>
          <a:p>
            <a:pPr algn="ctr"/>
            <a:r>
              <a:rPr lang="en-GB" sz="2400" dirty="0"/>
              <a:t>R.I.P</a:t>
            </a:r>
          </a:p>
        </p:txBody>
      </p:sp>
      <p:sp>
        <p:nvSpPr>
          <p:cNvPr id="58" name="TextBox 57">
            <a:extLst>
              <a:ext uri="{FF2B5EF4-FFF2-40B4-BE49-F238E27FC236}">
                <a16:creationId xmlns:a16="http://schemas.microsoft.com/office/drawing/2014/main" id="{FBCB8AA8-9F87-4072-AEDE-7138666DDEFA}"/>
              </a:ext>
            </a:extLst>
          </p:cNvPr>
          <p:cNvSpPr txBox="1"/>
          <p:nvPr/>
        </p:nvSpPr>
        <p:spPr>
          <a:xfrm>
            <a:off x="5257089" y="4969888"/>
            <a:ext cx="1989889" cy="584775"/>
          </a:xfrm>
          <a:prstGeom prst="rect">
            <a:avLst/>
          </a:prstGeom>
          <a:noFill/>
        </p:spPr>
        <p:txBody>
          <a:bodyPr wrap="square" rtlCol="0">
            <a:spAutoFit/>
          </a:bodyPr>
          <a:lstStyle/>
          <a:p>
            <a:pPr algn="ctr"/>
            <a:r>
              <a:rPr lang="en-GB" sz="1600" dirty="0">
                <a:solidFill>
                  <a:srgbClr val="0000FF"/>
                </a:solidFill>
              </a:rPr>
              <a:t>Queen Elizabeth (Woodville)</a:t>
            </a:r>
          </a:p>
        </p:txBody>
      </p:sp>
      <p:sp>
        <p:nvSpPr>
          <p:cNvPr id="59" name="TextBox 58">
            <a:extLst>
              <a:ext uri="{FF2B5EF4-FFF2-40B4-BE49-F238E27FC236}">
                <a16:creationId xmlns:a16="http://schemas.microsoft.com/office/drawing/2014/main" id="{63C8305E-56FE-4114-8359-5F525523E595}"/>
              </a:ext>
            </a:extLst>
          </p:cNvPr>
          <p:cNvSpPr txBox="1"/>
          <p:nvPr/>
        </p:nvSpPr>
        <p:spPr>
          <a:xfrm>
            <a:off x="5269705" y="5613194"/>
            <a:ext cx="1989889" cy="338554"/>
          </a:xfrm>
          <a:prstGeom prst="rect">
            <a:avLst/>
          </a:prstGeom>
          <a:noFill/>
        </p:spPr>
        <p:txBody>
          <a:bodyPr wrap="square" rtlCol="0">
            <a:spAutoFit/>
          </a:bodyPr>
          <a:lstStyle/>
          <a:p>
            <a:pPr algn="ctr"/>
            <a:r>
              <a:rPr lang="en-GB" sz="1600" dirty="0">
                <a:solidFill>
                  <a:srgbClr val="0000FF"/>
                </a:solidFill>
              </a:rPr>
              <a:t>Prince Richard</a:t>
            </a:r>
          </a:p>
        </p:txBody>
      </p:sp>
      <p:sp>
        <p:nvSpPr>
          <p:cNvPr id="60" name="TextBox 59">
            <a:extLst>
              <a:ext uri="{FF2B5EF4-FFF2-40B4-BE49-F238E27FC236}">
                <a16:creationId xmlns:a16="http://schemas.microsoft.com/office/drawing/2014/main" id="{71117867-EA21-40B8-A507-F90AE767EAA8}"/>
              </a:ext>
            </a:extLst>
          </p:cNvPr>
          <p:cNvSpPr txBox="1"/>
          <p:nvPr/>
        </p:nvSpPr>
        <p:spPr>
          <a:xfrm>
            <a:off x="5281308" y="6010279"/>
            <a:ext cx="1989889" cy="584775"/>
          </a:xfrm>
          <a:prstGeom prst="rect">
            <a:avLst/>
          </a:prstGeom>
          <a:noFill/>
        </p:spPr>
        <p:txBody>
          <a:bodyPr wrap="square" rtlCol="0">
            <a:spAutoFit/>
          </a:bodyPr>
          <a:lstStyle/>
          <a:p>
            <a:pPr algn="ctr"/>
            <a:r>
              <a:rPr lang="en-GB" sz="1600" dirty="0">
                <a:solidFill>
                  <a:srgbClr val="0000FF"/>
                </a:solidFill>
              </a:rPr>
              <a:t>Sir Thomas Grey, Marquess of Dorset</a:t>
            </a:r>
          </a:p>
        </p:txBody>
      </p:sp>
      <p:sp>
        <p:nvSpPr>
          <p:cNvPr id="61" name="TextBox 60">
            <a:extLst>
              <a:ext uri="{FF2B5EF4-FFF2-40B4-BE49-F238E27FC236}">
                <a16:creationId xmlns:a16="http://schemas.microsoft.com/office/drawing/2014/main" id="{5EBE886B-C2FE-4AC4-BB8D-5AAAAC4C6479}"/>
              </a:ext>
            </a:extLst>
          </p:cNvPr>
          <p:cNvSpPr txBox="1"/>
          <p:nvPr/>
        </p:nvSpPr>
        <p:spPr>
          <a:xfrm>
            <a:off x="7621771" y="4408738"/>
            <a:ext cx="1997752" cy="584775"/>
          </a:xfrm>
          <a:prstGeom prst="rect">
            <a:avLst/>
          </a:prstGeom>
          <a:noFill/>
        </p:spPr>
        <p:txBody>
          <a:bodyPr wrap="square" rtlCol="0">
            <a:spAutoFit/>
          </a:bodyPr>
          <a:lstStyle/>
          <a:p>
            <a:pPr algn="ctr"/>
            <a:r>
              <a:rPr lang="en-GB" sz="1600" dirty="0">
                <a:solidFill>
                  <a:srgbClr val="FF0000"/>
                </a:solidFill>
              </a:rPr>
              <a:t>Richard, Duke of Gloucester</a:t>
            </a:r>
          </a:p>
        </p:txBody>
      </p:sp>
      <p:sp>
        <p:nvSpPr>
          <p:cNvPr id="62" name="TextBox 61">
            <a:extLst>
              <a:ext uri="{FF2B5EF4-FFF2-40B4-BE49-F238E27FC236}">
                <a16:creationId xmlns:a16="http://schemas.microsoft.com/office/drawing/2014/main" id="{6BAE8896-7551-4684-846A-E6969F7DB77D}"/>
              </a:ext>
            </a:extLst>
          </p:cNvPr>
          <p:cNvSpPr txBox="1"/>
          <p:nvPr/>
        </p:nvSpPr>
        <p:spPr>
          <a:xfrm>
            <a:off x="7691511" y="5875627"/>
            <a:ext cx="1871331" cy="338554"/>
          </a:xfrm>
          <a:prstGeom prst="rect">
            <a:avLst/>
          </a:prstGeom>
          <a:noFill/>
        </p:spPr>
        <p:txBody>
          <a:bodyPr wrap="square" rtlCol="0">
            <a:spAutoFit/>
          </a:bodyPr>
          <a:lstStyle/>
          <a:p>
            <a:pPr algn="ctr"/>
            <a:r>
              <a:rPr lang="en-GB" sz="1600" dirty="0">
                <a:solidFill>
                  <a:srgbClr val="FF0000"/>
                </a:solidFill>
              </a:rPr>
              <a:t>Lord Hastings</a:t>
            </a:r>
          </a:p>
        </p:txBody>
      </p:sp>
      <p:sp>
        <p:nvSpPr>
          <p:cNvPr id="63" name="TextBox 62">
            <a:extLst>
              <a:ext uri="{FF2B5EF4-FFF2-40B4-BE49-F238E27FC236}">
                <a16:creationId xmlns:a16="http://schemas.microsoft.com/office/drawing/2014/main" id="{9CA64239-045D-42DB-84BF-0FA7E4200985}"/>
              </a:ext>
            </a:extLst>
          </p:cNvPr>
          <p:cNvSpPr txBox="1"/>
          <p:nvPr/>
        </p:nvSpPr>
        <p:spPr>
          <a:xfrm>
            <a:off x="7634386" y="5085065"/>
            <a:ext cx="1998305" cy="584775"/>
          </a:xfrm>
          <a:prstGeom prst="rect">
            <a:avLst/>
          </a:prstGeom>
          <a:noFill/>
        </p:spPr>
        <p:txBody>
          <a:bodyPr wrap="square" rtlCol="0">
            <a:spAutoFit/>
          </a:bodyPr>
          <a:lstStyle/>
          <a:p>
            <a:pPr algn="ctr"/>
            <a:r>
              <a:rPr lang="en-GB" sz="1600" dirty="0">
                <a:solidFill>
                  <a:srgbClr val="FF0000"/>
                </a:solidFill>
              </a:rPr>
              <a:t>Duke of                   Buckingham</a:t>
            </a:r>
          </a:p>
        </p:txBody>
      </p:sp>
      <p:sp>
        <p:nvSpPr>
          <p:cNvPr id="64" name="TextBox 63">
            <a:extLst>
              <a:ext uri="{FF2B5EF4-FFF2-40B4-BE49-F238E27FC236}">
                <a16:creationId xmlns:a16="http://schemas.microsoft.com/office/drawing/2014/main" id="{73CE039A-2B71-4813-B4C3-39710211E92F}"/>
              </a:ext>
            </a:extLst>
          </p:cNvPr>
          <p:cNvSpPr txBox="1"/>
          <p:nvPr/>
        </p:nvSpPr>
        <p:spPr>
          <a:xfrm>
            <a:off x="9939916" y="4813556"/>
            <a:ext cx="1998305" cy="338554"/>
          </a:xfrm>
          <a:prstGeom prst="rect">
            <a:avLst/>
          </a:prstGeom>
          <a:noFill/>
        </p:spPr>
        <p:txBody>
          <a:bodyPr wrap="square" rtlCol="0">
            <a:spAutoFit/>
          </a:bodyPr>
          <a:lstStyle/>
          <a:p>
            <a:pPr algn="ctr"/>
            <a:r>
              <a:rPr lang="en-GB" sz="1600" b="1" dirty="0">
                <a:solidFill>
                  <a:srgbClr val="0000FF"/>
                </a:solidFill>
              </a:rPr>
              <a:t>Young King Edward V</a:t>
            </a:r>
          </a:p>
        </p:txBody>
      </p:sp>
      <p:sp>
        <p:nvSpPr>
          <p:cNvPr id="65" name="TextBox 64">
            <a:extLst>
              <a:ext uri="{FF2B5EF4-FFF2-40B4-BE49-F238E27FC236}">
                <a16:creationId xmlns:a16="http://schemas.microsoft.com/office/drawing/2014/main" id="{B47DDF75-2F62-4648-B448-83510A70D8A3}"/>
              </a:ext>
            </a:extLst>
          </p:cNvPr>
          <p:cNvSpPr txBox="1"/>
          <p:nvPr/>
        </p:nvSpPr>
        <p:spPr>
          <a:xfrm>
            <a:off x="499085" y="5443917"/>
            <a:ext cx="1998305" cy="338554"/>
          </a:xfrm>
          <a:prstGeom prst="rect">
            <a:avLst/>
          </a:prstGeom>
          <a:noFill/>
        </p:spPr>
        <p:txBody>
          <a:bodyPr wrap="square" rtlCol="0">
            <a:spAutoFit/>
          </a:bodyPr>
          <a:lstStyle/>
          <a:p>
            <a:pPr algn="ctr"/>
            <a:r>
              <a:rPr lang="en-GB" sz="1600" dirty="0">
                <a:solidFill>
                  <a:srgbClr val="0000FF"/>
                </a:solidFill>
              </a:rPr>
              <a:t>Earl Rivers</a:t>
            </a:r>
          </a:p>
        </p:txBody>
      </p:sp>
      <p:sp>
        <p:nvSpPr>
          <p:cNvPr id="66" name="TextBox 65">
            <a:extLst>
              <a:ext uri="{FF2B5EF4-FFF2-40B4-BE49-F238E27FC236}">
                <a16:creationId xmlns:a16="http://schemas.microsoft.com/office/drawing/2014/main" id="{71B757CC-87CE-4021-93F0-B1CBD86857FE}"/>
              </a:ext>
            </a:extLst>
          </p:cNvPr>
          <p:cNvSpPr txBox="1"/>
          <p:nvPr/>
        </p:nvSpPr>
        <p:spPr>
          <a:xfrm>
            <a:off x="499085" y="5841002"/>
            <a:ext cx="1998305" cy="338554"/>
          </a:xfrm>
          <a:prstGeom prst="rect">
            <a:avLst/>
          </a:prstGeom>
          <a:noFill/>
        </p:spPr>
        <p:txBody>
          <a:bodyPr wrap="square" rtlCol="0">
            <a:spAutoFit/>
          </a:bodyPr>
          <a:lstStyle/>
          <a:p>
            <a:pPr algn="ctr"/>
            <a:r>
              <a:rPr lang="en-GB" sz="1600" dirty="0">
                <a:solidFill>
                  <a:srgbClr val="0000FF"/>
                </a:solidFill>
              </a:rPr>
              <a:t>Sir Richard Grey</a:t>
            </a:r>
          </a:p>
        </p:txBody>
      </p:sp>
      <p:sp>
        <p:nvSpPr>
          <p:cNvPr id="67" name="TextBox 66">
            <a:extLst>
              <a:ext uri="{FF2B5EF4-FFF2-40B4-BE49-F238E27FC236}">
                <a16:creationId xmlns:a16="http://schemas.microsoft.com/office/drawing/2014/main" id="{2D8C1211-73E4-49A6-B966-FAE61520AC32}"/>
              </a:ext>
            </a:extLst>
          </p:cNvPr>
          <p:cNvSpPr txBox="1"/>
          <p:nvPr/>
        </p:nvSpPr>
        <p:spPr>
          <a:xfrm>
            <a:off x="2929165" y="4554825"/>
            <a:ext cx="1989889" cy="338554"/>
          </a:xfrm>
          <a:prstGeom prst="rect">
            <a:avLst/>
          </a:prstGeom>
          <a:noFill/>
        </p:spPr>
        <p:txBody>
          <a:bodyPr wrap="square" rtlCol="0">
            <a:spAutoFit/>
          </a:bodyPr>
          <a:lstStyle/>
          <a:p>
            <a:pPr algn="ctr"/>
            <a:r>
              <a:rPr lang="en-GB" sz="1600" dirty="0"/>
              <a:t>King Edward IV</a:t>
            </a:r>
          </a:p>
        </p:txBody>
      </p:sp>
    </p:spTree>
    <p:extLst>
      <p:ext uri="{BB962C8B-B14F-4D97-AF65-F5344CB8AC3E}">
        <p14:creationId xmlns:p14="http://schemas.microsoft.com/office/powerpoint/2010/main" val="2385082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81E23918-D841-407F-AF53-B6D2D86E6DD7}"/>
              </a:ext>
            </a:extLst>
          </p:cNvPr>
          <p:cNvCxnSpPr>
            <a:cxnSpLocks/>
          </p:cNvCxnSpPr>
          <p:nvPr/>
        </p:nvCxnSpPr>
        <p:spPr>
          <a:xfrm flipV="1">
            <a:off x="5146697" y="6621988"/>
            <a:ext cx="2235907" cy="4100"/>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ABB113E1-F84A-4958-8DFE-FBF1338C1A37}"/>
              </a:ext>
            </a:extLst>
          </p:cNvPr>
          <p:cNvCxnSpPr>
            <a:cxnSpLocks/>
          </p:cNvCxnSpPr>
          <p:nvPr/>
        </p:nvCxnSpPr>
        <p:spPr>
          <a:xfrm flipV="1">
            <a:off x="5145682" y="4856065"/>
            <a:ext cx="0" cy="1770023"/>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94FDD1ED-2E66-43C0-9576-61EA83D475E6}"/>
              </a:ext>
            </a:extLst>
          </p:cNvPr>
          <p:cNvCxnSpPr>
            <a:cxnSpLocks/>
          </p:cNvCxnSpPr>
          <p:nvPr/>
        </p:nvCxnSpPr>
        <p:spPr>
          <a:xfrm flipH="1" flipV="1">
            <a:off x="7382603" y="4876590"/>
            <a:ext cx="1968" cy="1757521"/>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6109A2C5-EFF2-4030-BD80-4A1BE504212C}"/>
              </a:ext>
            </a:extLst>
          </p:cNvPr>
          <p:cNvCxnSpPr>
            <a:cxnSpLocks/>
          </p:cNvCxnSpPr>
          <p:nvPr/>
        </p:nvCxnSpPr>
        <p:spPr>
          <a:xfrm flipV="1">
            <a:off x="5142121" y="3542262"/>
            <a:ext cx="1110147" cy="1313803"/>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4D43A508-9C92-42F6-B218-7CD42A07DED0}"/>
              </a:ext>
            </a:extLst>
          </p:cNvPr>
          <p:cNvCxnSpPr>
            <a:cxnSpLocks/>
          </p:cNvCxnSpPr>
          <p:nvPr/>
        </p:nvCxnSpPr>
        <p:spPr>
          <a:xfrm flipH="1" flipV="1">
            <a:off x="6257166" y="3542261"/>
            <a:ext cx="1125437" cy="1334329"/>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DCCAD502-9DED-47FD-95DE-9C7E1ECE0D23}"/>
              </a:ext>
            </a:extLst>
          </p:cNvPr>
          <p:cNvCxnSpPr>
            <a:cxnSpLocks/>
          </p:cNvCxnSpPr>
          <p:nvPr/>
        </p:nvCxnSpPr>
        <p:spPr>
          <a:xfrm flipH="1" flipV="1">
            <a:off x="6252266" y="3141589"/>
            <a:ext cx="2" cy="406067"/>
          </a:xfrm>
          <a:prstGeom prst="line">
            <a:avLst/>
          </a:prstGeom>
          <a:ln w="28575"/>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8291B62F-4DA6-4939-99A2-64A059B9938E}"/>
              </a:ext>
            </a:extLst>
          </p:cNvPr>
          <p:cNvCxnSpPr>
            <a:cxnSpLocks/>
          </p:cNvCxnSpPr>
          <p:nvPr/>
        </p:nvCxnSpPr>
        <p:spPr>
          <a:xfrm flipH="1">
            <a:off x="6068347" y="3323707"/>
            <a:ext cx="363622" cy="1"/>
          </a:xfrm>
          <a:prstGeom prst="line">
            <a:avLst/>
          </a:prstGeom>
          <a:ln w="28575"/>
        </p:spPr>
        <p:style>
          <a:lnRef idx="1">
            <a:schemeClr val="dk1"/>
          </a:lnRef>
          <a:fillRef idx="0">
            <a:schemeClr val="dk1"/>
          </a:fillRef>
          <a:effectRef idx="0">
            <a:schemeClr val="dk1"/>
          </a:effectRef>
          <a:fontRef idx="minor">
            <a:schemeClr val="tx1"/>
          </a:fontRef>
        </p:style>
      </p:cxnSp>
      <p:sp>
        <p:nvSpPr>
          <p:cNvPr id="22" name="TextBox 21">
            <a:extLst>
              <a:ext uri="{FF2B5EF4-FFF2-40B4-BE49-F238E27FC236}">
                <a16:creationId xmlns:a16="http://schemas.microsoft.com/office/drawing/2014/main" id="{F37A4C30-4DCF-4D41-84D8-98FEDF4EBA3D}"/>
              </a:ext>
            </a:extLst>
          </p:cNvPr>
          <p:cNvSpPr txBox="1"/>
          <p:nvPr/>
        </p:nvSpPr>
        <p:spPr>
          <a:xfrm>
            <a:off x="5471889" y="4123938"/>
            <a:ext cx="1604206" cy="861774"/>
          </a:xfrm>
          <a:prstGeom prst="rect">
            <a:avLst/>
          </a:prstGeom>
          <a:noFill/>
        </p:spPr>
        <p:txBody>
          <a:bodyPr wrap="square" rtlCol="0">
            <a:spAutoFit/>
          </a:bodyPr>
          <a:lstStyle/>
          <a:p>
            <a:pPr algn="ctr"/>
            <a:r>
              <a:rPr lang="en-GB" sz="1600" b="1" dirty="0"/>
              <a:t>Westminster Abbey </a:t>
            </a:r>
          </a:p>
          <a:p>
            <a:pPr algn="ctr"/>
            <a:r>
              <a:rPr lang="en-GB" sz="1600" dirty="0"/>
              <a:t>(Sanctuary)</a:t>
            </a:r>
          </a:p>
        </p:txBody>
      </p:sp>
      <p:cxnSp>
        <p:nvCxnSpPr>
          <p:cNvPr id="25" name="Straight Connector 24">
            <a:extLst>
              <a:ext uri="{FF2B5EF4-FFF2-40B4-BE49-F238E27FC236}">
                <a16:creationId xmlns:a16="http://schemas.microsoft.com/office/drawing/2014/main" id="{BB51FFC8-D1D4-40DF-94E9-B4F38663A161}"/>
              </a:ext>
            </a:extLst>
          </p:cNvPr>
          <p:cNvCxnSpPr>
            <a:cxnSpLocks/>
          </p:cNvCxnSpPr>
          <p:nvPr/>
        </p:nvCxnSpPr>
        <p:spPr>
          <a:xfrm>
            <a:off x="9897851" y="6617888"/>
            <a:ext cx="2082435" cy="820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429BBAEC-C534-4DF6-88B7-560BEC87DC25}"/>
              </a:ext>
            </a:extLst>
          </p:cNvPr>
          <p:cNvCxnSpPr>
            <a:cxnSpLocks/>
          </p:cNvCxnSpPr>
          <p:nvPr/>
        </p:nvCxnSpPr>
        <p:spPr>
          <a:xfrm flipV="1">
            <a:off x="9897851" y="3999132"/>
            <a:ext cx="0" cy="2618756"/>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332E7FE6-C39B-455E-A3FC-8E764BDF6710}"/>
              </a:ext>
            </a:extLst>
          </p:cNvPr>
          <p:cNvCxnSpPr>
            <a:cxnSpLocks/>
          </p:cNvCxnSpPr>
          <p:nvPr/>
        </p:nvCxnSpPr>
        <p:spPr>
          <a:xfrm flipV="1">
            <a:off x="11980286" y="3999144"/>
            <a:ext cx="0" cy="2630955"/>
          </a:xfrm>
          <a:prstGeom prst="line">
            <a:avLst/>
          </a:prstGeom>
        </p:spPr>
        <p:style>
          <a:lnRef idx="1">
            <a:schemeClr val="dk1"/>
          </a:lnRef>
          <a:fillRef idx="0">
            <a:schemeClr val="dk1"/>
          </a:fillRef>
          <a:effectRef idx="0">
            <a:schemeClr val="dk1"/>
          </a:effectRef>
          <a:fontRef idx="minor">
            <a:schemeClr val="tx1"/>
          </a:fontRef>
        </p:style>
      </p:cxnSp>
      <p:cxnSp>
        <p:nvCxnSpPr>
          <p:cNvPr id="46" name="Straight Connector 45">
            <a:extLst>
              <a:ext uri="{FF2B5EF4-FFF2-40B4-BE49-F238E27FC236}">
                <a16:creationId xmlns:a16="http://schemas.microsoft.com/office/drawing/2014/main" id="{2CEB9AE2-9307-4162-93AB-CE095E6CEBB9}"/>
              </a:ext>
            </a:extLst>
          </p:cNvPr>
          <p:cNvCxnSpPr>
            <a:cxnSpLocks/>
          </p:cNvCxnSpPr>
          <p:nvPr/>
        </p:nvCxnSpPr>
        <p:spPr>
          <a:xfrm>
            <a:off x="9897851"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47" name="Straight Connector 46">
            <a:extLst>
              <a:ext uri="{FF2B5EF4-FFF2-40B4-BE49-F238E27FC236}">
                <a16:creationId xmlns:a16="http://schemas.microsoft.com/office/drawing/2014/main" id="{8D903F7F-57F6-4EFD-9BC8-F5003D90B693}"/>
              </a:ext>
            </a:extLst>
          </p:cNvPr>
          <p:cNvCxnSpPr>
            <a:cxnSpLocks/>
          </p:cNvCxnSpPr>
          <p:nvPr/>
        </p:nvCxnSpPr>
        <p:spPr>
          <a:xfrm>
            <a:off x="10274222"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48" name="Straight Connector 47">
            <a:extLst>
              <a:ext uri="{FF2B5EF4-FFF2-40B4-BE49-F238E27FC236}">
                <a16:creationId xmlns:a16="http://schemas.microsoft.com/office/drawing/2014/main" id="{53360C61-B4D2-4E4F-8297-A7325EE1957B}"/>
              </a:ext>
            </a:extLst>
          </p:cNvPr>
          <p:cNvCxnSpPr>
            <a:cxnSpLocks/>
          </p:cNvCxnSpPr>
          <p:nvPr/>
        </p:nvCxnSpPr>
        <p:spPr>
          <a:xfrm>
            <a:off x="10465554"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51" name="Straight Connector 50">
            <a:extLst>
              <a:ext uri="{FF2B5EF4-FFF2-40B4-BE49-F238E27FC236}">
                <a16:creationId xmlns:a16="http://schemas.microsoft.com/office/drawing/2014/main" id="{4DE66F6C-4DA2-43B9-9B51-A2DB5E068B74}"/>
              </a:ext>
            </a:extLst>
          </p:cNvPr>
          <p:cNvCxnSpPr>
            <a:cxnSpLocks/>
          </p:cNvCxnSpPr>
          <p:nvPr/>
        </p:nvCxnSpPr>
        <p:spPr>
          <a:xfrm flipV="1">
            <a:off x="10273480" y="4258462"/>
            <a:ext cx="192074" cy="1"/>
          </a:xfrm>
          <a:prstGeom prst="line">
            <a:avLst/>
          </a:prstGeom>
        </p:spPr>
        <p:style>
          <a:lnRef idx="1">
            <a:schemeClr val="dk1"/>
          </a:lnRef>
          <a:fillRef idx="0">
            <a:schemeClr val="dk1"/>
          </a:fillRef>
          <a:effectRef idx="0">
            <a:schemeClr val="dk1"/>
          </a:effectRef>
          <a:fontRef idx="minor">
            <a:schemeClr val="tx1"/>
          </a:fontRef>
        </p:style>
      </p:cxnSp>
      <p:sp>
        <p:nvSpPr>
          <p:cNvPr id="54" name="TextBox 53">
            <a:extLst>
              <a:ext uri="{FF2B5EF4-FFF2-40B4-BE49-F238E27FC236}">
                <a16:creationId xmlns:a16="http://schemas.microsoft.com/office/drawing/2014/main" id="{0B65B02D-8384-4BE3-B207-0989AD65BE31}"/>
              </a:ext>
            </a:extLst>
          </p:cNvPr>
          <p:cNvSpPr txBox="1"/>
          <p:nvPr/>
        </p:nvSpPr>
        <p:spPr>
          <a:xfrm>
            <a:off x="9854771" y="3280020"/>
            <a:ext cx="2125516" cy="646331"/>
          </a:xfrm>
          <a:prstGeom prst="rect">
            <a:avLst/>
          </a:prstGeom>
          <a:noFill/>
        </p:spPr>
        <p:txBody>
          <a:bodyPr wrap="square" rtlCol="0">
            <a:spAutoFit/>
          </a:bodyPr>
          <a:lstStyle/>
          <a:p>
            <a:pPr algn="ctr"/>
            <a:r>
              <a:rPr lang="en-GB" b="1" dirty="0"/>
              <a:t>Tower of London</a:t>
            </a:r>
          </a:p>
          <a:p>
            <a:pPr algn="ctr"/>
            <a:r>
              <a:rPr lang="en-GB" dirty="0"/>
              <a:t>(Palace/Fortress)</a:t>
            </a:r>
          </a:p>
        </p:txBody>
      </p:sp>
      <p:cxnSp>
        <p:nvCxnSpPr>
          <p:cNvPr id="64" name="Straight Connector 63">
            <a:extLst>
              <a:ext uri="{FF2B5EF4-FFF2-40B4-BE49-F238E27FC236}">
                <a16:creationId xmlns:a16="http://schemas.microsoft.com/office/drawing/2014/main" id="{E2C4D1D7-570B-4566-8B8B-47C30B08EA3B}"/>
              </a:ext>
            </a:extLst>
          </p:cNvPr>
          <p:cNvCxnSpPr>
            <a:cxnSpLocks/>
          </p:cNvCxnSpPr>
          <p:nvPr/>
        </p:nvCxnSpPr>
        <p:spPr>
          <a:xfrm flipV="1">
            <a:off x="1459468" y="5156200"/>
            <a:ext cx="0" cy="1438856"/>
          </a:xfrm>
          <a:prstGeom prst="line">
            <a:avLst/>
          </a:prstGeom>
        </p:spPr>
        <p:style>
          <a:lnRef idx="1">
            <a:schemeClr val="dk1"/>
          </a:lnRef>
          <a:fillRef idx="0">
            <a:schemeClr val="dk1"/>
          </a:fillRef>
          <a:effectRef idx="0">
            <a:schemeClr val="dk1"/>
          </a:effectRef>
          <a:fontRef idx="minor">
            <a:schemeClr val="tx1"/>
          </a:fontRef>
        </p:style>
      </p:cxnSp>
      <p:cxnSp>
        <p:nvCxnSpPr>
          <p:cNvPr id="65" name="Straight Connector 64">
            <a:extLst>
              <a:ext uri="{FF2B5EF4-FFF2-40B4-BE49-F238E27FC236}">
                <a16:creationId xmlns:a16="http://schemas.microsoft.com/office/drawing/2014/main" id="{0C49C240-4420-45CC-956A-79D14E0CC5F5}"/>
              </a:ext>
            </a:extLst>
          </p:cNvPr>
          <p:cNvCxnSpPr>
            <a:cxnSpLocks/>
          </p:cNvCxnSpPr>
          <p:nvPr/>
        </p:nvCxnSpPr>
        <p:spPr>
          <a:xfrm flipH="1" flipV="1">
            <a:off x="1814712" y="5156200"/>
            <a:ext cx="4497" cy="1451346"/>
          </a:xfrm>
          <a:prstGeom prst="line">
            <a:avLst/>
          </a:prstGeom>
        </p:spPr>
        <p:style>
          <a:lnRef idx="1">
            <a:schemeClr val="dk1"/>
          </a:lnRef>
          <a:fillRef idx="0">
            <a:schemeClr val="dk1"/>
          </a:fillRef>
          <a:effectRef idx="0">
            <a:schemeClr val="dk1"/>
          </a:effectRef>
          <a:fontRef idx="minor">
            <a:schemeClr val="tx1"/>
          </a:fontRef>
        </p:style>
      </p:cxnSp>
      <p:cxnSp>
        <p:nvCxnSpPr>
          <p:cNvPr id="66" name="Straight Connector 65">
            <a:extLst>
              <a:ext uri="{FF2B5EF4-FFF2-40B4-BE49-F238E27FC236}">
                <a16:creationId xmlns:a16="http://schemas.microsoft.com/office/drawing/2014/main" id="{9B92E3FB-73F8-48D8-801E-76FACA48E561}"/>
              </a:ext>
            </a:extLst>
          </p:cNvPr>
          <p:cNvCxnSpPr>
            <a:cxnSpLocks/>
          </p:cNvCxnSpPr>
          <p:nvPr/>
        </p:nvCxnSpPr>
        <p:spPr>
          <a:xfrm flipV="1">
            <a:off x="2155278" y="5156200"/>
            <a:ext cx="0" cy="1438854"/>
          </a:xfrm>
          <a:prstGeom prst="line">
            <a:avLst/>
          </a:prstGeom>
        </p:spPr>
        <p:style>
          <a:lnRef idx="1">
            <a:schemeClr val="dk1"/>
          </a:lnRef>
          <a:fillRef idx="0">
            <a:schemeClr val="dk1"/>
          </a:fillRef>
          <a:effectRef idx="0">
            <a:schemeClr val="dk1"/>
          </a:effectRef>
          <a:fontRef idx="minor">
            <a:schemeClr val="tx1"/>
          </a:fontRef>
        </p:style>
      </p:cxnSp>
      <p:cxnSp>
        <p:nvCxnSpPr>
          <p:cNvPr id="67" name="Straight Connector 66">
            <a:extLst>
              <a:ext uri="{FF2B5EF4-FFF2-40B4-BE49-F238E27FC236}">
                <a16:creationId xmlns:a16="http://schemas.microsoft.com/office/drawing/2014/main" id="{6FD1770F-F2C2-4097-AB09-C49347172EA0}"/>
              </a:ext>
            </a:extLst>
          </p:cNvPr>
          <p:cNvCxnSpPr>
            <a:cxnSpLocks/>
          </p:cNvCxnSpPr>
          <p:nvPr/>
        </p:nvCxnSpPr>
        <p:spPr>
          <a:xfrm flipV="1">
            <a:off x="2507887" y="5156200"/>
            <a:ext cx="0" cy="1447332"/>
          </a:xfrm>
          <a:prstGeom prst="line">
            <a:avLst/>
          </a:prstGeom>
        </p:spPr>
        <p:style>
          <a:lnRef idx="1">
            <a:schemeClr val="dk1"/>
          </a:lnRef>
          <a:fillRef idx="0">
            <a:schemeClr val="dk1"/>
          </a:fillRef>
          <a:effectRef idx="0">
            <a:schemeClr val="dk1"/>
          </a:effectRef>
          <a:fontRef idx="minor">
            <a:schemeClr val="tx1"/>
          </a:fontRef>
        </p:style>
      </p:cxnSp>
      <p:sp>
        <p:nvSpPr>
          <p:cNvPr id="68" name="TextBox 67">
            <a:extLst>
              <a:ext uri="{FF2B5EF4-FFF2-40B4-BE49-F238E27FC236}">
                <a16:creationId xmlns:a16="http://schemas.microsoft.com/office/drawing/2014/main" id="{F8E9EF02-AFE0-4819-8A66-0D25436D7FE8}"/>
              </a:ext>
            </a:extLst>
          </p:cNvPr>
          <p:cNvSpPr txBox="1"/>
          <p:nvPr/>
        </p:nvSpPr>
        <p:spPr>
          <a:xfrm>
            <a:off x="194303" y="3285147"/>
            <a:ext cx="2554203" cy="646331"/>
          </a:xfrm>
          <a:prstGeom prst="rect">
            <a:avLst/>
          </a:prstGeom>
          <a:noFill/>
        </p:spPr>
        <p:txBody>
          <a:bodyPr wrap="square" rtlCol="0">
            <a:spAutoFit/>
          </a:bodyPr>
          <a:lstStyle/>
          <a:p>
            <a:pPr algn="ctr"/>
            <a:r>
              <a:rPr lang="en-GB" b="1" dirty="0"/>
              <a:t>Imprisoned</a:t>
            </a:r>
          </a:p>
          <a:p>
            <a:pPr algn="ctr"/>
            <a:r>
              <a:rPr lang="en-GB" dirty="0"/>
              <a:t>(one of Richard’s castles)</a:t>
            </a:r>
          </a:p>
        </p:txBody>
      </p:sp>
      <p:sp>
        <p:nvSpPr>
          <p:cNvPr id="80" name="TextBox 79">
            <a:extLst>
              <a:ext uri="{FF2B5EF4-FFF2-40B4-BE49-F238E27FC236}">
                <a16:creationId xmlns:a16="http://schemas.microsoft.com/office/drawing/2014/main" id="{50EF90AB-A0BB-48D9-868C-D3DBC566235D}"/>
              </a:ext>
            </a:extLst>
          </p:cNvPr>
          <p:cNvSpPr txBox="1"/>
          <p:nvPr/>
        </p:nvSpPr>
        <p:spPr>
          <a:xfrm>
            <a:off x="110964" y="124052"/>
            <a:ext cx="12081029" cy="1138773"/>
          </a:xfrm>
          <a:prstGeom prst="rect">
            <a:avLst/>
          </a:prstGeom>
          <a:noFill/>
        </p:spPr>
        <p:txBody>
          <a:bodyPr wrap="square" rtlCol="0">
            <a:spAutoFit/>
          </a:bodyPr>
          <a:lstStyle/>
          <a:p>
            <a:r>
              <a:rPr lang="en-GB" sz="2800" b="1" dirty="0">
                <a:solidFill>
                  <a:srgbClr val="0000FF"/>
                </a:solidFill>
              </a:rPr>
              <a:t>13 June 1483</a:t>
            </a:r>
          </a:p>
          <a:p>
            <a:r>
              <a:rPr lang="en-GB" sz="2800" dirty="0">
                <a:solidFill>
                  <a:srgbClr val="0000FF"/>
                </a:solidFill>
              </a:rPr>
              <a:t>Duke Richard had Lord Hastings arrested and murdered during a council meeting. </a:t>
            </a:r>
          </a:p>
          <a:p>
            <a:endParaRPr lang="en-GB" sz="1200" dirty="0"/>
          </a:p>
        </p:txBody>
      </p:sp>
      <p:cxnSp>
        <p:nvCxnSpPr>
          <p:cNvPr id="81" name="Straight Connector 80">
            <a:extLst>
              <a:ext uri="{FF2B5EF4-FFF2-40B4-BE49-F238E27FC236}">
                <a16:creationId xmlns:a16="http://schemas.microsoft.com/office/drawing/2014/main" id="{E99722B3-FB61-4D85-A6A1-EC16B63D7532}"/>
              </a:ext>
            </a:extLst>
          </p:cNvPr>
          <p:cNvCxnSpPr>
            <a:cxnSpLocks/>
          </p:cNvCxnSpPr>
          <p:nvPr/>
        </p:nvCxnSpPr>
        <p:spPr>
          <a:xfrm>
            <a:off x="216110" y="6599522"/>
            <a:ext cx="2510590" cy="8021"/>
          </a:xfrm>
          <a:prstGeom prst="line">
            <a:avLst/>
          </a:prstGeom>
        </p:spPr>
        <p:style>
          <a:lnRef idx="1">
            <a:schemeClr val="dk1"/>
          </a:lnRef>
          <a:fillRef idx="0">
            <a:schemeClr val="dk1"/>
          </a:fillRef>
          <a:effectRef idx="0">
            <a:schemeClr val="dk1"/>
          </a:effectRef>
          <a:fontRef idx="minor">
            <a:schemeClr val="tx1"/>
          </a:fontRef>
        </p:style>
      </p:cxnSp>
      <p:cxnSp>
        <p:nvCxnSpPr>
          <p:cNvPr id="82" name="Straight Connector 81">
            <a:extLst>
              <a:ext uri="{FF2B5EF4-FFF2-40B4-BE49-F238E27FC236}">
                <a16:creationId xmlns:a16="http://schemas.microsoft.com/office/drawing/2014/main" id="{CF1A6C08-2D03-4523-9F84-A654D29BE1A1}"/>
              </a:ext>
            </a:extLst>
          </p:cNvPr>
          <p:cNvCxnSpPr>
            <a:cxnSpLocks/>
          </p:cNvCxnSpPr>
          <p:nvPr/>
        </p:nvCxnSpPr>
        <p:spPr>
          <a:xfrm flipV="1">
            <a:off x="214866" y="3984774"/>
            <a:ext cx="0" cy="2618756"/>
          </a:xfrm>
          <a:prstGeom prst="line">
            <a:avLst/>
          </a:prstGeom>
        </p:spPr>
        <p:style>
          <a:lnRef idx="1">
            <a:schemeClr val="dk1"/>
          </a:lnRef>
          <a:fillRef idx="0">
            <a:schemeClr val="dk1"/>
          </a:fillRef>
          <a:effectRef idx="0">
            <a:schemeClr val="dk1"/>
          </a:effectRef>
          <a:fontRef idx="minor">
            <a:schemeClr val="tx1"/>
          </a:fontRef>
        </p:style>
      </p:cxnSp>
      <p:cxnSp>
        <p:nvCxnSpPr>
          <p:cNvPr id="83" name="Straight Connector 82">
            <a:extLst>
              <a:ext uri="{FF2B5EF4-FFF2-40B4-BE49-F238E27FC236}">
                <a16:creationId xmlns:a16="http://schemas.microsoft.com/office/drawing/2014/main" id="{7500C1CD-72F4-495E-8E1E-27FD4B3524EA}"/>
              </a:ext>
            </a:extLst>
          </p:cNvPr>
          <p:cNvCxnSpPr>
            <a:cxnSpLocks/>
          </p:cNvCxnSpPr>
          <p:nvPr/>
        </p:nvCxnSpPr>
        <p:spPr>
          <a:xfrm flipH="1" flipV="1">
            <a:off x="2717634" y="3984774"/>
            <a:ext cx="5346" cy="2622769"/>
          </a:xfrm>
          <a:prstGeom prst="line">
            <a:avLst/>
          </a:prstGeom>
        </p:spPr>
        <p:style>
          <a:lnRef idx="1">
            <a:schemeClr val="dk1"/>
          </a:lnRef>
          <a:fillRef idx="0">
            <a:schemeClr val="dk1"/>
          </a:fillRef>
          <a:effectRef idx="0">
            <a:schemeClr val="dk1"/>
          </a:effectRef>
          <a:fontRef idx="minor">
            <a:schemeClr val="tx1"/>
          </a:fontRef>
        </p:style>
      </p:cxnSp>
      <p:cxnSp>
        <p:nvCxnSpPr>
          <p:cNvPr id="84" name="Straight Connector 83">
            <a:extLst>
              <a:ext uri="{FF2B5EF4-FFF2-40B4-BE49-F238E27FC236}">
                <a16:creationId xmlns:a16="http://schemas.microsoft.com/office/drawing/2014/main" id="{29353AED-0618-435C-8E9F-DA728CC8FB65}"/>
              </a:ext>
            </a:extLst>
          </p:cNvPr>
          <p:cNvCxnSpPr>
            <a:cxnSpLocks/>
          </p:cNvCxnSpPr>
          <p:nvPr/>
        </p:nvCxnSpPr>
        <p:spPr>
          <a:xfrm flipV="1">
            <a:off x="1751338" y="4243926"/>
            <a:ext cx="403940" cy="1"/>
          </a:xfrm>
          <a:prstGeom prst="line">
            <a:avLst/>
          </a:prstGeom>
        </p:spPr>
        <p:style>
          <a:lnRef idx="1">
            <a:schemeClr val="dk1"/>
          </a:lnRef>
          <a:fillRef idx="0">
            <a:schemeClr val="dk1"/>
          </a:fillRef>
          <a:effectRef idx="0">
            <a:schemeClr val="dk1"/>
          </a:effectRef>
          <a:fontRef idx="minor">
            <a:schemeClr val="tx1"/>
          </a:fontRef>
        </p:style>
      </p:cxnSp>
      <p:cxnSp>
        <p:nvCxnSpPr>
          <p:cNvPr id="85" name="Straight Connector 84">
            <a:extLst>
              <a:ext uri="{FF2B5EF4-FFF2-40B4-BE49-F238E27FC236}">
                <a16:creationId xmlns:a16="http://schemas.microsoft.com/office/drawing/2014/main" id="{6CE180D3-4748-457B-9DAD-EF15923AD62D}"/>
              </a:ext>
            </a:extLst>
          </p:cNvPr>
          <p:cNvCxnSpPr>
            <a:cxnSpLocks/>
          </p:cNvCxnSpPr>
          <p:nvPr/>
        </p:nvCxnSpPr>
        <p:spPr>
          <a:xfrm>
            <a:off x="2155278" y="3984771"/>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86" name="Straight Connector 85">
            <a:extLst>
              <a:ext uri="{FF2B5EF4-FFF2-40B4-BE49-F238E27FC236}">
                <a16:creationId xmlns:a16="http://schemas.microsoft.com/office/drawing/2014/main" id="{1AC24EF7-A5A6-4DDC-8FD1-99E162C0596A}"/>
              </a:ext>
            </a:extLst>
          </p:cNvPr>
          <p:cNvCxnSpPr>
            <a:cxnSpLocks/>
          </p:cNvCxnSpPr>
          <p:nvPr/>
        </p:nvCxnSpPr>
        <p:spPr>
          <a:xfrm>
            <a:off x="1759757" y="3984596"/>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87" name="Straight Connector 86">
            <a:extLst>
              <a:ext uri="{FF2B5EF4-FFF2-40B4-BE49-F238E27FC236}">
                <a16:creationId xmlns:a16="http://schemas.microsoft.com/office/drawing/2014/main" id="{5FE57CB5-2CC4-4E9D-8421-4354E65E7CA5}"/>
              </a:ext>
            </a:extLst>
          </p:cNvPr>
          <p:cNvCxnSpPr>
            <a:cxnSpLocks/>
          </p:cNvCxnSpPr>
          <p:nvPr/>
        </p:nvCxnSpPr>
        <p:spPr>
          <a:xfrm flipV="1">
            <a:off x="2155278" y="3984602"/>
            <a:ext cx="570177" cy="6"/>
          </a:xfrm>
          <a:prstGeom prst="line">
            <a:avLst/>
          </a:prstGeom>
        </p:spPr>
        <p:style>
          <a:lnRef idx="1">
            <a:schemeClr val="dk1"/>
          </a:lnRef>
          <a:fillRef idx="0">
            <a:schemeClr val="dk1"/>
          </a:fillRef>
          <a:effectRef idx="0">
            <a:schemeClr val="dk1"/>
          </a:effectRef>
          <a:fontRef idx="minor">
            <a:schemeClr val="tx1"/>
          </a:fontRef>
        </p:style>
      </p:cxnSp>
      <p:cxnSp>
        <p:nvCxnSpPr>
          <p:cNvPr id="88" name="Straight Connector 87">
            <a:extLst>
              <a:ext uri="{FF2B5EF4-FFF2-40B4-BE49-F238E27FC236}">
                <a16:creationId xmlns:a16="http://schemas.microsoft.com/office/drawing/2014/main" id="{49EFC2C1-BA22-420D-BEA9-2543D46AA669}"/>
              </a:ext>
            </a:extLst>
          </p:cNvPr>
          <p:cNvCxnSpPr>
            <a:cxnSpLocks/>
          </p:cNvCxnSpPr>
          <p:nvPr/>
        </p:nvCxnSpPr>
        <p:spPr>
          <a:xfrm flipV="1">
            <a:off x="216199" y="3984602"/>
            <a:ext cx="570177" cy="6"/>
          </a:xfrm>
          <a:prstGeom prst="line">
            <a:avLst/>
          </a:prstGeom>
        </p:spPr>
        <p:style>
          <a:lnRef idx="1">
            <a:schemeClr val="dk1"/>
          </a:lnRef>
          <a:fillRef idx="0">
            <a:schemeClr val="dk1"/>
          </a:fillRef>
          <a:effectRef idx="0">
            <a:schemeClr val="dk1"/>
          </a:effectRef>
          <a:fontRef idx="minor">
            <a:schemeClr val="tx1"/>
          </a:fontRef>
        </p:style>
      </p:cxnSp>
      <p:cxnSp>
        <p:nvCxnSpPr>
          <p:cNvPr id="89" name="Straight Connector 88">
            <a:extLst>
              <a:ext uri="{FF2B5EF4-FFF2-40B4-BE49-F238E27FC236}">
                <a16:creationId xmlns:a16="http://schemas.microsoft.com/office/drawing/2014/main" id="{9F8AD35D-D9D4-4A3B-B59B-FDE8A8FF2E79}"/>
              </a:ext>
            </a:extLst>
          </p:cNvPr>
          <p:cNvCxnSpPr>
            <a:cxnSpLocks/>
          </p:cNvCxnSpPr>
          <p:nvPr/>
        </p:nvCxnSpPr>
        <p:spPr>
          <a:xfrm>
            <a:off x="786964" y="398460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90" name="Straight Connector 89">
            <a:extLst>
              <a:ext uri="{FF2B5EF4-FFF2-40B4-BE49-F238E27FC236}">
                <a16:creationId xmlns:a16="http://schemas.microsoft.com/office/drawing/2014/main" id="{DCC6524D-C27A-4C2C-A417-2F6534E06D86}"/>
              </a:ext>
            </a:extLst>
          </p:cNvPr>
          <p:cNvCxnSpPr>
            <a:cxnSpLocks/>
          </p:cNvCxnSpPr>
          <p:nvPr/>
        </p:nvCxnSpPr>
        <p:spPr>
          <a:xfrm>
            <a:off x="1192054" y="3984596"/>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91" name="Straight Connector 90">
            <a:extLst>
              <a:ext uri="{FF2B5EF4-FFF2-40B4-BE49-F238E27FC236}">
                <a16:creationId xmlns:a16="http://schemas.microsoft.com/office/drawing/2014/main" id="{539D6F96-5D97-46DF-8E03-1C19EB17AB3B}"/>
              </a:ext>
            </a:extLst>
          </p:cNvPr>
          <p:cNvCxnSpPr>
            <a:cxnSpLocks/>
          </p:cNvCxnSpPr>
          <p:nvPr/>
        </p:nvCxnSpPr>
        <p:spPr>
          <a:xfrm>
            <a:off x="1189581" y="3984596"/>
            <a:ext cx="570176" cy="0"/>
          </a:xfrm>
          <a:prstGeom prst="line">
            <a:avLst/>
          </a:prstGeom>
        </p:spPr>
        <p:style>
          <a:lnRef idx="1">
            <a:schemeClr val="dk1"/>
          </a:lnRef>
          <a:fillRef idx="0">
            <a:schemeClr val="dk1"/>
          </a:fillRef>
          <a:effectRef idx="0">
            <a:schemeClr val="dk1"/>
          </a:effectRef>
          <a:fontRef idx="minor">
            <a:schemeClr val="tx1"/>
          </a:fontRef>
        </p:style>
      </p:cxnSp>
      <p:cxnSp>
        <p:nvCxnSpPr>
          <p:cNvPr id="92" name="Straight Connector 91">
            <a:extLst>
              <a:ext uri="{FF2B5EF4-FFF2-40B4-BE49-F238E27FC236}">
                <a16:creationId xmlns:a16="http://schemas.microsoft.com/office/drawing/2014/main" id="{CA3966FE-2D7C-4724-808E-D0D539F53A62}"/>
              </a:ext>
            </a:extLst>
          </p:cNvPr>
          <p:cNvCxnSpPr>
            <a:cxnSpLocks/>
          </p:cNvCxnSpPr>
          <p:nvPr/>
        </p:nvCxnSpPr>
        <p:spPr>
          <a:xfrm flipV="1">
            <a:off x="785767" y="4243925"/>
            <a:ext cx="403940" cy="1"/>
          </a:xfrm>
          <a:prstGeom prst="line">
            <a:avLst/>
          </a:prstGeom>
        </p:spPr>
        <p:style>
          <a:lnRef idx="1">
            <a:schemeClr val="dk1"/>
          </a:lnRef>
          <a:fillRef idx="0">
            <a:schemeClr val="dk1"/>
          </a:fillRef>
          <a:effectRef idx="0">
            <a:schemeClr val="dk1"/>
          </a:effectRef>
          <a:fontRef idx="minor">
            <a:schemeClr val="tx1"/>
          </a:fontRef>
        </p:style>
      </p:cxnSp>
      <p:cxnSp>
        <p:nvCxnSpPr>
          <p:cNvPr id="112" name="Straight Connector 111">
            <a:extLst>
              <a:ext uri="{FF2B5EF4-FFF2-40B4-BE49-F238E27FC236}">
                <a16:creationId xmlns:a16="http://schemas.microsoft.com/office/drawing/2014/main" id="{B7FC0D98-758B-411C-8A63-B85BE4E2BF65}"/>
              </a:ext>
            </a:extLst>
          </p:cNvPr>
          <p:cNvCxnSpPr>
            <a:cxnSpLocks/>
          </p:cNvCxnSpPr>
          <p:nvPr/>
        </p:nvCxnSpPr>
        <p:spPr>
          <a:xfrm>
            <a:off x="10469116"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113" name="Straight Connector 112">
            <a:extLst>
              <a:ext uri="{FF2B5EF4-FFF2-40B4-BE49-F238E27FC236}">
                <a16:creationId xmlns:a16="http://schemas.microsoft.com/office/drawing/2014/main" id="{1A4C436A-4A6F-409F-AF0F-3A78A288DCD9}"/>
              </a:ext>
            </a:extLst>
          </p:cNvPr>
          <p:cNvCxnSpPr>
            <a:cxnSpLocks/>
          </p:cNvCxnSpPr>
          <p:nvPr/>
        </p:nvCxnSpPr>
        <p:spPr>
          <a:xfrm>
            <a:off x="10845487"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4" name="Straight Connector 113">
            <a:extLst>
              <a:ext uri="{FF2B5EF4-FFF2-40B4-BE49-F238E27FC236}">
                <a16:creationId xmlns:a16="http://schemas.microsoft.com/office/drawing/2014/main" id="{18D542E0-293E-4CAF-9A9C-D29DA6931EC2}"/>
              </a:ext>
            </a:extLst>
          </p:cNvPr>
          <p:cNvCxnSpPr>
            <a:cxnSpLocks/>
          </p:cNvCxnSpPr>
          <p:nvPr/>
        </p:nvCxnSpPr>
        <p:spPr>
          <a:xfrm>
            <a:off x="11036819"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5" name="Straight Connector 114">
            <a:extLst>
              <a:ext uri="{FF2B5EF4-FFF2-40B4-BE49-F238E27FC236}">
                <a16:creationId xmlns:a16="http://schemas.microsoft.com/office/drawing/2014/main" id="{41637009-6391-4794-A05D-DBAC2F261A5D}"/>
              </a:ext>
            </a:extLst>
          </p:cNvPr>
          <p:cNvCxnSpPr>
            <a:cxnSpLocks/>
          </p:cNvCxnSpPr>
          <p:nvPr/>
        </p:nvCxnSpPr>
        <p:spPr>
          <a:xfrm flipV="1">
            <a:off x="10844745" y="4258462"/>
            <a:ext cx="192074" cy="1"/>
          </a:xfrm>
          <a:prstGeom prst="line">
            <a:avLst/>
          </a:prstGeom>
        </p:spPr>
        <p:style>
          <a:lnRef idx="1">
            <a:schemeClr val="dk1"/>
          </a:lnRef>
          <a:fillRef idx="0">
            <a:schemeClr val="dk1"/>
          </a:fillRef>
          <a:effectRef idx="0">
            <a:schemeClr val="dk1"/>
          </a:effectRef>
          <a:fontRef idx="minor">
            <a:schemeClr val="tx1"/>
          </a:fontRef>
        </p:style>
      </p:cxnSp>
      <p:cxnSp>
        <p:nvCxnSpPr>
          <p:cNvPr id="116" name="Straight Connector 115">
            <a:extLst>
              <a:ext uri="{FF2B5EF4-FFF2-40B4-BE49-F238E27FC236}">
                <a16:creationId xmlns:a16="http://schemas.microsoft.com/office/drawing/2014/main" id="{7EE3B370-9C9A-478B-918E-22B5B14DA14E}"/>
              </a:ext>
            </a:extLst>
          </p:cNvPr>
          <p:cNvCxnSpPr>
            <a:cxnSpLocks/>
          </p:cNvCxnSpPr>
          <p:nvPr/>
        </p:nvCxnSpPr>
        <p:spPr>
          <a:xfrm>
            <a:off x="11037789" y="3999131"/>
            <a:ext cx="375537" cy="0"/>
          </a:xfrm>
          <a:prstGeom prst="line">
            <a:avLst/>
          </a:prstGeom>
        </p:spPr>
        <p:style>
          <a:lnRef idx="1">
            <a:schemeClr val="dk1"/>
          </a:lnRef>
          <a:fillRef idx="0">
            <a:schemeClr val="dk1"/>
          </a:fillRef>
          <a:effectRef idx="0">
            <a:schemeClr val="dk1"/>
          </a:effectRef>
          <a:fontRef idx="minor">
            <a:schemeClr val="tx1"/>
          </a:fontRef>
        </p:style>
      </p:cxnSp>
      <p:cxnSp>
        <p:nvCxnSpPr>
          <p:cNvPr id="117" name="Straight Connector 116">
            <a:extLst>
              <a:ext uri="{FF2B5EF4-FFF2-40B4-BE49-F238E27FC236}">
                <a16:creationId xmlns:a16="http://schemas.microsoft.com/office/drawing/2014/main" id="{FC70D238-F5B6-466D-8B32-85EB562C3FF1}"/>
              </a:ext>
            </a:extLst>
          </p:cNvPr>
          <p:cNvCxnSpPr>
            <a:cxnSpLocks/>
          </p:cNvCxnSpPr>
          <p:nvPr/>
        </p:nvCxnSpPr>
        <p:spPr>
          <a:xfrm>
            <a:off x="11414160"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8" name="Straight Connector 117">
            <a:extLst>
              <a:ext uri="{FF2B5EF4-FFF2-40B4-BE49-F238E27FC236}">
                <a16:creationId xmlns:a16="http://schemas.microsoft.com/office/drawing/2014/main" id="{27A25015-4B5B-4DA8-B31D-BF2578167C08}"/>
              </a:ext>
            </a:extLst>
          </p:cNvPr>
          <p:cNvCxnSpPr>
            <a:cxnSpLocks/>
          </p:cNvCxnSpPr>
          <p:nvPr/>
        </p:nvCxnSpPr>
        <p:spPr>
          <a:xfrm>
            <a:off x="11605492" y="3999132"/>
            <a:ext cx="0" cy="259329"/>
          </a:xfrm>
          <a:prstGeom prst="line">
            <a:avLst/>
          </a:prstGeom>
        </p:spPr>
        <p:style>
          <a:lnRef idx="1">
            <a:schemeClr val="dk1"/>
          </a:lnRef>
          <a:fillRef idx="0">
            <a:schemeClr val="dk1"/>
          </a:fillRef>
          <a:effectRef idx="0">
            <a:schemeClr val="dk1"/>
          </a:effectRef>
          <a:fontRef idx="minor">
            <a:schemeClr val="tx1"/>
          </a:fontRef>
        </p:style>
      </p:cxnSp>
      <p:cxnSp>
        <p:nvCxnSpPr>
          <p:cNvPr id="119" name="Straight Connector 118">
            <a:extLst>
              <a:ext uri="{FF2B5EF4-FFF2-40B4-BE49-F238E27FC236}">
                <a16:creationId xmlns:a16="http://schemas.microsoft.com/office/drawing/2014/main" id="{36B090AA-29EE-4AB1-BA71-4B3559B50D8D}"/>
              </a:ext>
            </a:extLst>
          </p:cNvPr>
          <p:cNvCxnSpPr>
            <a:cxnSpLocks/>
          </p:cNvCxnSpPr>
          <p:nvPr/>
        </p:nvCxnSpPr>
        <p:spPr>
          <a:xfrm flipV="1">
            <a:off x="11413418" y="4258462"/>
            <a:ext cx="192074" cy="1"/>
          </a:xfrm>
          <a:prstGeom prst="line">
            <a:avLst/>
          </a:prstGeom>
        </p:spPr>
        <p:style>
          <a:lnRef idx="1">
            <a:schemeClr val="dk1"/>
          </a:lnRef>
          <a:fillRef idx="0">
            <a:schemeClr val="dk1"/>
          </a:fillRef>
          <a:effectRef idx="0">
            <a:schemeClr val="dk1"/>
          </a:effectRef>
          <a:fontRef idx="minor">
            <a:schemeClr val="tx1"/>
          </a:fontRef>
        </p:style>
      </p:cxnSp>
      <p:cxnSp>
        <p:nvCxnSpPr>
          <p:cNvPr id="120" name="Straight Connector 119">
            <a:extLst>
              <a:ext uri="{FF2B5EF4-FFF2-40B4-BE49-F238E27FC236}">
                <a16:creationId xmlns:a16="http://schemas.microsoft.com/office/drawing/2014/main" id="{AD627571-2264-4FAC-845E-527F164D755A}"/>
              </a:ext>
            </a:extLst>
          </p:cNvPr>
          <p:cNvCxnSpPr>
            <a:cxnSpLocks/>
          </p:cNvCxnSpPr>
          <p:nvPr/>
        </p:nvCxnSpPr>
        <p:spPr>
          <a:xfrm>
            <a:off x="11604749" y="3999131"/>
            <a:ext cx="375537"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135" name="Table 134">
            <a:extLst>
              <a:ext uri="{FF2B5EF4-FFF2-40B4-BE49-F238E27FC236}">
                <a16:creationId xmlns:a16="http://schemas.microsoft.com/office/drawing/2014/main" id="{DE91F967-BE9C-44A3-AC28-B82BC67610C2}"/>
              </a:ext>
            </a:extLst>
          </p:cNvPr>
          <p:cNvGraphicFramePr>
            <a:graphicFrameLocks noGrp="1"/>
          </p:cNvGraphicFramePr>
          <p:nvPr/>
        </p:nvGraphicFramePr>
        <p:xfrm>
          <a:off x="178089" y="1237412"/>
          <a:ext cx="11802197" cy="1280160"/>
        </p:xfrm>
        <a:graphic>
          <a:graphicData uri="http://schemas.openxmlformats.org/drawingml/2006/table">
            <a:tbl>
              <a:tblPr firstRow="1" bandRow="1">
                <a:tableStyleId>{5C22544A-7EE6-4342-B048-85BDC9FD1C3A}</a:tableStyleId>
              </a:tblPr>
              <a:tblGrid>
                <a:gridCol w="2385330">
                  <a:extLst>
                    <a:ext uri="{9D8B030D-6E8A-4147-A177-3AD203B41FA5}">
                      <a16:colId xmlns:a16="http://schemas.microsoft.com/office/drawing/2014/main" val="1449652466"/>
                    </a:ext>
                  </a:extLst>
                </a:gridCol>
                <a:gridCol w="2355260">
                  <a:extLst>
                    <a:ext uri="{9D8B030D-6E8A-4147-A177-3AD203B41FA5}">
                      <a16:colId xmlns:a16="http://schemas.microsoft.com/office/drawing/2014/main" val="966863724"/>
                    </a:ext>
                  </a:extLst>
                </a:gridCol>
                <a:gridCol w="1667080">
                  <a:extLst>
                    <a:ext uri="{9D8B030D-6E8A-4147-A177-3AD203B41FA5}">
                      <a16:colId xmlns:a16="http://schemas.microsoft.com/office/drawing/2014/main" val="1407621236"/>
                    </a:ext>
                  </a:extLst>
                </a:gridCol>
                <a:gridCol w="1564277">
                  <a:extLst>
                    <a:ext uri="{9D8B030D-6E8A-4147-A177-3AD203B41FA5}">
                      <a16:colId xmlns:a16="http://schemas.microsoft.com/office/drawing/2014/main" val="2317568963"/>
                    </a:ext>
                  </a:extLst>
                </a:gridCol>
                <a:gridCol w="2183210">
                  <a:extLst>
                    <a:ext uri="{9D8B030D-6E8A-4147-A177-3AD203B41FA5}">
                      <a16:colId xmlns:a16="http://schemas.microsoft.com/office/drawing/2014/main" val="2007091616"/>
                    </a:ext>
                  </a:extLst>
                </a:gridCol>
                <a:gridCol w="1647040">
                  <a:extLst>
                    <a:ext uri="{9D8B030D-6E8A-4147-A177-3AD203B41FA5}">
                      <a16:colId xmlns:a16="http://schemas.microsoft.com/office/drawing/2014/main" val="3793623163"/>
                    </a:ext>
                  </a:extLst>
                </a:gridCol>
              </a:tblGrid>
              <a:tr h="370840">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2400" dirty="0">
                          <a:solidFill>
                            <a:schemeClr val="tx1"/>
                          </a:solidFill>
                        </a:rPr>
                        <a:t>Write where each person was on this date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Duke of                      Buckingham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Richard, Duke of Gloucester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Sir                                        Richard Grey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Sir Thomas Grey, Marquess of Dorset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Prince                              Richard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2964092"/>
                  </a:ext>
                </a:extLst>
              </a:tr>
              <a:tr h="370840">
                <a:tc vMerge="1">
                  <a:txBody>
                    <a:bodyPr/>
                    <a:lstStyle/>
                    <a:p>
                      <a:pPr algn="ctr"/>
                      <a:endParaRPr lang="en-GB" sz="18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Earl Rivers         (Anthony Woodville)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King                                     Edward IV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800" b="0" dirty="0">
                          <a:solidFill>
                            <a:sysClr val="windowText" lastClr="000000"/>
                          </a:solidFill>
                        </a:rPr>
                        <a:t>Lord                                 Hastings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Queen Elizabeth (Woodville)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800" b="0" dirty="0">
                          <a:solidFill>
                            <a:sysClr val="windowText" lastClr="000000"/>
                          </a:solidFill>
                        </a:rPr>
                        <a:t>Young                                 King Edward 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88809742"/>
                  </a:ext>
                </a:extLst>
              </a:tr>
            </a:tbl>
          </a:graphicData>
        </a:graphic>
      </p:graphicFrame>
      <p:cxnSp>
        <p:nvCxnSpPr>
          <p:cNvPr id="146" name="Straight Connector 145">
            <a:extLst>
              <a:ext uri="{FF2B5EF4-FFF2-40B4-BE49-F238E27FC236}">
                <a16:creationId xmlns:a16="http://schemas.microsoft.com/office/drawing/2014/main" id="{4E04F785-C564-4824-BF9E-337CE13F3751}"/>
              </a:ext>
            </a:extLst>
          </p:cNvPr>
          <p:cNvCxnSpPr>
            <a:cxnSpLocks/>
          </p:cNvCxnSpPr>
          <p:nvPr/>
        </p:nvCxnSpPr>
        <p:spPr>
          <a:xfrm flipH="1" flipV="1">
            <a:off x="390240" y="5164674"/>
            <a:ext cx="4497" cy="1451346"/>
          </a:xfrm>
          <a:prstGeom prst="line">
            <a:avLst/>
          </a:prstGeom>
        </p:spPr>
        <p:style>
          <a:lnRef idx="1">
            <a:schemeClr val="dk1"/>
          </a:lnRef>
          <a:fillRef idx="0">
            <a:schemeClr val="dk1"/>
          </a:fillRef>
          <a:effectRef idx="0">
            <a:schemeClr val="dk1"/>
          </a:effectRef>
          <a:fontRef idx="minor">
            <a:schemeClr val="tx1"/>
          </a:fontRef>
        </p:style>
      </p:cxnSp>
      <p:cxnSp>
        <p:nvCxnSpPr>
          <p:cNvPr id="147" name="Straight Connector 146">
            <a:extLst>
              <a:ext uri="{FF2B5EF4-FFF2-40B4-BE49-F238E27FC236}">
                <a16:creationId xmlns:a16="http://schemas.microsoft.com/office/drawing/2014/main" id="{B1DFF1EC-36B9-456C-98BE-1E717EFE9EB5}"/>
              </a:ext>
            </a:extLst>
          </p:cNvPr>
          <p:cNvCxnSpPr>
            <a:cxnSpLocks/>
          </p:cNvCxnSpPr>
          <p:nvPr/>
        </p:nvCxnSpPr>
        <p:spPr>
          <a:xfrm flipV="1">
            <a:off x="730806" y="5164674"/>
            <a:ext cx="0" cy="1438854"/>
          </a:xfrm>
          <a:prstGeom prst="line">
            <a:avLst/>
          </a:prstGeom>
        </p:spPr>
        <p:style>
          <a:lnRef idx="1">
            <a:schemeClr val="dk1"/>
          </a:lnRef>
          <a:fillRef idx="0">
            <a:schemeClr val="dk1"/>
          </a:fillRef>
          <a:effectRef idx="0">
            <a:schemeClr val="dk1"/>
          </a:effectRef>
          <a:fontRef idx="minor">
            <a:schemeClr val="tx1"/>
          </a:fontRef>
        </p:style>
      </p:cxnSp>
      <p:cxnSp>
        <p:nvCxnSpPr>
          <p:cNvPr id="148" name="Straight Connector 147">
            <a:extLst>
              <a:ext uri="{FF2B5EF4-FFF2-40B4-BE49-F238E27FC236}">
                <a16:creationId xmlns:a16="http://schemas.microsoft.com/office/drawing/2014/main" id="{501F9B0C-81A3-47BC-8133-4C3C28A21BDD}"/>
              </a:ext>
            </a:extLst>
          </p:cNvPr>
          <p:cNvCxnSpPr>
            <a:cxnSpLocks/>
          </p:cNvCxnSpPr>
          <p:nvPr/>
        </p:nvCxnSpPr>
        <p:spPr>
          <a:xfrm flipV="1">
            <a:off x="1083415" y="5164674"/>
            <a:ext cx="0" cy="1447332"/>
          </a:xfrm>
          <a:prstGeom prst="line">
            <a:avLst/>
          </a:prstGeom>
        </p:spPr>
        <p:style>
          <a:lnRef idx="1">
            <a:schemeClr val="dk1"/>
          </a:lnRef>
          <a:fillRef idx="0">
            <a:schemeClr val="dk1"/>
          </a:fillRef>
          <a:effectRef idx="0">
            <a:schemeClr val="dk1"/>
          </a:effectRef>
          <a:fontRef idx="minor">
            <a:schemeClr val="tx1"/>
          </a:fontRef>
        </p:style>
      </p:cxnSp>
      <p:cxnSp>
        <p:nvCxnSpPr>
          <p:cNvPr id="149" name="Straight Connector 148">
            <a:extLst>
              <a:ext uri="{FF2B5EF4-FFF2-40B4-BE49-F238E27FC236}">
                <a16:creationId xmlns:a16="http://schemas.microsoft.com/office/drawing/2014/main" id="{8A8E3AD2-2D1A-439E-97D0-EC0D7A19F627}"/>
              </a:ext>
            </a:extLst>
          </p:cNvPr>
          <p:cNvCxnSpPr>
            <a:cxnSpLocks/>
          </p:cNvCxnSpPr>
          <p:nvPr/>
        </p:nvCxnSpPr>
        <p:spPr>
          <a:xfrm flipH="1">
            <a:off x="390240" y="5164674"/>
            <a:ext cx="2121209" cy="0"/>
          </a:xfrm>
          <a:prstGeom prst="line">
            <a:avLst/>
          </a:prstGeom>
        </p:spPr>
        <p:style>
          <a:lnRef idx="1">
            <a:schemeClr val="dk1"/>
          </a:lnRef>
          <a:fillRef idx="0">
            <a:schemeClr val="dk1"/>
          </a:fillRef>
          <a:effectRef idx="0">
            <a:schemeClr val="dk1"/>
          </a:effectRef>
          <a:fontRef idx="minor">
            <a:schemeClr val="tx1"/>
          </a:fontRef>
        </p:style>
      </p:cxnSp>
      <p:cxnSp>
        <p:nvCxnSpPr>
          <p:cNvPr id="152" name="Straight Connector 151">
            <a:extLst>
              <a:ext uri="{FF2B5EF4-FFF2-40B4-BE49-F238E27FC236}">
                <a16:creationId xmlns:a16="http://schemas.microsoft.com/office/drawing/2014/main" id="{04A96088-1414-4A10-9B83-11B13843FEC5}"/>
              </a:ext>
            </a:extLst>
          </p:cNvPr>
          <p:cNvCxnSpPr>
            <a:cxnSpLocks/>
          </p:cNvCxnSpPr>
          <p:nvPr/>
        </p:nvCxnSpPr>
        <p:spPr>
          <a:xfrm>
            <a:off x="7623742" y="6630100"/>
            <a:ext cx="2010918" cy="0"/>
          </a:xfrm>
          <a:prstGeom prst="line">
            <a:avLst/>
          </a:prstGeom>
        </p:spPr>
        <p:style>
          <a:lnRef idx="1">
            <a:schemeClr val="dk1"/>
          </a:lnRef>
          <a:fillRef idx="0">
            <a:schemeClr val="dk1"/>
          </a:fillRef>
          <a:effectRef idx="0">
            <a:schemeClr val="dk1"/>
          </a:effectRef>
          <a:fontRef idx="minor">
            <a:schemeClr val="tx1"/>
          </a:fontRef>
        </p:style>
      </p:cxnSp>
      <p:cxnSp>
        <p:nvCxnSpPr>
          <p:cNvPr id="153" name="Straight Connector 152">
            <a:extLst>
              <a:ext uri="{FF2B5EF4-FFF2-40B4-BE49-F238E27FC236}">
                <a16:creationId xmlns:a16="http://schemas.microsoft.com/office/drawing/2014/main" id="{880F3AA4-0ECF-41D8-B566-7315042CC2B4}"/>
              </a:ext>
            </a:extLst>
          </p:cNvPr>
          <p:cNvCxnSpPr>
            <a:cxnSpLocks/>
          </p:cNvCxnSpPr>
          <p:nvPr/>
        </p:nvCxnSpPr>
        <p:spPr>
          <a:xfrm flipV="1">
            <a:off x="7623742" y="4015806"/>
            <a:ext cx="0" cy="2585763"/>
          </a:xfrm>
          <a:prstGeom prst="line">
            <a:avLst/>
          </a:prstGeom>
        </p:spPr>
        <p:style>
          <a:lnRef idx="1">
            <a:schemeClr val="dk1"/>
          </a:lnRef>
          <a:fillRef idx="0">
            <a:schemeClr val="dk1"/>
          </a:fillRef>
          <a:effectRef idx="0">
            <a:schemeClr val="dk1"/>
          </a:effectRef>
          <a:fontRef idx="minor">
            <a:schemeClr val="tx1"/>
          </a:fontRef>
        </p:style>
      </p:cxnSp>
      <p:cxnSp>
        <p:nvCxnSpPr>
          <p:cNvPr id="154" name="Straight Connector 153">
            <a:extLst>
              <a:ext uri="{FF2B5EF4-FFF2-40B4-BE49-F238E27FC236}">
                <a16:creationId xmlns:a16="http://schemas.microsoft.com/office/drawing/2014/main" id="{6D00FA70-53BA-4E2F-982B-311CBB5AB32F}"/>
              </a:ext>
            </a:extLst>
          </p:cNvPr>
          <p:cNvCxnSpPr>
            <a:cxnSpLocks/>
          </p:cNvCxnSpPr>
          <p:nvPr/>
        </p:nvCxnSpPr>
        <p:spPr>
          <a:xfrm flipV="1">
            <a:off x="9613632" y="4044337"/>
            <a:ext cx="0" cy="2585763"/>
          </a:xfrm>
          <a:prstGeom prst="line">
            <a:avLst/>
          </a:prstGeom>
        </p:spPr>
        <p:style>
          <a:lnRef idx="1">
            <a:schemeClr val="dk1"/>
          </a:lnRef>
          <a:fillRef idx="0">
            <a:schemeClr val="dk1"/>
          </a:fillRef>
          <a:effectRef idx="0">
            <a:schemeClr val="dk1"/>
          </a:effectRef>
          <a:fontRef idx="minor">
            <a:schemeClr val="tx1"/>
          </a:fontRef>
        </p:style>
      </p:cxnSp>
      <p:cxnSp>
        <p:nvCxnSpPr>
          <p:cNvPr id="155" name="Straight Connector 154">
            <a:extLst>
              <a:ext uri="{FF2B5EF4-FFF2-40B4-BE49-F238E27FC236}">
                <a16:creationId xmlns:a16="http://schemas.microsoft.com/office/drawing/2014/main" id="{08479494-951F-48EA-889E-A108D340ABAC}"/>
              </a:ext>
            </a:extLst>
          </p:cNvPr>
          <p:cNvCxnSpPr>
            <a:cxnSpLocks/>
          </p:cNvCxnSpPr>
          <p:nvPr/>
        </p:nvCxnSpPr>
        <p:spPr>
          <a:xfrm>
            <a:off x="7623742" y="4015805"/>
            <a:ext cx="1989890" cy="28531"/>
          </a:xfrm>
          <a:prstGeom prst="line">
            <a:avLst/>
          </a:prstGeom>
        </p:spPr>
        <p:style>
          <a:lnRef idx="1">
            <a:schemeClr val="dk1"/>
          </a:lnRef>
          <a:fillRef idx="0">
            <a:schemeClr val="dk1"/>
          </a:fillRef>
          <a:effectRef idx="0">
            <a:schemeClr val="dk1"/>
          </a:effectRef>
          <a:fontRef idx="minor">
            <a:schemeClr val="tx1"/>
          </a:fontRef>
        </p:style>
      </p:cxnSp>
      <p:sp>
        <p:nvSpPr>
          <p:cNvPr id="156" name="TextBox 155">
            <a:extLst>
              <a:ext uri="{FF2B5EF4-FFF2-40B4-BE49-F238E27FC236}">
                <a16:creationId xmlns:a16="http://schemas.microsoft.com/office/drawing/2014/main" id="{E4A0FA94-210B-4AE9-8A8A-F351A457F074}"/>
              </a:ext>
            </a:extLst>
          </p:cNvPr>
          <p:cNvSpPr txBox="1"/>
          <p:nvPr/>
        </p:nvSpPr>
        <p:spPr>
          <a:xfrm>
            <a:off x="7679569" y="3280020"/>
            <a:ext cx="1934063" cy="646331"/>
          </a:xfrm>
          <a:prstGeom prst="rect">
            <a:avLst/>
          </a:prstGeom>
          <a:noFill/>
        </p:spPr>
        <p:txBody>
          <a:bodyPr wrap="square" rtlCol="0">
            <a:spAutoFit/>
          </a:bodyPr>
          <a:lstStyle/>
          <a:p>
            <a:pPr algn="ctr"/>
            <a:r>
              <a:rPr lang="en-GB" b="1" dirty="0"/>
              <a:t>London</a:t>
            </a:r>
          </a:p>
          <a:p>
            <a:pPr algn="ctr"/>
            <a:r>
              <a:rPr lang="en-GB" dirty="0"/>
              <a:t>(Seat of power)</a:t>
            </a:r>
          </a:p>
        </p:txBody>
      </p:sp>
      <p:sp>
        <p:nvSpPr>
          <p:cNvPr id="58" name="Rectangle: Top Corners Rounded 57">
            <a:extLst>
              <a:ext uri="{FF2B5EF4-FFF2-40B4-BE49-F238E27FC236}">
                <a16:creationId xmlns:a16="http://schemas.microsoft.com/office/drawing/2014/main" id="{0079AE6F-654D-4BB5-B9F5-DC4360704B9D}"/>
              </a:ext>
            </a:extLst>
          </p:cNvPr>
          <p:cNvSpPr/>
          <p:nvPr/>
        </p:nvSpPr>
        <p:spPr>
          <a:xfrm>
            <a:off x="3022640" y="4011341"/>
            <a:ext cx="1778915" cy="2622769"/>
          </a:xfrm>
          <a:prstGeom prst="round2Same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9" name="TextBox 58">
            <a:extLst>
              <a:ext uri="{FF2B5EF4-FFF2-40B4-BE49-F238E27FC236}">
                <a16:creationId xmlns:a16="http://schemas.microsoft.com/office/drawing/2014/main" id="{DED5C0A4-398F-4125-84D2-D56683035EC3}"/>
              </a:ext>
            </a:extLst>
          </p:cNvPr>
          <p:cNvSpPr txBox="1"/>
          <p:nvPr/>
        </p:nvSpPr>
        <p:spPr>
          <a:xfrm>
            <a:off x="3020780" y="3557019"/>
            <a:ext cx="1762401" cy="369332"/>
          </a:xfrm>
          <a:prstGeom prst="rect">
            <a:avLst/>
          </a:prstGeom>
          <a:noFill/>
        </p:spPr>
        <p:txBody>
          <a:bodyPr wrap="square" rtlCol="0">
            <a:spAutoFit/>
          </a:bodyPr>
          <a:lstStyle/>
          <a:p>
            <a:pPr algn="ctr"/>
            <a:r>
              <a:rPr lang="en-GB" b="1" dirty="0"/>
              <a:t>Dead</a:t>
            </a:r>
            <a:endParaRPr lang="en-GB" dirty="0"/>
          </a:p>
        </p:txBody>
      </p:sp>
      <p:sp>
        <p:nvSpPr>
          <p:cNvPr id="60" name="TextBox 59">
            <a:extLst>
              <a:ext uri="{FF2B5EF4-FFF2-40B4-BE49-F238E27FC236}">
                <a16:creationId xmlns:a16="http://schemas.microsoft.com/office/drawing/2014/main" id="{B9450A78-688F-4EF6-B1C9-EB1DDA424FD3}"/>
              </a:ext>
            </a:extLst>
          </p:cNvPr>
          <p:cNvSpPr txBox="1"/>
          <p:nvPr/>
        </p:nvSpPr>
        <p:spPr>
          <a:xfrm>
            <a:off x="3030896" y="4044336"/>
            <a:ext cx="1762401" cy="461665"/>
          </a:xfrm>
          <a:prstGeom prst="rect">
            <a:avLst/>
          </a:prstGeom>
          <a:noFill/>
        </p:spPr>
        <p:txBody>
          <a:bodyPr wrap="square" rtlCol="0">
            <a:spAutoFit/>
          </a:bodyPr>
          <a:lstStyle/>
          <a:p>
            <a:pPr algn="ctr"/>
            <a:r>
              <a:rPr lang="en-GB" sz="2400" dirty="0"/>
              <a:t>R.I.P</a:t>
            </a:r>
          </a:p>
        </p:txBody>
      </p:sp>
    </p:spTree>
    <p:extLst>
      <p:ext uri="{BB962C8B-B14F-4D97-AF65-F5344CB8AC3E}">
        <p14:creationId xmlns:p14="http://schemas.microsoft.com/office/powerpoint/2010/main" val="1946776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274</TotalTime>
  <Words>2263</Words>
  <Application>Microsoft Office PowerPoint</Application>
  <PresentationFormat>Widescreen</PresentationFormat>
  <Paragraphs>441</Paragraphs>
  <Slides>19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Wallace</dc:creator>
  <cp:lastModifiedBy>Andrew Wallace</cp:lastModifiedBy>
  <cp:revision>73</cp:revision>
  <cp:lastPrinted>2021-01-22T12:05:46Z</cp:lastPrinted>
  <dcterms:created xsi:type="dcterms:W3CDTF">2021-01-22T11:50:47Z</dcterms:created>
  <dcterms:modified xsi:type="dcterms:W3CDTF">2021-02-28T20:52:12Z</dcterms:modified>
</cp:coreProperties>
</file>