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4" r:id="rId2"/>
    <p:sldId id="321" r:id="rId3"/>
    <p:sldId id="316" r:id="rId4"/>
    <p:sldId id="315" r:id="rId5"/>
    <p:sldId id="319" r:id="rId6"/>
    <p:sldId id="322" r:id="rId7"/>
    <p:sldId id="328" r:id="rId8"/>
    <p:sldId id="323" r:id="rId9"/>
    <p:sldId id="324" r:id="rId10"/>
    <p:sldId id="325" r:id="rId11"/>
    <p:sldId id="326" r:id="rId12"/>
    <p:sldId id="327" r:id="rId13"/>
    <p:sldId id="329" r:id="rId14"/>
    <p:sldId id="330" r:id="rId1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3D"/>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43" autoAdjust="0"/>
  </p:normalViewPr>
  <p:slideViewPr>
    <p:cSldViewPr snapToGrid="0">
      <p:cViewPr varScale="1">
        <p:scale>
          <a:sx n="68" d="100"/>
          <a:sy n="68"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4112236-F272-4693-9C68-30B7EDB03D4E}" type="datetimeFigureOut">
              <a:rPr lang="en-GB" smtClean="0"/>
              <a:t>09/03/2021</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BA83C1B-260B-481B-A6EF-F65951946DAE}" type="slidenum">
              <a:rPr lang="en-GB" smtClean="0"/>
              <a:t>‹#›</a:t>
            </a:fld>
            <a:endParaRPr lang="en-GB"/>
          </a:p>
        </p:txBody>
      </p:sp>
    </p:spTree>
    <p:extLst>
      <p:ext uri="{BB962C8B-B14F-4D97-AF65-F5344CB8AC3E}">
        <p14:creationId xmlns:p14="http://schemas.microsoft.com/office/powerpoint/2010/main" val="272598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E8AA1BA-9C91-406A-9AB0-0C64CD6AFB7A}" type="datetimeFigureOut">
              <a:rPr lang="en-GB" smtClean="0"/>
              <a:t>09/03/2021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7DA0DD3-08AB-4794-BF65-1F02E01C79E3}" type="slidenum">
              <a:rPr lang="en-GB" smtClean="0"/>
              <a:t>‹#›</a:t>
            </a:fld>
            <a:endParaRPr lang="en-GB" dirty="0"/>
          </a:p>
        </p:txBody>
      </p:sp>
    </p:spTree>
    <p:extLst>
      <p:ext uri="{BB962C8B-B14F-4D97-AF65-F5344CB8AC3E}">
        <p14:creationId xmlns:p14="http://schemas.microsoft.com/office/powerpoint/2010/main" val="279981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DA0DD3-08AB-4794-BF65-1F02E01C79E3}" type="slidenum">
              <a:rPr lang="en-GB" smtClean="0"/>
              <a:t>2</a:t>
            </a:fld>
            <a:endParaRPr lang="en-GB" dirty="0"/>
          </a:p>
        </p:txBody>
      </p:sp>
    </p:spTree>
    <p:extLst>
      <p:ext uri="{BB962C8B-B14F-4D97-AF65-F5344CB8AC3E}">
        <p14:creationId xmlns:p14="http://schemas.microsoft.com/office/powerpoint/2010/main" val="241090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DA0DD3-08AB-4794-BF65-1F02E01C79E3}" type="slidenum">
              <a:rPr lang="en-GB" smtClean="0"/>
              <a:t>4</a:t>
            </a:fld>
            <a:endParaRPr lang="en-GB" dirty="0"/>
          </a:p>
        </p:txBody>
      </p:sp>
    </p:spTree>
    <p:extLst>
      <p:ext uri="{BB962C8B-B14F-4D97-AF65-F5344CB8AC3E}">
        <p14:creationId xmlns:p14="http://schemas.microsoft.com/office/powerpoint/2010/main" val="3862042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7006" y="1146222"/>
            <a:ext cx="12199007" cy="5702105"/>
          </a:xfrm>
          <a:prstGeom prst="rect">
            <a:avLst/>
          </a:prstGeom>
          <a:solidFill>
            <a:srgbClr val="00003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700" y="230188"/>
            <a:ext cx="3613067" cy="726862"/>
          </a:xfrm>
          <a:prstGeom prst="rect">
            <a:avLst/>
          </a:prstGeom>
        </p:spPr>
      </p:pic>
      <p:cxnSp>
        <p:nvCxnSpPr>
          <p:cNvPr id="9" name="Straight Connector 8"/>
          <p:cNvCxnSpPr/>
          <p:nvPr userDrawn="1"/>
        </p:nvCxnSpPr>
        <p:spPr>
          <a:xfrm>
            <a:off x="0" y="1146220"/>
            <a:ext cx="12192000" cy="0"/>
          </a:xfrm>
          <a:prstGeom prst="line">
            <a:avLst/>
          </a:prstGeom>
          <a:ln w="38100">
            <a:solidFill>
              <a:srgbClr val="FFD2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007" y="6848325"/>
            <a:ext cx="12192000" cy="0"/>
          </a:xfrm>
          <a:prstGeom prst="line">
            <a:avLst/>
          </a:prstGeom>
          <a:ln w="38100">
            <a:solidFill>
              <a:srgbClr val="FFD2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524000" y="1854201"/>
            <a:ext cx="9144000" cy="2387600"/>
          </a:xfrm>
        </p:spPr>
        <p:txBody>
          <a:bodyPr anchor="b"/>
          <a:lstStyle>
            <a:lvl1pPr algn="ctr">
              <a:defRPr sz="4500">
                <a:solidFill>
                  <a:schemeClr val="bg1"/>
                </a:solidFill>
                <a:latin typeface="Arial Narrow" panose="020B060602020203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524000" y="4484583"/>
            <a:ext cx="9144000" cy="1655762"/>
          </a:xfrm>
        </p:spPr>
        <p:txBody>
          <a:bodyPr/>
          <a:lstStyle>
            <a:lvl1pPr marL="0" indent="0" algn="ctr">
              <a:buNone/>
              <a:defRPr sz="1800">
                <a:solidFill>
                  <a:schemeClr val="bg1"/>
                </a:solidFill>
                <a:latin typeface="Arial Narrow" panose="020B0606020202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b="3264"/>
          <a:stretch/>
        </p:blipFill>
        <p:spPr>
          <a:xfrm>
            <a:off x="10499678" y="134509"/>
            <a:ext cx="1588063" cy="995793"/>
          </a:xfrm>
          <a:prstGeom prst="rect">
            <a:avLst/>
          </a:prstGeom>
        </p:spPr>
      </p:pic>
    </p:spTree>
    <p:extLst>
      <p:ext uri="{BB962C8B-B14F-4D97-AF65-F5344CB8AC3E}">
        <p14:creationId xmlns:p14="http://schemas.microsoft.com/office/powerpoint/2010/main" val="200435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7006" y="1146222"/>
            <a:ext cx="12199007" cy="5702105"/>
          </a:xfrm>
          <a:prstGeom prst="rect">
            <a:avLst/>
          </a:prstGeom>
          <a:solidFill>
            <a:srgbClr val="00003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dirty="0"/>
          </a:p>
        </p:txBody>
      </p:sp>
      <p:sp>
        <p:nvSpPr>
          <p:cNvPr id="2" name="Title 1"/>
          <p:cNvSpPr>
            <a:spLocks noGrp="1"/>
          </p:cNvSpPr>
          <p:nvPr>
            <p:ph type="title"/>
          </p:nvPr>
        </p:nvSpPr>
        <p:spPr>
          <a:xfrm>
            <a:off x="283333" y="1272834"/>
            <a:ext cx="11578107" cy="1136393"/>
          </a:xfrm>
        </p:spPr>
        <p:txBody>
          <a:bodyPr/>
          <a:lstStyle>
            <a:lvl1pPr>
              <a:defRPr>
                <a:solidFill>
                  <a:schemeClr val="bg1"/>
                </a:solidFill>
                <a:latin typeface="Arial Narrow" panose="020B060602020203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283335" y="2522082"/>
            <a:ext cx="11578107" cy="4154980"/>
          </a:xfrm>
        </p:spPr>
        <p:txBody>
          <a:bodyPr/>
          <a:lstStyle>
            <a:lvl1pPr>
              <a:defRPr>
                <a:solidFill>
                  <a:schemeClr val="bg1"/>
                </a:solidFill>
                <a:latin typeface="Arial Narrow" panose="020B0606020202030204" pitchFamily="34" charset="0"/>
              </a:defRPr>
            </a:lvl1pPr>
            <a:lvl2pPr>
              <a:defRPr>
                <a:solidFill>
                  <a:schemeClr val="bg1"/>
                </a:solidFill>
                <a:latin typeface="Arial Narrow" panose="020B0606020202030204" pitchFamily="34" charset="0"/>
              </a:defRPr>
            </a:lvl2pPr>
            <a:lvl3pPr>
              <a:defRPr>
                <a:solidFill>
                  <a:schemeClr val="bg1"/>
                </a:solidFill>
                <a:latin typeface="Arial Narrow" panose="020B0606020202030204" pitchFamily="34" charset="0"/>
              </a:defRPr>
            </a:lvl3pPr>
            <a:lvl4pPr>
              <a:defRPr>
                <a:solidFill>
                  <a:schemeClr val="bg1"/>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a:off x="0" y="1146220"/>
            <a:ext cx="12192000" cy="0"/>
          </a:xfrm>
          <a:prstGeom prst="line">
            <a:avLst/>
          </a:prstGeom>
          <a:ln w="38100">
            <a:solidFill>
              <a:srgbClr val="FFD2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007" y="6848325"/>
            <a:ext cx="12192000" cy="0"/>
          </a:xfrm>
          <a:prstGeom prst="line">
            <a:avLst/>
          </a:prstGeom>
          <a:ln w="38100">
            <a:solidFill>
              <a:srgbClr val="FFD2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700" y="230188"/>
            <a:ext cx="3613067" cy="726862"/>
          </a:xfrm>
          <a:prstGeom prst="rect">
            <a:avLst/>
          </a:prstGeom>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b="3264"/>
          <a:stretch/>
        </p:blipFill>
        <p:spPr>
          <a:xfrm>
            <a:off x="10499678" y="134509"/>
            <a:ext cx="1588063" cy="995793"/>
          </a:xfrm>
          <a:prstGeom prst="rect">
            <a:avLst/>
          </a:prstGeom>
        </p:spPr>
      </p:pic>
    </p:spTree>
    <p:extLst>
      <p:ext uri="{BB962C8B-B14F-4D97-AF65-F5344CB8AC3E}">
        <p14:creationId xmlns:p14="http://schemas.microsoft.com/office/powerpoint/2010/main" val="2962778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99E5A50-526D-48F0-B302-55B531E17D7E}" type="datetimeFigureOut">
              <a:rPr lang="en-GB" smtClean="0"/>
              <a:t>09/03/2021</a:t>
            </a:fld>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BDEF80-D490-4466-A674-42A94933E7DA}" type="slidenum">
              <a:rPr lang="en-GB" smtClean="0"/>
              <a:t>‹#›</a:t>
            </a:fld>
            <a:endParaRPr lang="en-GB" dirty="0"/>
          </a:p>
        </p:txBody>
      </p:sp>
    </p:spTree>
    <p:extLst>
      <p:ext uri="{BB962C8B-B14F-4D97-AF65-F5344CB8AC3E}">
        <p14:creationId xmlns:p14="http://schemas.microsoft.com/office/powerpoint/2010/main" val="233364407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1974410"/>
            <a:ext cx="12192000" cy="1938992"/>
          </a:xfrm>
          <a:prstGeom prst="rect">
            <a:avLst/>
          </a:prstGeom>
          <a:noFill/>
        </p:spPr>
        <p:txBody>
          <a:bodyPr wrap="square" rtlCol="0">
            <a:spAutoFit/>
          </a:bodyPr>
          <a:lstStyle/>
          <a:p>
            <a:pPr algn="ctr"/>
            <a:r>
              <a:rPr lang="en-GB" sz="4000" b="1" u="sng" dirty="0"/>
              <a:t>At what moment in 1483 did                                                        Richard, Duke of Gloucester,                                               decide to usurp the crown?</a:t>
            </a:r>
            <a:endParaRPr lang="en-GB" sz="4000" u="sng" dirty="0"/>
          </a:p>
        </p:txBody>
      </p:sp>
    </p:spTree>
    <p:extLst>
      <p:ext uri="{BB962C8B-B14F-4D97-AF65-F5344CB8AC3E}">
        <p14:creationId xmlns:p14="http://schemas.microsoft.com/office/powerpoint/2010/main" val="198454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4241DD-97E7-45B6-AE37-EBEA4D5FA802}"/>
              </a:ext>
            </a:extLst>
          </p:cNvPr>
          <p:cNvSpPr txBox="1"/>
          <p:nvPr/>
        </p:nvSpPr>
        <p:spPr>
          <a:xfrm>
            <a:off x="3073399" y="277159"/>
            <a:ext cx="8646000" cy="2677656"/>
          </a:xfrm>
          <a:prstGeom prst="rect">
            <a:avLst/>
          </a:prstGeom>
          <a:noFill/>
        </p:spPr>
        <p:txBody>
          <a:bodyPr wrap="square" rtlCol="0">
            <a:spAutoFit/>
          </a:bodyPr>
          <a:lstStyle/>
          <a:p>
            <a:r>
              <a:rPr lang="en-GB" sz="2800" dirty="0"/>
              <a:t>▪ The old Archbishop of Canterbury reassured her that the boys should be reunited and that Richard may order his men to take him by force if necessary.</a:t>
            </a:r>
          </a:p>
          <a:p>
            <a:r>
              <a:rPr lang="en-GB" sz="2800" dirty="0">
                <a:solidFill>
                  <a:srgbClr val="FF0000"/>
                </a:solidFill>
              </a:rPr>
              <a:t>▪ The Tower of London was the traditional place for the king to stay before the coronation. It did not at this stage have the Tudor reputation as a prison/place of execution. </a:t>
            </a:r>
          </a:p>
        </p:txBody>
      </p:sp>
      <p:sp>
        <p:nvSpPr>
          <p:cNvPr id="13" name="TextBox 12">
            <a:extLst>
              <a:ext uri="{FF2B5EF4-FFF2-40B4-BE49-F238E27FC236}">
                <a16:creationId xmlns:a16="http://schemas.microsoft.com/office/drawing/2014/main" id="{420067E9-3236-411D-A358-9F999E500546}"/>
              </a:ext>
            </a:extLst>
          </p:cNvPr>
          <p:cNvSpPr txBox="1"/>
          <p:nvPr/>
        </p:nvSpPr>
        <p:spPr>
          <a:xfrm>
            <a:off x="98262" y="2954815"/>
            <a:ext cx="11995476" cy="2246769"/>
          </a:xfrm>
          <a:prstGeom prst="rect">
            <a:avLst/>
          </a:prstGeom>
          <a:noFill/>
        </p:spPr>
        <p:txBody>
          <a:bodyPr wrap="square" rtlCol="0">
            <a:spAutoFit/>
          </a:bodyPr>
          <a:lstStyle/>
          <a:p>
            <a:r>
              <a:rPr lang="en-GB" sz="2800" dirty="0"/>
              <a:t>▪ Later that day, Edward’s coronation was pushed back five months to November.</a:t>
            </a:r>
          </a:p>
          <a:p>
            <a:r>
              <a:rPr lang="en-GB" sz="2800" dirty="0">
                <a:solidFill>
                  <a:srgbClr val="FF0000"/>
                </a:solidFill>
              </a:rPr>
              <a:t>▪ The last recorded mention of Edward V’s reign as king was made </a:t>
            </a:r>
            <a:r>
              <a:rPr lang="en-GB" sz="2800">
                <a:solidFill>
                  <a:srgbClr val="FF0000"/>
                </a:solidFill>
              </a:rPr>
              <a:t>on this date.</a:t>
            </a:r>
            <a:endParaRPr lang="en-GB" sz="2800" dirty="0">
              <a:solidFill>
                <a:srgbClr val="FF0000"/>
              </a:solidFill>
            </a:endParaRPr>
          </a:p>
          <a:p>
            <a:r>
              <a:rPr lang="en-GB" sz="2800" dirty="0"/>
              <a:t>▪ The two princes were seen playing and shooting together in the Tower grounds. </a:t>
            </a:r>
          </a:p>
          <a:p>
            <a:r>
              <a:rPr lang="en-GB" sz="2800" dirty="0">
                <a:solidFill>
                  <a:srgbClr val="FF0000"/>
                </a:solidFill>
              </a:rPr>
              <a:t> </a:t>
            </a:r>
          </a:p>
          <a:p>
            <a:endParaRPr lang="en-GB" sz="2800" dirty="0"/>
          </a:p>
        </p:txBody>
      </p:sp>
      <p:pic>
        <p:nvPicPr>
          <p:cNvPr id="2" name="Picture 1">
            <a:extLst>
              <a:ext uri="{FF2B5EF4-FFF2-40B4-BE49-F238E27FC236}">
                <a16:creationId xmlns:a16="http://schemas.microsoft.com/office/drawing/2014/main" id="{612BA713-F368-4C9D-AE20-61AE0890626D}"/>
              </a:ext>
            </a:extLst>
          </p:cNvPr>
          <p:cNvPicPr>
            <a:picLocks noChangeAspect="1"/>
          </p:cNvPicPr>
          <p:nvPr/>
        </p:nvPicPr>
        <p:blipFill rotWithShape="1">
          <a:blip r:embed="rId2"/>
          <a:srcRect l="11355" t="46146" r="77925" b="36666"/>
          <a:stretch/>
        </p:blipFill>
        <p:spPr>
          <a:xfrm>
            <a:off x="136904" y="228167"/>
            <a:ext cx="2936495" cy="2648254"/>
          </a:xfrm>
          <a:prstGeom prst="rect">
            <a:avLst/>
          </a:prstGeom>
        </p:spPr>
      </p:pic>
    </p:spTree>
    <p:extLst>
      <p:ext uri="{BB962C8B-B14F-4D97-AF65-F5344CB8AC3E}">
        <p14:creationId xmlns:p14="http://schemas.microsoft.com/office/powerpoint/2010/main" val="285811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4241DD-97E7-45B6-AE37-EBEA4D5FA802}"/>
              </a:ext>
            </a:extLst>
          </p:cNvPr>
          <p:cNvSpPr txBox="1"/>
          <p:nvPr/>
        </p:nvSpPr>
        <p:spPr>
          <a:xfrm>
            <a:off x="3177539" y="257684"/>
            <a:ext cx="8646000" cy="2677656"/>
          </a:xfrm>
          <a:prstGeom prst="rect">
            <a:avLst/>
          </a:prstGeom>
          <a:noFill/>
        </p:spPr>
        <p:txBody>
          <a:bodyPr wrap="square" rtlCol="0">
            <a:spAutoFit/>
          </a:bodyPr>
          <a:lstStyle/>
          <a:p>
            <a:r>
              <a:rPr lang="en-GB" sz="2800" dirty="0"/>
              <a:t>▪ Executing them without the approval of the Council suggested Richard did not worry about the consequences. </a:t>
            </a:r>
          </a:p>
          <a:p>
            <a:r>
              <a:rPr lang="en-GB" sz="2800" dirty="0">
                <a:solidFill>
                  <a:srgbClr val="FF0000"/>
                </a:solidFill>
              </a:rPr>
              <a:t>▪ Prince Edward would surely seek revenge for the death of his favoured uncle and half-brother when he took control of government in a few years. Taking the crown would protect Richard from this.  </a:t>
            </a:r>
          </a:p>
        </p:txBody>
      </p:sp>
      <p:pic>
        <p:nvPicPr>
          <p:cNvPr id="4" name="Picture 3">
            <a:extLst>
              <a:ext uri="{FF2B5EF4-FFF2-40B4-BE49-F238E27FC236}">
                <a16:creationId xmlns:a16="http://schemas.microsoft.com/office/drawing/2014/main" id="{648BEC39-17F6-4C11-BF4E-F514D2B83997}"/>
              </a:ext>
            </a:extLst>
          </p:cNvPr>
          <p:cNvPicPr>
            <a:picLocks noChangeAspect="1"/>
          </p:cNvPicPr>
          <p:nvPr/>
        </p:nvPicPr>
        <p:blipFill rotWithShape="1">
          <a:blip r:embed="rId2"/>
          <a:srcRect l="11563" t="28333" r="78229" b="57757"/>
          <a:stretch/>
        </p:blipFill>
        <p:spPr>
          <a:xfrm>
            <a:off x="172997" y="257685"/>
            <a:ext cx="2900402" cy="2546476"/>
          </a:xfrm>
          <a:prstGeom prst="rect">
            <a:avLst/>
          </a:prstGeom>
        </p:spPr>
      </p:pic>
      <p:sp>
        <p:nvSpPr>
          <p:cNvPr id="10" name="TextBox 9">
            <a:extLst>
              <a:ext uri="{FF2B5EF4-FFF2-40B4-BE49-F238E27FC236}">
                <a16:creationId xmlns:a16="http://schemas.microsoft.com/office/drawing/2014/main" id="{46EC2A25-4333-494A-81CB-A18AF6086A11}"/>
              </a:ext>
            </a:extLst>
          </p:cNvPr>
          <p:cNvSpPr txBox="1"/>
          <p:nvPr/>
        </p:nvSpPr>
        <p:spPr>
          <a:xfrm>
            <a:off x="172997" y="2909940"/>
            <a:ext cx="11536403" cy="2677656"/>
          </a:xfrm>
          <a:prstGeom prst="rect">
            <a:avLst/>
          </a:prstGeom>
          <a:noFill/>
        </p:spPr>
        <p:txBody>
          <a:bodyPr wrap="square" rtlCol="0">
            <a:spAutoFit/>
          </a:bodyPr>
          <a:lstStyle/>
          <a:p>
            <a:r>
              <a:rPr lang="en-GB" sz="2800" dirty="0"/>
              <a:t>▪ They were given a show trial before their execution. They were always going to be killed. </a:t>
            </a:r>
          </a:p>
          <a:p>
            <a:r>
              <a:rPr lang="en-GB" sz="2800" dirty="0">
                <a:solidFill>
                  <a:srgbClr val="FF0000"/>
                </a:solidFill>
              </a:rPr>
              <a:t>▪ After the executions, Richard’s northern army marched south to join him in London.</a:t>
            </a:r>
          </a:p>
          <a:p>
            <a:r>
              <a:rPr lang="en-GB" sz="2800" dirty="0"/>
              <a:t>▪ Growing up in the household of Warwick ‘the kingmaker’, Richard had seen the importance of eliminating rivals. </a:t>
            </a:r>
          </a:p>
        </p:txBody>
      </p:sp>
    </p:spTree>
    <p:extLst>
      <p:ext uri="{BB962C8B-B14F-4D97-AF65-F5344CB8AC3E}">
        <p14:creationId xmlns:p14="http://schemas.microsoft.com/office/powerpoint/2010/main" val="1742461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4241DD-97E7-45B6-AE37-EBEA4D5FA802}"/>
              </a:ext>
            </a:extLst>
          </p:cNvPr>
          <p:cNvSpPr txBox="1"/>
          <p:nvPr/>
        </p:nvSpPr>
        <p:spPr>
          <a:xfrm>
            <a:off x="3116579" y="229841"/>
            <a:ext cx="8646000" cy="2092881"/>
          </a:xfrm>
          <a:prstGeom prst="rect">
            <a:avLst/>
          </a:prstGeom>
          <a:noFill/>
        </p:spPr>
        <p:txBody>
          <a:bodyPr wrap="square" rtlCol="0">
            <a:spAutoFit/>
          </a:bodyPr>
          <a:lstStyle/>
          <a:p>
            <a:r>
              <a:rPr lang="en-GB" sz="2600" dirty="0"/>
              <a:t>▪ Rumours of Edward IV’s illegitimacy had been spread in   1469-70 during Warwick and Clarence’s rebellions. </a:t>
            </a:r>
          </a:p>
          <a:p>
            <a:r>
              <a:rPr lang="en-GB" sz="2600" dirty="0">
                <a:solidFill>
                  <a:srgbClr val="FF0000"/>
                </a:solidFill>
              </a:rPr>
              <a:t>▪ Bishop Stillington claimed to have witnessed Edward IV contracting a marriage with another women (Eleanor Butler) before he married Elizabeth Woodville. </a:t>
            </a:r>
          </a:p>
        </p:txBody>
      </p:sp>
      <p:pic>
        <p:nvPicPr>
          <p:cNvPr id="4" name="Picture 3">
            <a:extLst>
              <a:ext uri="{FF2B5EF4-FFF2-40B4-BE49-F238E27FC236}">
                <a16:creationId xmlns:a16="http://schemas.microsoft.com/office/drawing/2014/main" id="{648BEC39-17F6-4C11-BF4E-F514D2B83997}"/>
              </a:ext>
            </a:extLst>
          </p:cNvPr>
          <p:cNvPicPr>
            <a:picLocks noChangeAspect="1"/>
          </p:cNvPicPr>
          <p:nvPr/>
        </p:nvPicPr>
        <p:blipFill rotWithShape="1">
          <a:blip r:embed="rId2"/>
          <a:srcRect l="11563" t="46028" r="78229" b="38423"/>
          <a:stretch/>
        </p:blipFill>
        <p:spPr>
          <a:xfrm>
            <a:off x="216177" y="177893"/>
            <a:ext cx="2900402" cy="2144829"/>
          </a:xfrm>
          <a:prstGeom prst="rect">
            <a:avLst/>
          </a:prstGeom>
        </p:spPr>
      </p:pic>
      <p:sp>
        <p:nvSpPr>
          <p:cNvPr id="11" name="TextBox 10">
            <a:extLst>
              <a:ext uri="{FF2B5EF4-FFF2-40B4-BE49-F238E27FC236}">
                <a16:creationId xmlns:a16="http://schemas.microsoft.com/office/drawing/2014/main" id="{D5802529-E781-433A-99D1-C319F66B3373}"/>
              </a:ext>
            </a:extLst>
          </p:cNvPr>
          <p:cNvSpPr txBox="1"/>
          <p:nvPr/>
        </p:nvSpPr>
        <p:spPr>
          <a:xfrm>
            <a:off x="93978" y="2341702"/>
            <a:ext cx="11955781" cy="4124206"/>
          </a:xfrm>
          <a:prstGeom prst="rect">
            <a:avLst/>
          </a:prstGeom>
          <a:noFill/>
        </p:spPr>
        <p:txBody>
          <a:bodyPr wrap="square" rtlCol="0">
            <a:spAutoFit/>
          </a:bodyPr>
          <a:lstStyle/>
          <a:p>
            <a:r>
              <a:rPr lang="en-GB" sz="2600" dirty="0"/>
              <a:t>▪ Eleanor Butler was dead in 1483 so could not be spoken to.</a:t>
            </a:r>
          </a:p>
          <a:p>
            <a:r>
              <a:rPr lang="en-GB" sz="2600" dirty="0">
                <a:solidFill>
                  <a:srgbClr val="FF0000"/>
                </a:solidFill>
              </a:rPr>
              <a:t>▪ Edward had a reputation as a womaniser. He had had at least one illegitimate child in the early 1464.  </a:t>
            </a:r>
          </a:p>
          <a:p>
            <a:r>
              <a:rPr lang="en-GB" sz="2600" dirty="0"/>
              <a:t>▪ Bishop Stillington had been arrested in 1478 at the same time as the Duke of  Clarence was imprisoned by Edward IV for spreading rumours about the legality of his marriage and therefore, the legitimacy of his children. Had he told Clarence something?</a:t>
            </a:r>
          </a:p>
          <a:p>
            <a:r>
              <a:rPr lang="en-GB" sz="2600" dirty="0">
                <a:solidFill>
                  <a:srgbClr val="FF0000"/>
                </a:solidFill>
              </a:rPr>
              <a:t>▪ The claim that Edward IV was a bastard was later dropped in 1483 when the story of Edward’s marriage contract was spread. </a:t>
            </a:r>
          </a:p>
          <a:p>
            <a:r>
              <a:rPr lang="en-GB" sz="2600" dirty="0"/>
              <a:t>▪ Buckingham was well rewarded by Richard in the following months. </a:t>
            </a:r>
          </a:p>
          <a:p>
            <a:endParaRPr lang="en-GB" sz="2800" dirty="0"/>
          </a:p>
        </p:txBody>
      </p:sp>
    </p:spTree>
    <p:extLst>
      <p:ext uri="{BB962C8B-B14F-4D97-AF65-F5344CB8AC3E}">
        <p14:creationId xmlns:p14="http://schemas.microsoft.com/office/powerpoint/2010/main" val="253720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311E9B-A9B7-4DF9-A2A0-A9B3EFEFA73D}"/>
              </a:ext>
            </a:extLst>
          </p:cNvPr>
          <p:cNvSpPr txBox="1"/>
          <p:nvPr/>
        </p:nvSpPr>
        <p:spPr>
          <a:xfrm>
            <a:off x="228600" y="172720"/>
            <a:ext cx="11734800" cy="5386090"/>
          </a:xfrm>
          <a:prstGeom prst="rect">
            <a:avLst/>
          </a:prstGeom>
          <a:noFill/>
        </p:spPr>
        <p:txBody>
          <a:bodyPr wrap="square" rtlCol="0">
            <a:spAutoFit/>
          </a:bodyPr>
          <a:lstStyle/>
          <a:p>
            <a:r>
              <a:rPr lang="en-GB" sz="4000" dirty="0"/>
              <a:t>Look through your annotated flow chart. </a:t>
            </a:r>
          </a:p>
          <a:p>
            <a:endParaRPr lang="en-GB" sz="3200" dirty="0"/>
          </a:p>
          <a:p>
            <a:r>
              <a:rPr lang="en-GB" sz="4000" dirty="0"/>
              <a:t>Discuss with your partner what you think happened for each part of the chronology and which evidence best supports this. </a:t>
            </a:r>
          </a:p>
          <a:p>
            <a:endParaRPr lang="en-GB" sz="3200" dirty="0"/>
          </a:p>
          <a:p>
            <a:r>
              <a:rPr lang="en-GB" sz="4000" dirty="0"/>
              <a:t>Individually, highlight on each row what you think happened. When do you think Richard made the fateful decision? </a:t>
            </a:r>
            <a:endParaRPr lang="en-GB" sz="2800" dirty="0"/>
          </a:p>
        </p:txBody>
      </p:sp>
    </p:spTree>
    <p:extLst>
      <p:ext uri="{BB962C8B-B14F-4D97-AF65-F5344CB8AC3E}">
        <p14:creationId xmlns:p14="http://schemas.microsoft.com/office/powerpoint/2010/main" val="294362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33362" y="353150"/>
            <a:ext cx="11674158" cy="3170099"/>
          </a:xfrm>
          <a:prstGeom prst="rect">
            <a:avLst/>
          </a:prstGeom>
        </p:spPr>
        <p:txBody>
          <a:bodyPr wrap="square">
            <a:spAutoFit/>
          </a:bodyPr>
          <a:lstStyle/>
          <a:p>
            <a:r>
              <a:rPr lang="en-GB" sz="4400" b="1" dirty="0">
                <a:solidFill>
                  <a:srgbClr val="0000FF"/>
                </a:solidFill>
              </a:rPr>
              <a:t>Is each statement </a:t>
            </a:r>
            <a:r>
              <a:rPr lang="en-GB" sz="4400" b="1" u="sng" dirty="0">
                <a:solidFill>
                  <a:srgbClr val="0000FF"/>
                </a:solidFill>
              </a:rPr>
              <a:t>true</a:t>
            </a:r>
            <a:r>
              <a:rPr lang="en-GB" sz="4400" b="1" dirty="0">
                <a:solidFill>
                  <a:srgbClr val="0000FF"/>
                </a:solidFill>
              </a:rPr>
              <a:t>, </a:t>
            </a:r>
            <a:r>
              <a:rPr lang="en-GB" sz="4400" b="1" u="sng" dirty="0">
                <a:solidFill>
                  <a:srgbClr val="0000FF"/>
                </a:solidFill>
              </a:rPr>
              <a:t>false</a:t>
            </a:r>
            <a:r>
              <a:rPr lang="en-GB" sz="4400" b="1" dirty="0">
                <a:solidFill>
                  <a:srgbClr val="0000FF"/>
                </a:solidFill>
              </a:rPr>
              <a:t> or an </a:t>
            </a:r>
            <a:r>
              <a:rPr lang="en-GB" sz="4400" b="1" u="sng" dirty="0">
                <a:solidFill>
                  <a:srgbClr val="0000FF"/>
                </a:solidFill>
              </a:rPr>
              <a:t>opinion</a:t>
            </a:r>
            <a:r>
              <a:rPr lang="en-GB" sz="4400" b="1" dirty="0">
                <a:solidFill>
                  <a:srgbClr val="0000FF"/>
                </a:solidFill>
              </a:rPr>
              <a:t>?</a:t>
            </a:r>
          </a:p>
          <a:p>
            <a:endParaRPr lang="en-GB" sz="2800" dirty="0"/>
          </a:p>
          <a:p>
            <a:r>
              <a:rPr lang="en-GB" sz="3200" dirty="0"/>
              <a:t>• Richard planned to make himself king as soon as his brother Edward IV died in April</a:t>
            </a:r>
          </a:p>
          <a:p>
            <a:r>
              <a:rPr lang="en-GB" sz="3200" dirty="0"/>
              <a:t>• The Duke of Buckingham supported Richard’s usurpation </a:t>
            </a:r>
          </a:p>
          <a:p>
            <a:r>
              <a:rPr lang="en-GB" sz="3200" dirty="0"/>
              <a:t>• Richard’s success was inevitable</a:t>
            </a:r>
          </a:p>
        </p:txBody>
      </p:sp>
      <p:sp>
        <p:nvSpPr>
          <p:cNvPr id="7" name="Rectangle 6"/>
          <p:cNvSpPr/>
          <p:nvPr/>
        </p:nvSpPr>
        <p:spPr>
          <a:xfrm>
            <a:off x="233362" y="3429000"/>
            <a:ext cx="11820307" cy="3539430"/>
          </a:xfrm>
          <a:prstGeom prst="rect">
            <a:avLst/>
          </a:prstGeom>
        </p:spPr>
        <p:txBody>
          <a:bodyPr wrap="square">
            <a:spAutoFit/>
          </a:bodyPr>
          <a:lstStyle/>
          <a:p>
            <a:r>
              <a:rPr lang="en-GB" sz="3200" dirty="0"/>
              <a:t>• Richard murdered his two nephews to seize the crown</a:t>
            </a:r>
          </a:p>
          <a:p>
            <a:r>
              <a:rPr lang="en-GB" sz="3200" dirty="0"/>
              <a:t>• The unpopularity of the Woodvilles contributed to Richard’s success</a:t>
            </a:r>
          </a:p>
          <a:p>
            <a:r>
              <a:rPr lang="en-GB" sz="3200" dirty="0"/>
              <a:t>• The execution of Lord Hastings demonstrated that Richard now planned to usurp the crown</a:t>
            </a:r>
          </a:p>
          <a:p>
            <a:r>
              <a:rPr lang="en-GB" sz="3200" dirty="0"/>
              <a:t>• Richard’s actions were surprising due to his track record of loyalty</a:t>
            </a:r>
          </a:p>
          <a:p>
            <a:endParaRPr lang="en-GB" sz="3200" dirty="0"/>
          </a:p>
          <a:p>
            <a:endParaRPr lang="en-GB" sz="3200" dirty="0"/>
          </a:p>
        </p:txBody>
      </p:sp>
    </p:spTree>
    <p:extLst>
      <p:ext uri="{BB962C8B-B14F-4D97-AF65-F5344CB8AC3E}">
        <p14:creationId xmlns:p14="http://schemas.microsoft.com/office/powerpoint/2010/main" val="254343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45149" y="856870"/>
            <a:ext cx="11377891" cy="5016758"/>
          </a:xfrm>
          <a:prstGeom prst="rect">
            <a:avLst/>
          </a:prstGeom>
          <a:noFill/>
        </p:spPr>
        <p:txBody>
          <a:bodyPr wrap="square" rtlCol="0">
            <a:spAutoFit/>
          </a:bodyPr>
          <a:lstStyle/>
          <a:p>
            <a:r>
              <a:rPr lang="en-GB" sz="3600" b="1" dirty="0">
                <a:solidFill>
                  <a:srgbClr val="FF0000"/>
                </a:solidFill>
              </a:rPr>
              <a:t>Richard’s reputation before April 1483:</a:t>
            </a:r>
          </a:p>
          <a:p>
            <a:endParaRPr lang="en-GB" sz="1400" dirty="0"/>
          </a:p>
          <a:p>
            <a:r>
              <a:rPr lang="en-GB" sz="2800" dirty="0"/>
              <a:t>• loyal to Edward and followed him into exile in 1470 (unlike Clarence)</a:t>
            </a:r>
          </a:p>
          <a:p>
            <a:endParaRPr lang="en-GB" sz="1400" dirty="0"/>
          </a:p>
          <a:p>
            <a:r>
              <a:rPr lang="en-GB" sz="2800" dirty="0"/>
              <a:t>• trusted by Edward to govern the violent north of England = reputation as a fair man </a:t>
            </a:r>
          </a:p>
          <a:p>
            <a:endParaRPr lang="en-GB" sz="1400" dirty="0"/>
          </a:p>
          <a:p>
            <a:r>
              <a:rPr lang="en-GB" sz="2800" dirty="0"/>
              <a:t>• warrior who Edward put him in charge of an army that attacked the Scots the previous year</a:t>
            </a:r>
          </a:p>
          <a:p>
            <a:endParaRPr lang="en-GB" sz="1400" dirty="0"/>
          </a:p>
          <a:p>
            <a:r>
              <a:rPr lang="en-GB" sz="2800" dirty="0"/>
              <a:t>• it appears that Edward wanted Richard to be Protector of England on his death bed.</a:t>
            </a:r>
          </a:p>
          <a:p>
            <a:r>
              <a:rPr lang="en-GB" sz="3200" dirty="0"/>
              <a:t> </a:t>
            </a:r>
          </a:p>
        </p:txBody>
      </p:sp>
    </p:spTree>
    <p:extLst>
      <p:ext uri="{BB962C8B-B14F-4D97-AF65-F5344CB8AC3E}">
        <p14:creationId xmlns:p14="http://schemas.microsoft.com/office/powerpoint/2010/main" val="200486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1FC2DBD-76C2-4864-B5D3-F8E2638484C5}"/>
              </a:ext>
            </a:extLst>
          </p:cNvPr>
          <p:cNvSpPr txBox="1"/>
          <p:nvPr/>
        </p:nvSpPr>
        <p:spPr>
          <a:xfrm>
            <a:off x="6372883" y="3058554"/>
            <a:ext cx="1700011" cy="954107"/>
          </a:xfrm>
          <a:prstGeom prst="rect">
            <a:avLst/>
          </a:prstGeom>
          <a:noFill/>
          <a:ln>
            <a:solidFill>
              <a:schemeClr val="tx1"/>
            </a:solidFill>
          </a:ln>
        </p:spPr>
        <p:txBody>
          <a:bodyPr wrap="square" rtlCol="0">
            <a:spAutoFit/>
          </a:bodyPr>
          <a:lstStyle/>
          <a:p>
            <a:pPr algn="ctr"/>
            <a:r>
              <a:rPr lang="en-GB" sz="2800" b="1" dirty="0"/>
              <a:t>King Edward IV</a:t>
            </a:r>
          </a:p>
        </p:txBody>
      </p:sp>
      <p:sp>
        <p:nvSpPr>
          <p:cNvPr id="12" name="TextBox 11">
            <a:extLst>
              <a:ext uri="{FF2B5EF4-FFF2-40B4-BE49-F238E27FC236}">
                <a16:creationId xmlns:a16="http://schemas.microsoft.com/office/drawing/2014/main" id="{D6D437B1-D6AB-4127-821F-D64AE55E2D6C}"/>
              </a:ext>
            </a:extLst>
          </p:cNvPr>
          <p:cNvSpPr txBox="1"/>
          <p:nvPr/>
        </p:nvSpPr>
        <p:spPr>
          <a:xfrm>
            <a:off x="3888249" y="1595142"/>
            <a:ext cx="1700011" cy="830997"/>
          </a:xfrm>
          <a:prstGeom prst="rect">
            <a:avLst/>
          </a:prstGeom>
          <a:noFill/>
        </p:spPr>
        <p:txBody>
          <a:bodyPr wrap="square" rtlCol="0">
            <a:spAutoFit/>
          </a:bodyPr>
          <a:lstStyle/>
          <a:p>
            <a:pPr algn="ctr"/>
            <a:r>
              <a:rPr lang="en-GB" sz="2400" dirty="0"/>
              <a:t>Elizabeth Woodville</a:t>
            </a:r>
          </a:p>
        </p:txBody>
      </p:sp>
      <p:sp>
        <p:nvSpPr>
          <p:cNvPr id="13" name="TextBox 12">
            <a:extLst>
              <a:ext uri="{FF2B5EF4-FFF2-40B4-BE49-F238E27FC236}">
                <a16:creationId xmlns:a16="http://schemas.microsoft.com/office/drawing/2014/main" id="{B39B8C65-CDC7-4860-9FDD-ADC7C91CE567}"/>
              </a:ext>
            </a:extLst>
          </p:cNvPr>
          <p:cNvSpPr txBox="1"/>
          <p:nvPr/>
        </p:nvSpPr>
        <p:spPr>
          <a:xfrm>
            <a:off x="2844492" y="3150042"/>
            <a:ext cx="2436253" cy="830997"/>
          </a:xfrm>
          <a:prstGeom prst="rect">
            <a:avLst/>
          </a:prstGeom>
          <a:noFill/>
        </p:spPr>
        <p:txBody>
          <a:bodyPr wrap="square" rtlCol="0">
            <a:spAutoFit/>
          </a:bodyPr>
          <a:lstStyle/>
          <a:p>
            <a:pPr algn="ctr"/>
            <a:r>
              <a:rPr lang="en-GB" sz="2400" dirty="0"/>
              <a:t>Princes Edward and Richard</a:t>
            </a:r>
          </a:p>
        </p:txBody>
      </p:sp>
      <p:sp>
        <p:nvSpPr>
          <p:cNvPr id="14" name="TextBox 13">
            <a:extLst>
              <a:ext uri="{FF2B5EF4-FFF2-40B4-BE49-F238E27FC236}">
                <a16:creationId xmlns:a16="http://schemas.microsoft.com/office/drawing/2014/main" id="{9BF3049F-9DD9-461E-AA01-AF05BF23E610}"/>
              </a:ext>
            </a:extLst>
          </p:cNvPr>
          <p:cNvSpPr txBox="1"/>
          <p:nvPr/>
        </p:nvSpPr>
        <p:spPr>
          <a:xfrm>
            <a:off x="6281903" y="1193576"/>
            <a:ext cx="1700011" cy="461665"/>
          </a:xfrm>
          <a:prstGeom prst="rect">
            <a:avLst/>
          </a:prstGeom>
          <a:noFill/>
        </p:spPr>
        <p:txBody>
          <a:bodyPr wrap="square" rtlCol="0">
            <a:spAutoFit/>
          </a:bodyPr>
          <a:lstStyle/>
          <a:p>
            <a:pPr algn="ctr"/>
            <a:r>
              <a:rPr lang="en-GB" sz="2400" dirty="0"/>
              <a:t>Earl Rivers</a:t>
            </a:r>
          </a:p>
        </p:txBody>
      </p:sp>
      <p:sp>
        <p:nvSpPr>
          <p:cNvPr id="15" name="TextBox 14">
            <a:extLst>
              <a:ext uri="{FF2B5EF4-FFF2-40B4-BE49-F238E27FC236}">
                <a16:creationId xmlns:a16="http://schemas.microsoft.com/office/drawing/2014/main" id="{52E8A56A-046B-4A67-B6A4-3562B951590D}"/>
              </a:ext>
            </a:extLst>
          </p:cNvPr>
          <p:cNvSpPr txBox="1"/>
          <p:nvPr/>
        </p:nvSpPr>
        <p:spPr>
          <a:xfrm>
            <a:off x="8828668" y="1430241"/>
            <a:ext cx="1700011" cy="830997"/>
          </a:xfrm>
          <a:prstGeom prst="rect">
            <a:avLst/>
          </a:prstGeom>
          <a:noFill/>
        </p:spPr>
        <p:txBody>
          <a:bodyPr wrap="square" rtlCol="0">
            <a:spAutoFit/>
          </a:bodyPr>
          <a:lstStyle/>
          <a:p>
            <a:pPr algn="ctr"/>
            <a:r>
              <a:rPr lang="en-GB" sz="2400" dirty="0"/>
              <a:t>Duke of Buckingham</a:t>
            </a:r>
          </a:p>
        </p:txBody>
      </p:sp>
      <p:sp>
        <p:nvSpPr>
          <p:cNvPr id="16" name="TextBox 15">
            <a:extLst>
              <a:ext uri="{FF2B5EF4-FFF2-40B4-BE49-F238E27FC236}">
                <a16:creationId xmlns:a16="http://schemas.microsoft.com/office/drawing/2014/main" id="{8DBE8C9A-8304-449C-A891-C0D1A3141D99}"/>
              </a:ext>
            </a:extLst>
          </p:cNvPr>
          <p:cNvSpPr txBox="1"/>
          <p:nvPr/>
        </p:nvSpPr>
        <p:spPr>
          <a:xfrm>
            <a:off x="6433553" y="5713613"/>
            <a:ext cx="2737832" cy="830997"/>
          </a:xfrm>
          <a:prstGeom prst="rect">
            <a:avLst/>
          </a:prstGeom>
          <a:noFill/>
        </p:spPr>
        <p:txBody>
          <a:bodyPr wrap="square" rtlCol="0">
            <a:spAutoFit/>
          </a:bodyPr>
          <a:lstStyle/>
          <a:p>
            <a:pPr algn="ctr"/>
            <a:r>
              <a:rPr lang="en-GB" sz="2400" dirty="0"/>
              <a:t>Sir Thomas Grey, Marquis of Dorset</a:t>
            </a:r>
          </a:p>
        </p:txBody>
      </p:sp>
      <p:sp>
        <p:nvSpPr>
          <p:cNvPr id="17" name="TextBox 16">
            <a:extLst>
              <a:ext uri="{FF2B5EF4-FFF2-40B4-BE49-F238E27FC236}">
                <a16:creationId xmlns:a16="http://schemas.microsoft.com/office/drawing/2014/main" id="{7F0A1080-89A9-4C00-82BB-DE4D5C4F6BA6}"/>
              </a:ext>
            </a:extLst>
          </p:cNvPr>
          <p:cNvSpPr txBox="1"/>
          <p:nvPr/>
        </p:nvSpPr>
        <p:spPr>
          <a:xfrm>
            <a:off x="9165030" y="3128270"/>
            <a:ext cx="2436253" cy="830997"/>
          </a:xfrm>
          <a:prstGeom prst="rect">
            <a:avLst/>
          </a:prstGeom>
          <a:noFill/>
        </p:spPr>
        <p:txBody>
          <a:bodyPr wrap="square" rtlCol="0">
            <a:spAutoFit/>
          </a:bodyPr>
          <a:lstStyle/>
          <a:p>
            <a:pPr algn="ctr"/>
            <a:r>
              <a:rPr lang="en-GB" sz="2400" dirty="0"/>
              <a:t>Richard, Duke     of Gloucester</a:t>
            </a:r>
          </a:p>
        </p:txBody>
      </p:sp>
      <p:sp>
        <p:nvSpPr>
          <p:cNvPr id="18" name="TextBox 17">
            <a:extLst>
              <a:ext uri="{FF2B5EF4-FFF2-40B4-BE49-F238E27FC236}">
                <a16:creationId xmlns:a16="http://schemas.microsoft.com/office/drawing/2014/main" id="{AD20DB12-D7A7-4AAD-BE2E-3DF29E42C66B}"/>
              </a:ext>
            </a:extLst>
          </p:cNvPr>
          <p:cNvSpPr txBox="1"/>
          <p:nvPr/>
        </p:nvSpPr>
        <p:spPr>
          <a:xfrm>
            <a:off x="8460546" y="4596762"/>
            <a:ext cx="2436253" cy="830997"/>
          </a:xfrm>
          <a:prstGeom prst="rect">
            <a:avLst/>
          </a:prstGeom>
          <a:noFill/>
        </p:spPr>
        <p:txBody>
          <a:bodyPr wrap="square" rtlCol="0">
            <a:spAutoFit/>
          </a:bodyPr>
          <a:lstStyle/>
          <a:p>
            <a:pPr algn="ctr"/>
            <a:r>
              <a:rPr lang="en-GB" sz="2400" dirty="0"/>
              <a:t>Lord            Hastings</a:t>
            </a:r>
          </a:p>
        </p:txBody>
      </p:sp>
      <p:sp>
        <p:nvSpPr>
          <p:cNvPr id="19" name="TextBox 18">
            <a:extLst>
              <a:ext uri="{FF2B5EF4-FFF2-40B4-BE49-F238E27FC236}">
                <a16:creationId xmlns:a16="http://schemas.microsoft.com/office/drawing/2014/main" id="{6FC4EBE8-B14F-4E75-BB38-7C73021D20E7}"/>
              </a:ext>
            </a:extLst>
          </p:cNvPr>
          <p:cNvSpPr txBox="1"/>
          <p:nvPr/>
        </p:nvSpPr>
        <p:spPr>
          <a:xfrm>
            <a:off x="4348046" y="4802730"/>
            <a:ext cx="2085507" cy="830997"/>
          </a:xfrm>
          <a:prstGeom prst="rect">
            <a:avLst/>
          </a:prstGeom>
          <a:noFill/>
        </p:spPr>
        <p:txBody>
          <a:bodyPr wrap="square" rtlCol="0">
            <a:spAutoFit/>
          </a:bodyPr>
          <a:lstStyle/>
          <a:p>
            <a:pPr algn="ctr"/>
            <a:r>
              <a:rPr lang="en-GB" sz="2400" dirty="0"/>
              <a:t>Sir Richard Grey </a:t>
            </a:r>
          </a:p>
        </p:txBody>
      </p:sp>
      <p:cxnSp>
        <p:nvCxnSpPr>
          <p:cNvPr id="7" name="Straight Connector 6">
            <a:extLst>
              <a:ext uri="{FF2B5EF4-FFF2-40B4-BE49-F238E27FC236}">
                <a16:creationId xmlns:a16="http://schemas.microsoft.com/office/drawing/2014/main" id="{FA43C434-8BAD-406F-8427-DA2E1A1A64B9}"/>
              </a:ext>
            </a:extLst>
          </p:cNvPr>
          <p:cNvCxnSpPr/>
          <p:nvPr/>
        </p:nvCxnSpPr>
        <p:spPr>
          <a:xfrm>
            <a:off x="5973619" y="2819624"/>
            <a:ext cx="2407920" cy="13411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1ED8C15-4F91-4E12-9FEF-31D9C9E7B294}"/>
              </a:ext>
            </a:extLst>
          </p:cNvPr>
          <p:cNvCxnSpPr>
            <a:cxnSpLocks/>
          </p:cNvCxnSpPr>
          <p:nvPr/>
        </p:nvCxnSpPr>
        <p:spPr>
          <a:xfrm flipV="1">
            <a:off x="6018927" y="2910471"/>
            <a:ext cx="2281332" cy="13170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E600B65-E8C9-4EDC-87FC-17FBC4C129AE}"/>
              </a:ext>
            </a:extLst>
          </p:cNvPr>
          <p:cNvSpPr txBox="1"/>
          <p:nvPr/>
        </p:nvSpPr>
        <p:spPr>
          <a:xfrm>
            <a:off x="100459" y="110435"/>
            <a:ext cx="6645781" cy="1384995"/>
          </a:xfrm>
          <a:prstGeom prst="rect">
            <a:avLst/>
          </a:prstGeom>
          <a:noFill/>
        </p:spPr>
        <p:txBody>
          <a:bodyPr wrap="square" rtlCol="0">
            <a:spAutoFit/>
          </a:bodyPr>
          <a:lstStyle/>
          <a:p>
            <a:r>
              <a:rPr lang="en-GB" sz="2800" dirty="0">
                <a:solidFill>
                  <a:srgbClr val="0000FF"/>
                </a:solidFill>
              </a:rPr>
              <a:t>How were some of these people related?</a:t>
            </a:r>
          </a:p>
          <a:p>
            <a:endParaRPr lang="en-GB" sz="2800" dirty="0">
              <a:solidFill>
                <a:srgbClr val="0000FF"/>
              </a:solidFill>
            </a:endParaRPr>
          </a:p>
          <a:p>
            <a:r>
              <a:rPr lang="en-GB" sz="2800" dirty="0">
                <a:solidFill>
                  <a:srgbClr val="0000FF"/>
                </a:solidFill>
              </a:rPr>
              <a:t>Who was there tension between?</a:t>
            </a:r>
          </a:p>
        </p:txBody>
      </p:sp>
    </p:spTree>
    <p:extLst>
      <p:ext uri="{BB962C8B-B14F-4D97-AF65-F5344CB8AC3E}">
        <p14:creationId xmlns:p14="http://schemas.microsoft.com/office/powerpoint/2010/main" val="243719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738553" y="657616"/>
            <a:ext cx="10515599" cy="3785652"/>
          </a:xfrm>
          <a:prstGeom prst="rect">
            <a:avLst/>
          </a:prstGeom>
          <a:noFill/>
        </p:spPr>
        <p:txBody>
          <a:bodyPr wrap="square" rtlCol="0">
            <a:spAutoFit/>
          </a:bodyPr>
          <a:lstStyle/>
          <a:p>
            <a:r>
              <a:rPr lang="en-GB" sz="3000" dirty="0"/>
              <a:t>On 9 April 1483, Edward IV died aged 40. Within three months his brother Richard had usurped the crown from his young nephew Edward V and been crowned King Richard III. </a:t>
            </a:r>
          </a:p>
          <a:p>
            <a:endParaRPr lang="en-GB" sz="3000" dirty="0"/>
          </a:p>
          <a:p>
            <a:r>
              <a:rPr lang="en-GB" sz="3000" dirty="0"/>
              <a:t>As we go through the flowchart one row at a time, annotate the information boxes with evidence from this PowerPoint to help you decide at what moment you think Richard, Duke of Gloucester decided to usurp the crown. </a:t>
            </a:r>
          </a:p>
        </p:txBody>
      </p:sp>
    </p:spTree>
    <p:extLst>
      <p:ext uri="{BB962C8B-B14F-4D97-AF65-F5344CB8AC3E}">
        <p14:creationId xmlns:p14="http://schemas.microsoft.com/office/powerpoint/2010/main" val="42086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A78C5D-C1C4-4AF7-8BD6-083B6BA9E038}"/>
              </a:ext>
            </a:extLst>
          </p:cNvPr>
          <p:cNvPicPr>
            <a:picLocks noChangeAspect="1"/>
          </p:cNvPicPr>
          <p:nvPr/>
        </p:nvPicPr>
        <p:blipFill rotWithShape="1">
          <a:blip r:embed="rId2"/>
          <a:srcRect l="11355" t="29630" r="78229" b="51482"/>
          <a:stretch/>
        </p:blipFill>
        <p:spPr>
          <a:xfrm>
            <a:off x="163655" y="148801"/>
            <a:ext cx="2801471" cy="2005119"/>
          </a:xfrm>
          <a:prstGeom prst="rect">
            <a:avLst/>
          </a:prstGeom>
        </p:spPr>
      </p:pic>
      <p:sp>
        <p:nvSpPr>
          <p:cNvPr id="5" name="TextBox 4">
            <a:extLst>
              <a:ext uri="{FF2B5EF4-FFF2-40B4-BE49-F238E27FC236}">
                <a16:creationId xmlns:a16="http://schemas.microsoft.com/office/drawing/2014/main" id="{754241DD-97E7-45B6-AE37-EBEA4D5FA802}"/>
              </a:ext>
            </a:extLst>
          </p:cNvPr>
          <p:cNvSpPr txBox="1"/>
          <p:nvPr/>
        </p:nvSpPr>
        <p:spPr>
          <a:xfrm>
            <a:off x="2965126" y="74082"/>
            <a:ext cx="8839200" cy="2616101"/>
          </a:xfrm>
          <a:prstGeom prst="rect">
            <a:avLst/>
          </a:prstGeom>
          <a:noFill/>
        </p:spPr>
        <p:txBody>
          <a:bodyPr wrap="square" rtlCol="0">
            <a:spAutoFit/>
          </a:bodyPr>
          <a:lstStyle/>
          <a:p>
            <a:r>
              <a:rPr lang="en-GB" sz="2200" dirty="0"/>
              <a:t>▪ Shakespeare’s play has Richard plotting his path to the throne for years before Edward’s death. </a:t>
            </a:r>
          </a:p>
          <a:p>
            <a:r>
              <a:rPr lang="en-GB" sz="2200" dirty="0">
                <a:solidFill>
                  <a:srgbClr val="FF0000"/>
                </a:solidFill>
              </a:rPr>
              <a:t>▪ Edward’s death was unexpected as he was only 40.</a:t>
            </a:r>
          </a:p>
          <a:p>
            <a:r>
              <a:rPr lang="en-GB" sz="2200" dirty="0"/>
              <a:t>▪ Shakespeare was writing for a Tudor audience that was anti-Richard and made him the ultimate villain. </a:t>
            </a:r>
          </a:p>
          <a:p>
            <a:r>
              <a:rPr lang="en-GB" sz="2200" dirty="0">
                <a:solidFill>
                  <a:srgbClr val="FF0000"/>
                </a:solidFill>
              </a:rPr>
              <a:t>▪ A play is meant to entertain, it’s not serious History! </a:t>
            </a:r>
          </a:p>
          <a:p>
            <a:endParaRPr lang="en-GB" sz="3200" dirty="0"/>
          </a:p>
        </p:txBody>
      </p:sp>
      <p:sp>
        <p:nvSpPr>
          <p:cNvPr id="13" name="TextBox 12">
            <a:extLst>
              <a:ext uri="{FF2B5EF4-FFF2-40B4-BE49-F238E27FC236}">
                <a16:creationId xmlns:a16="http://schemas.microsoft.com/office/drawing/2014/main" id="{420067E9-3236-411D-A358-9F999E500546}"/>
              </a:ext>
            </a:extLst>
          </p:cNvPr>
          <p:cNvSpPr txBox="1"/>
          <p:nvPr/>
        </p:nvSpPr>
        <p:spPr>
          <a:xfrm>
            <a:off x="98262" y="2153920"/>
            <a:ext cx="12093738" cy="6955750"/>
          </a:xfrm>
          <a:prstGeom prst="rect">
            <a:avLst/>
          </a:prstGeom>
          <a:noFill/>
        </p:spPr>
        <p:txBody>
          <a:bodyPr wrap="square" rtlCol="0">
            <a:spAutoFit/>
          </a:bodyPr>
          <a:lstStyle/>
          <a:p>
            <a:r>
              <a:rPr lang="en-GB" sz="2200" dirty="0"/>
              <a:t>▪ Richard loyally went into exile with Edward in 1470 and had a reputation as a fair judge after a decade of successfully ruling the turbulent north.</a:t>
            </a:r>
          </a:p>
          <a:p>
            <a:r>
              <a:rPr lang="en-GB" sz="2200" dirty="0">
                <a:solidFill>
                  <a:srgbClr val="FF0000"/>
                </a:solidFill>
              </a:rPr>
              <a:t>▪ Young kings always had a protector e.g. Henry VI did until he was 16.</a:t>
            </a:r>
          </a:p>
          <a:p>
            <a:r>
              <a:rPr lang="en-GB" sz="2200" dirty="0"/>
              <a:t>▪ On his death bed, Edward seems to have called for Richard to be Protector in an updated will. We don’t have the original will but other evidence suggests he wanted this. </a:t>
            </a:r>
          </a:p>
          <a:p>
            <a:r>
              <a:rPr lang="en-GB" sz="2200" dirty="0">
                <a:solidFill>
                  <a:srgbClr val="FF0000"/>
                </a:solidFill>
              </a:rPr>
              <a:t>▪ As Edward IV’s only remaining brother, Richard was the obvious choice to be Protector but Richard’s close blood relationship would not legally guarantee he would get this title.   </a:t>
            </a:r>
          </a:p>
          <a:p>
            <a:r>
              <a:rPr lang="en-GB" sz="2200" dirty="0"/>
              <a:t>▪ Richard wrote to the royal council, assuring them of his loyalty to the young king and that he was entitled to be named Protector due to his loyal service, the law and his brother’s desire.  </a:t>
            </a:r>
          </a:p>
          <a:p>
            <a:r>
              <a:rPr lang="en-GB" sz="2200" dirty="0">
                <a:solidFill>
                  <a:srgbClr val="FF0000"/>
                </a:solidFill>
              </a:rPr>
              <a:t>▪ After death, a king’s will has no legal power.</a:t>
            </a:r>
          </a:p>
          <a:p>
            <a:r>
              <a:rPr lang="en-GB" sz="2200" dirty="0"/>
              <a:t>▪ On his journey south, Richard led the nobility of the north in publicly swearing loyalty to Edward V. </a:t>
            </a:r>
          </a:p>
          <a:p>
            <a:r>
              <a:rPr lang="en-GB" sz="2200" dirty="0">
                <a:solidFill>
                  <a:srgbClr val="FF0000"/>
                </a:solidFill>
              </a:rPr>
              <a:t>▪ Richard travelled south with just 300 men- very few for an attempted usurpation.</a:t>
            </a:r>
          </a:p>
          <a:p>
            <a:r>
              <a:rPr lang="en-GB" sz="2200" dirty="0"/>
              <a:t>▪ All of the royal council in London agreed to crown young Edward on 4 May. </a:t>
            </a:r>
          </a:p>
          <a:p>
            <a:endParaRPr lang="en-GB" sz="2200" dirty="0"/>
          </a:p>
          <a:p>
            <a:endParaRPr lang="en-GB" sz="2200" dirty="0">
              <a:solidFill>
                <a:srgbClr val="FF0000"/>
              </a:solidFill>
            </a:endParaRPr>
          </a:p>
          <a:p>
            <a:endParaRPr lang="en-GB" sz="2600" dirty="0">
              <a:solidFill>
                <a:srgbClr val="FF0000"/>
              </a:solidFill>
            </a:endParaRPr>
          </a:p>
          <a:p>
            <a:endParaRPr lang="en-GB" sz="2600" dirty="0">
              <a:solidFill>
                <a:srgbClr val="FF0000"/>
              </a:solidFill>
            </a:endParaRPr>
          </a:p>
          <a:p>
            <a:endParaRPr lang="en-GB" sz="3200" dirty="0">
              <a:solidFill>
                <a:srgbClr val="FF0000"/>
              </a:solidFill>
            </a:endParaRPr>
          </a:p>
          <a:p>
            <a:endParaRPr lang="en-GB" sz="3200" dirty="0"/>
          </a:p>
        </p:txBody>
      </p:sp>
    </p:spTree>
    <p:extLst>
      <p:ext uri="{BB962C8B-B14F-4D97-AF65-F5344CB8AC3E}">
        <p14:creationId xmlns:p14="http://schemas.microsoft.com/office/powerpoint/2010/main" val="189919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4241DD-97E7-45B6-AE37-EBEA4D5FA802}"/>
              </a:ext>
            </a:extLst>
          </p:cNvPr>
          <p:cNvSpPr txBox="1"/>
          <p:nvPr/>
        </p:nvSpPr>
        <p:spPr>
          <a:xfrm>
            <a:off x="2235200" y="230081"/>
            <a:ext cx="9956800" cy="4955203"/>
          </a:xfrm>
          <a:prstGeom prst="rect">
            <a:avLst/>
          </a:prstGeom>
          <a:noFill/>
        </p:spPr>
        <p:txBody>
          <a:bodyPr wrap="square" rtlCol="0">
            <a:spAutoFit/>
          </a:bodyPr>
          <a:lstStyle/>
          <a:p>
            <a:r>
              <a:rPr lang="en-GB" sz="2800" dirty="0"/>
              <a:t>▪ The Woodvilles wanted young Edward crowned quickly and for him to rule with advice form the royal council (e.g. mostly them). </a:t>
            </a:r>
          </a:p>
          <a:p>
            <a:r>
              <a:rPr lang="en-GB" sz="2800" dirty="0">
                <a:solidFill>
                  <a:srgbClr val="FF0000"/>
                </a:solidFill>
              </a:rPr>
              <a:t>▪ Controlling the king meant you can claim to be acting in his name.</a:t>
            </a:r>
          </a:p>
          <a:p>
            <a:r>
              <a:rPr lang="en-GB" sz="3200" dirty="0"/>
              <a:t>▪ </a:t>
            </a:r>
            <a:r>
              <a:rPr lang="en-GB" sz="2800" dirty="0"/>
              <a:t>Buckingham had been unhappy about his marriage to a lowly Woodville when aged 12 and his exclusion from power. </a:t>
            </a:r>
          </a:p>
          <a:p>
            <a:r>
              <a:rPr lang="en-GB" sz="2800" dirty="0">
                <a:solidFill>
                  <a:srgbClr val="FF0000"/>
                </a:solidFill>
              </a:rPr>
              <a:t>▪ Buckingham wrote a letter to Richard offering his support at York.</a:t>
            </a:r>
          </a:p>
          <a:p>
            <a:r>
              <a:rPr lang="en-GB" sz="2800" dirty="0"/>
              <a:t>▪ Prince Edward had been raised by his Woodville relatives and was close to them. By arresting him, Richard was potentially creating a problem for Richard in the future.  </a:t>
            </a:r>
          </a:p>
          <a:p>
            <a:endParaRPr lang="en-GB" sz="2800" dirty="0"/>
          </a:p>
          <a:p>
            <a:endParaRPr lang="en-GB" sz="3200" dirty="0"/>
          </a:p>
        </p:txBody>
      </p:sp>
      <p:sp>
        <p:nvSpPr>
          <p:cNvPr id="13" name="TextBox 12">
            <a:extLst>
              <a:ext uri="{FF2B5EF4-FFF2-40B4-BE49-F238E27FC236}">
                <a16:creationId xmlns:a16="http://schemas.microsoft.com/office/drawing/2014/main" id="{420067E9-3236-411D-A358-9F999E500546}"/>
              </a:ext>
            </a:extLst>
          </p:cNvPr>
          <p:cNvSpPr txBox="1"/>
          <p:nvPr/>
        </p:nvSpPr>
        <p:spPr>
          <a:xfrm>
            <a:off x="98262" y="4124960"/>
            <a:ext cx="11995476" cy="3170099"/>
          </a:xfrm>
          <a:prstGeom prst="rect">
            <a:avLst/>
          </a:prstGeom>
          <a:noFill/>
        </p:spPr>
        <p:txBody>
          <a:bodyPr wrap="square" rtlCol="0">
            <a:spAutoFit/>
          </a:bodyPr>
          <a:lstStyle/>
          <a:p>
            <a:r>
              <a:rPr lang="en-GB" sz="2800" dirty="0">
                <a:solidFill>
                  <a:srgbClr val="FF0000"/>
                </a:solidFill>
              </a:rPr>
              <a:t>▪ The Tower of London was a palace and it was normal for kings to stay there before their coronation.</a:t>
            </a:r>
          </a:p>
          <a:p>
            <a:r>
              <a:rPr lang="en-GB" sz="2800" dirty="0"/>
              <a:t>▪ Richard brought 3 carts of weapons to London that he claimed the Woodvilles had planned to arm men with in order to kill him.</a:t>
            </a:r>
          </a:p>
          <a:p>
            <a:r>
              <a:rPr lang="en-GB" sz="2800" dirty="0">
                <a:solidFill>
                  <a:srgbClr val="FF0000"/>
                </a:solidFill>
              </a:rPr>
              <a:t>▪ Richard was on good terms with the Woodville Earl Rivers, who had asked for Richard’s help in a legal dispute earlier in 1483.</a:t>
            </a:r>
          </a:p>
          <a:p>
            <a:endParaRPr lang="en-GB" sz="3200" dirty="0"/>
          </a:p>
        </p:txBody>
      </p:sp>
      <p:pic>
        <p:nvPicPr>
          <p:cNvPr id="2" name="Picture 1">
            <a:extLst>
              <a:ext uri="{FF2B5EF4-FFF2-40B4-BE49-F238E27FC236}">
                <a16:creationId xmlns:a16="http://schemas.microsoft.com/office/drawing/2014/main" id="{3380A7A3-1509-42DB-8C60-54210DEC6F85}"/>
              </a:ext>
            </a:extLst>
          </p:cNvPr>
          <p:cNvPicPr>
            <a:picLocks noChangeAspect="1"/>
          </p:cNvPicPr>
          <p:nvPr/>
        </p:nvPicPr>
        <p:blipFill rotWithShape="1">
          <a:blip r:embed="rId2"/>
          <a:srcRect l="11563" t="51481" r="78125" b="23334"/>
          <a:stretch/>
        </p:blipFill>
        <p:spPr>
          <a:xfrm>
            <a:off x="177800" y="230079"/>
            <a:ext cx="1968500" cy="3894881"/>
          </a:xfrm>
          <a:prstGeom prst="rect">
            <a:avLst/>
          </a:prstGeom>
        </p:spPr>
      </p:pic>
    </p:spTree>
    <p:extLst>
      <p:ext uri="{BB962C8B-B14F-4D97-AF65-F5344CB8AC3E}">
        <p14:creationId xmlns:p14="http://schemas.microsoft.com/office/powerpoint/2010/main" val="387507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20067E9-3236-411D-A358-9F999E500546}"/>
              </a:ext>
            </a:extLst>
          </p:cNvPr>
          <p:cNvSpPr txBox="1"/>
          <p:nvPr/>
        </p:nvSpPr>
        <p:spPr>
          <a:xfrm>
            <a:off x="98262" y="91956"/>
            <a:ext cx="12093738" cy="7725192"/>
          </a:xfrm>
          <a:prstGeom prst="rect">
            <a:avLst/>
          </a:prstGeom>
          <a:noFill/>
        </p:spPr>
        <p:txBody>
          <a:bodyPr wrap="square" rtlCol="0">
            <a:spAutoFit/>
          </a:bodyPr>
          <a:lstStyle/>
          <a:p>
            <a:r>
              <a:rPr lang="en-GB" sz="2400" dirty="0"/>
              <a:t>▪ After taking control of Edward V, Richard claimed that Edward IV’s death had been due to the young king’s Woodville relatives.</a:t>
            </a:r>
          </a:p>
          <a:p>
            <a:r>
              <a:rPr lang="en-GB" sz="2600" dirty="0">
                <a:solidFill>
                  <a:srgbClr val="FF0000"/>
                </a:solidFill>
              </a:rPr>
              <a:t>▪ Hastings threatened to leave for Calais (with a garrison of 2,000) if the Prince travelled to London with too large a retinue (as he did not want the Woodvilles taking control). </a:t>
            </a:r>
          </a:p>
          <a:p>
            <a:r>
              <a:rPr lang="en-GB" sz="2600" dirty="0"/>
              <a:t>▪ Sir Thomas Grey, Marquess of Dorset was heard to say that the Woodville dominated royal council could manage without the king’s uncle (Richard)- ‘we are so important, we can make and enforce these decisions, even without the king’s uncle’. This suggested that they intended that the new government would be organised to suit the </a:t>
            </a:r>
            <a:r>
              <a:rPr lang="en-GB" sz="2600" dirty="0" err="1"/>
              <a:t>Woodvilles</a:t>
            </a:r>
            <a:r>
              <a:rPr lang="en-GB" sz="2600" dirty="0"/>
              <a:t>. </a:t>
            </a:r>
          </a:p>
          <a:p>
            <a:r>
              <a:rPr lang="en-GB" sz="2600" dirty="0">
                <a:solidFill>
                  <a:srgbClr val="FF0000"/>
                </a:solidFill>
              </a:rPr>
              <a:t>▪ Lord Hastings several letters to Richard informing of the royal council’s meetings and urging him to travel south with armed retainers.</a:t>
            </a:r>
          </a:p>
          <a:p>
            <a:r>
              <a:rPr lang="en-GB" sz="2600" dirty="0"/>
              <a:t>▪ Lord Protectors were never given control of the prince as this would make them dangerously powerful.</a:t>
            </a:r>
          </a:p>
          <a:p>
            <a:r>
              <a:rPr lang="en-GB" sz="2600" dirty="0">
                <a:solidFill>
                  <a:srgbClr val="FF0000"/>
                </a:solidFill>
              </a:rPr>
              <a:t>▪ Buckingham had been given no power during Edward IV’s reign. </a:t>
            </a:r>
          </a:p>
          <a:p>
            <a:r>
              <a:rPr lang="en-GB" sz="2600" dirty="0"/>
              <a:t>▪ Richard/Buckingham had a friendly meal with Earl Rivers the night before he was arrested.</a:t>
            </a:r>
          </a:p>
          <a:p>
            <a:r>
              <a:rPr lang="en-GB" sz="2600" dirty="0">
                <a:solidFill>
                  <a:srgbClr val="FF0000"/>
                </a:solidFill>
              </a:rPr>
              <a:t>▪ The new king, Earl Rivers and their advisors agreed to take a less direct route to London in order to meet with Richard at Northampton so they could arrive in London together.  </a:t>
            </a:r>
          </a:p>
          <a:p>
            <a:endParaRPr lang="en-GB" sz="2600" dirty="0"/>
          </a:p>
          <a:p>
            <a:endParaRPr lang="en-GB" sz="3200" dirty="0"/>
          </a:p>
        </p:txBody>
      </p:sp>
    </p:spTree>
    <p:extLst>
      <p:ext uri="{BB962C8B-B14F-4D97-AF65-F5344CB8AC3E}">
        <p14:creationId xmlns:p14="http://schemas.microsoft.com/office/powerpoint/2010/main" val="338877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4241DD-97E7-45B6-AE37-EBEA4D5FA802}"/>
              </a:ext>
            </a:extLst>
          </p:cNvPr>
          <p:cNvSpPr txBox="1"/>
          <p:nvPr/>
        </p:nvSpPr>
        <p:spPr>
          <a:xfrm>
            <a:off x="2854960" y="77681"/>
            <a:ext cx="9337040" cy="3570208"/>
          </a:xfrm>
          <a:prstGeom prst="rect">
            <a:avLst/>
          </a:prstGeom>
          <a:noFill/>
        </p:spPr>
        <p:txBody>
          <a:bodyPr wrap="square" rtlCol="0">
            <a:spAutoFit/>
          </a:bodyPr>
          <a:lstStyle/>
          <a:p>
            <a:r>
              <a:rPr lang="en-GB" sz="2400" dirty="0"/>
              <a:t>▪ Prince Edward had asked Richard to set his uncle free when he was told they had been arrested. Would he seek revenge on Richard in the future?</a:t>
            </a:r>
          </a:p>
          <a:p>
            <a:r>
              <a:rPr lang="en-GB" sz="2400" dirty="0">
                <a:solidFill>
                  <a:srgbClr val="FF0000"/>
                </a:solidFill>
              </a:rPr>
              <a:t>▪ Richard requested to be made Protector, which meant being the chief councillor on the royal council with responsibility for defending England. He also wanted guardianship of young Edward, but this had never been granted before as it was dangerous. </a:t>
            </a:r>
          </a:p>
          <a:p>
            <a:endParaRPr lang="en-GB" sz="2400" dirty="0">
              <a:solidFill>
                <a:srgbClr val="FF0000"/>
              </a:solidFill>
            </a:endParaRPr>
          </a:p>
          <a:p>
            <a:endParaRPr lang="en-GB" sz="2600" dirty="0">
              <a:solidFill>
                <a:srgbClr val="FF0000"/>
              </a:solidFill>
            </a:endParaRPr>
          </a:p>
          <a:p>
            <a:endParaRPr lang="en-GB" sz="3200" dirty="0"/>
          </a:p>
        </p:txBody>
      </p:sp>
      <p:sp>
        <p:nvSpPr>
          <p:cNvPr id="13" name="TextBox 12">
            <a:extLst>
              <a:ext uri="{FF2B5EF4-FFF2-40B4-BE49-F238E27FC236}">
                <a16:creationId xmlns:a16="http://schemas.microsoft.com/office/drawing/2014/main" id="{420067E9-3236-411D-A358-9F999E500546}"/>
              </a:ext>
            </a:extLst>
          </p:cNvPr>
          <p:cNvSpPr txBox="1"/>
          <p:nvPr/>
        </p:nvSpPr>
        <p:spPr>
          <a:xfrm>
            <a:off x="196524" y="2413622"/>
            <a:ext cx="11995476" cy="5509200"/>
          </a:xfrm>
          <a:prstGeom prst="rect">
            <a:avLst/>
          </a:prstGeom>
          <a:noFill/>
        </p:spPr>
        <p:txBody>
          <a:bodyPr wrap="square" rtlCol="0">
            <a:spAutoFit/>
          </a:bodyPr>
          <a:lstStyle/>
          <a:p>
            <a:r>
              <a:rPr lang="en-GB" sz="2400" dirty="0"/>
              <a:t>▪ The royal council voted to make Richard Protector, rather than a Regent with the powers of the king. This would mean young Edward ruling with the guidance of the royal council with Richard at its head. </a:t>
            </a:r>
          </a:p>
          <a:p>
            <a:r>
              <a:rPr lang="en-GB" sz="2400" dirty="0">
                <a:solidFill>
                  <a:srgbClr val="FF0000"/>
                </a:solidFill>
              </a:rPr>
              <a:t>▪ The royal council agreed to make Richard Protector, but this would end when Edward was crowned king on 22 June.  </a:t>
            </a:r>
          </a:p>
          <a:p>
            <a:r>
              <a:rPr lang="en-GB" sz="2400" dirty="0"/>
              <a:t>▪ Delaying the coronation was necessary to give time to assemble the nobility.  </a:t>
            </a:r>
          </a:p>
          <a:p>
            <a:r>
              <a:rPr lang="en-GB" sz="2400" dirty="0">
                <a:solidFill>
                  <a:srgbClr val="FF0000"/>
                </a:solidFill>
              </a:rPr>
              <a:t>▪ Richard asked the royal council to charge Earl Rivers and others with treason for plotting against him. The council pointed out that it could not be treason as Richard had not been Protector until later and that he had presented insufficient evidence. </a:t>
            </a:r>
          </a:p>
          <a:p>
            <a:r>
              <a:rPr lang="en-GB" sz="2400" dirty="0"/>
              <a:t>▪ Richard ordered Woodville lands to be seized, many of which were granted to Buckingham, which many on the royal council agreed to.</a:t>
            </a:r>
          </a:p>
          <a:p>
            <a:endParaRPr lang="en-GB" sz="2800" dirty="0"/>
          </a:p>
          <a:p>
            <a:r>
              <a:rPr lang="en-GB" sz="2800" dirty="0"/>
              <a:t> </a:t>
            </a:r>
          </a:p>
          <a:p>
            <a:endParaRPr lang="en-GB" sz="3200" dirty="0"/>
          </a:p>
        </p:txBody>
      </p:sp>
      <p:sp>
        <p:nvSpPr>
          <p:cNvPr id="2" name="TextBox 1">
            <a:extLst>
              <a:ext uri="{FF2B5EF4-FFF2-40B4-BE49-F238E27FC236}">
                <a16:creationId xmlns:a16="http://schemas.microsoft.com/office/drawing/2014/main" id="{68D968DD-7AD1-428A-A4A2-AC20DA3C5A43}"/>
              </a:ext>
            </a:extLst>
          </p:cNvPr>
          <p:cNvSpPr txBox="1"/>
          <p:nvPr/>
        </p:nvSpPr>
        <p:spPr>
          <a:xfrm>
            <a:off x="196524" y="166853"/>
            <a:ext cx="2658436" cy="2246769"/>
          </a:xfrm>
          <a:prstGeom prst="rect">
            <a:avLst/>
          </a:prstGeom>
          <a:solidFill>
            <a:schemeClr val="bg1">
              <a:lumMod val="65000"/>
            </a:schemeClr>
          </a:solidFill>
        </p:spPr>
        <p:txBody>
          <a:bodyPr wrap="square" rtlCol="0">
            <a:spAutoFit/>
          </a:bodyPr>
          <a:lstStyle/>
          <a:p>
            <a:r>
              <a:rPr lang="en-GB" sz="2000" b="1" dirty="0"/>
              <a:t>Early May</a:t>
            </a:r>
          </a:p>
          <a:p>
            <a:r>
              <a:rPr lang="en-GB" sz="2000" dirty="0"/>
              <a:t>The Royal Council appointed Richard Protector. Edward’s coronation was delayed by seven-weeks.</a:t>
            </a:r>
          </a:p>
          <a:p>
            <a:r>
              <a:rPr lang="en-GB" sz="2000" dirty="0"/>
              <a:t> </a:t>
            </a:r>
          </a:p>
        </p:txBody>
      </p:sp>
    </p:spTree>
    <p:extLst>
      <p:ext uri="{BB962C8B-B14F-4D97-AF65-F5344CB8AC3E}">
        <p14:creationId xmlns:p14="http://schemas.microsoft.com/office/powerpoint/2010/main" val="239024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4241DD-97E7-45B6-AE37-EBEA4D5FA802}"/>
              </a:ext>
            </a:extLst>
          </p:cNvPr>
          <p:cNvSpPr txBox="1"/>
          <p:nvPr/>
        </p:nvSpPr>
        <p:spPr>
          <a:xfrm>
            <a:off x="2691316" y="158959"/>
            <a:ext cx="9500684" cy="2277547"/>
          </a:xfrm>
          <a:prstGeom prst="rect">
            <a:avLst/>
          </a:prstGeom>
          <a:noFill/>
        </p:spPr>
        <p:txBody>
          <a:bodyPr wrap="square" rtlCol="0">
            <a:spAutoFit/>
          </a:bodyPr>
          <a:lstStyle/>
          <a:p>
            <a:r>
              <a:rPr lang="en-GB" sz="2000" dirty="0">
                <a:solidFill>
                  <a:srgbClr val="FF0000"/>
                </a:solidFill>
              </a:rPr>
              <a:t>▪ The day before Richard ordered the royal council to split into two groups on the 13 June, with only a few summoned by Richard to meet in the Tower of London. </a:t>
            </a:r>
          </a:p>
          <a:p>
            <a:r>
              <a:rPr lang="en-GB" sz="2000" dirty="0"/>
              <a:t>▪ Traitors usually have their bodies publicly displayed.</a:t>
            </a:r>
          </a:p>
          <a:p>
            <a:r>
              <a:rPr lang="en-GB" sz="2000" dirty="0">
                <a:solidFill>
                  <a:srgbClr val="FF0000"/>
                </a:solidFill>
              </a:rPr>
              <a:t>▪ An Act of Attainder was not used against Hastings following his death. This would have disinherited his family. His wife and heir were allowed to keep some lands and his body was returned to them.</a:t>
            </a:r>
          </a:p>
          <a:p>
            <a:endParaRPr lang="en-GB" sz="2200" dirty="0"/>
          </a:p>
        </p:txBody>
      </p:sp>
      <p:sp>
        <p:nvSpPr>
          <p:cNvPr id="13" name="TextBox 12">
            <a:extLst>
              <a:ext uri="{FF2B5EF4-FFF2-40B4-BE49-F238E27FC236}">
                <a16:creationId xmlns:a16="http://schemas.microsoft.com/office/drawing/2014/main" id="{420067E9-3236-411D-A358-9F999E500546}"/>
              </a:ext>
            </a:extLst>
          </p:cNvPr>
          <p:cNvSpPr txBox="1"/>
          <p:nvPr/>
        </p:nvSpPr>
        <p:spPr>
          <a:xfrm>
            <a:off x="98262" y="2021909"/>
            <a:ext cx="11995476" cy="4555093"/>
          </a:xfrm>
          <a:prstGeom prst="rect">
            <a:avLst/>
          </a:prstGeom>
          <a:noFill/>
        </p:spPr>
        <p:txBody>
          <a:bodyPr wrap="square" rtlCol="0">
            <a:spAutoFit/>
          </a:bodyPr>
          <a:lstStyle/>
          <a:p>
            <a:r>
              <a:rPr lang="en-GB" sz="2000" dirty="0"/>
              <a:t>▪ Three days before, Richard sent a letter to the city of York and his northern supporters requesting armed men as the </a:t>
            </a:r>
            <a:r>
              <a:rPr lang="en-GB" sz="2000" dirty="0" err="1"/>
              <a:t>Woodvilles</a:t>
            </a:r>
            <a:r>
              <a:rPr lang="en-GB" sz="2000" dirty="0"/>
              <a:t> were plotting to destroy him.</a:t>
            </a:r>
          </a:p>
          <a:p>
            <a:r>
              <a:rPr lang="en-GB" sz="2000" dirty="0">
                <a:solidFill>
                  <a:srgbClr val="FF0000"/>
                </a:solidFill>
              </a:rPr>
              <a:t>▪ This letter also gave orders to execute Earl Rivers and the others without permission from the royal council. </a:t>
            </a:r>
          </a:p>
          <a:p>
            <a:r>
              <a:rPr lang="en-GB" sz="2000" dirty="0"/>
              <a:t>▪ An Earl had a right to a trial by his peers. Had Richard decided to take the crown now as he did not fear the consequences of this order?</a:t>
            </a:r>
          </a:p>
          <a:p>
            <a:r>
              <a:rPr lang="en-GB" sz="2000" dirty="0">
                <a:solidFill>
                  <a:srgbClr val="FF0000"/>
                </a:solidFill>
              </a:rPr>
              <a:t>▪ Lord Hastings did have a link to the Woodvilles and may have sought an alliance with them if he became suspicious of Richard’s actions and aims.</a:t>
            </a:r>
          </a:p>
          <a:p>
            <a:r>
              <a:rPr lang="en-GB" sz="2000" dirty="0"/>
              <a:t>▪ Lord Hastings had fallen out with the Marquess of Dorset over land a mistress. Is it likely they would have made an alliance against Richard? </a:t>
            </a:r>
          </a:p>
          <a:p>
            <a:r>
              <a:rPr lang="en-GB" sz="2000" dirty="0">
                <a:solidFill>
                  <a:srgbClr val="FF0000"/>
                </a:solidFill>
              </a:rPr>
              <a:t>▪ Lord Hastings may have been asked to support Richard as king, but was eliminated when it was clear he would never accept Richard as king and would try to stop him.</a:t>
            </a:r>
          </a:p>
          <a:p>
            <a:r>
              <a:rPr lang="en-GB" sz="2000" dirty="0"/>
              <a:t>▪ After the death of Hastings, Buckingham gained many of his lands and offices. </a:t>
            </a:r>
          </a:p>
          <a:p>
            <a:endParaRPr lang="en-GB" sz="2400" dirty="0">
              <a:solidFill>
                <a:srgbClr val="FF0000"/>
              </a:solidFill>
            </a:endParaRPr>
          </a:p>
          <a:p>
            <a:endParaRPr lang="en-GB" sz="2600" dirty="0"/>
          </a:p>
        </p:txBody>
      </p:sp>
      <p:pic>
        <p:nvPicPr>
          <p:cNvPr id="3" name="Picture 2">
            <a:extLst>
              <a:ext uri="{FF2B5EF4-FFF2-40B4-BE49-F238E27FC236}">
                <a16:creationId xmlns:a16="http://schemas.microsoft.com/office/drawing/2014/main" id="{16E68589-70A8-4AAD-9F46-913ACF9F5637}"/>
              </a:ext>
            </a:extLst>
          </p:cNvPr>
          <p:cNvPicPr>
            <a:picLocks noChangeAspect="1"/>
          </p:cNvPicPr>
          <p:nvPr/>
        </p:nvPicPr>
        <p:blipFill rotWithShape="1">
          <a:blip r:embed="rId2"/>
          <a:srcRect l="11563" t="24630" r="78125" b="65513"/>
          <a:stretch/>
        </p:blipFill>
        <p:spPr>
          <a:xfrm>
            <a:off x="196524" y="158958"/>
            <a:ext cx="2494791" cy="1862951"/>
          </a:xfrm>
          <a:prstGeom prst="rect">
            <a:avLst/>
          </a:prstGeom>
        </p:spPr>
      </p:pic>
    </p:spTree>
    <p:extLst>
      <p:ext uri="{BB962C8B-B14F-4D97-AF65-F5344CB8AC3E}">
        <p14:creationId xmlns:p14="http://schemas.microsoft.com/office/powerpoint/2010/main" val="2756122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BA Widescreen Template" id="{F8BD1A58-D39E-434A-8016-33EB51EB18FD}" vid="{EDBBBA48-B21A-471C-AB71-607DB06C5A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RBA Square Template</Template>
  <TotalTime>1634</TotalTime>
  <Words>1930</Words>
  <Application>Microsoft Office PowerPoint</Application>
  <PresentationFormat>Widescreen</PresentationFormat>
  <Paragraphs>116</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Journey to Good and Outstanding’</dc:title>
  <dc:creator>ravinder phagura</dc:creator>
  <cp:lastModifiedBy>Andrew Wallace</cp:lastModifiedBy>
  <cp:revision>132</cp:revision>
  <cp:lastPrinted>2016-09-01T06:31:36Z</cp:lastPrinted>
  <dcterms:created xsi:type="dcterms:W3CDTF">2016-08-29T09:44:02Z</dcterms:created>
  <dcterms:modified xsi:type="dcterms:W3CDTF">2021-03-09T09:32:06Z</dcterms:modified>
</cp:coreProperties>
</file>