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70" r:id="rId2"/>
    <p:sldId id="269" r:id="rId3"/>
    <p:sldId id="259" r:id="rId4"/>
    <p:sldId id="256" r:id="rId5"/>
    <p:sldId id="257" r:id="rId6"/>
    <p:sldId id="262" r:id="rId7"/>
    <p:sldId id="267" r:id="rId8"/>
    <p:sldId id="258" r:id="rId9"/>
    <p:sldId id="264" r:id="rId10"/>
    <p:sldId id="266" r:id="rId11"/>
    <p:sldId id="260" r:id="rId12"/>
    <p:sldId id="265" r:id="rId13"/>
    <p:sldId id="268" r:id="rId14"/>
    <p:sldId id="271" r:id="rId15"/>
    <p:sldId id="263" r:id="rId16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19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D30B49-DCED-456D-84A3-2DFB4026A8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639760" y="183356"/>
            <a:ext cx="3521077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z="1000" dirty="0"/>
              <a:t>www.thinkinghistory.co.uk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5EBE3-EA51-42D8-BC37-94B66D9304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775" y="0"/>
            <a:ext cx="4160838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5158A-A235-4ECF-A4A0-4F8D31118D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639761" y="6692765"/>
            <a:ext cx="3893035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000" dirty="0"/>
              <a:t>© Neil Bates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75011-CA58-43EC-9E1A-37BCBC3E98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800600" y="6692765"/>
            <a:ext cx="4160838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E60CF-3499-49A6-BA5D-F0AEACA051E8}" type="slidenum">
              <a:rPr lang="en-GB" smtClean="0"/>
              <a:t>‹#›</a:t>
            </a:fld>
            <a:r>
              <a:rPr lang="en-GB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59672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9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46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41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95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8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0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1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9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4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8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41BF2-CF37-4B70-8BC9-5BEC6A01F8FA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992EA-A987-426C-B738-9ADE7E26F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0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2" y="139551"/>
            <a:ext cx="5872455" cy="3229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14" y="139551"/>
            <a:ext cx="5872455" cy="3252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2" y="3671104"/>
            <a:ext cx="5872455" cy="27990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77225" y="3524591"/>
            <a:ext cx="5212976" cy="3065930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FF00"/>
                </a:solidFill>
              </a:rPr>
              <a:t>What connects these three images?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6871"/>
          <a:stretch/>
        </p:blipFill>
        <p:spPr>
          <a:xfrm>
            <a:off x="6133514" y="139550"/>
            <a:ext cx="5872455" cy="322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99" y="864296"/>
            <a:ext cx="10075101" cy="61125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" y="118800"/>
            <a:ext cx="1603732" cy="183660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8241" y="2110152"/>
            <a:ext cx="1834964" cy="3559127"/>
          </a:xfrm>
          <a:prstGeom prst="wedgeRoundRectCallout">
            <a:avLst>
              <a:gd name="adj1" fmla="val -23165"/>
              <a:gd name="adj2" fmla="val -60250"/>
              <a:gd name="adj3" fmla="val 16667"/>
            </a:avLst>
          </a:prstGeom>
          <a:solidFill>
            <a:srgbClr val="0000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Put your name on a post-it note and place it on the map. Be prepared to justify your choice.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290832" y="1"/>
            <a:ext cx="9771732" cy="864296"/>
          </a:xfrm>
          <a:prstGeom prst="wedgeRoundRectCallout">
            <a:avLst>
              <a:gd name="adj1" fmla="val -52786"/>
              <a:gd name="adj2" fmla="val -18803"/>
              <a:gd name="adj3" fmla="val 16667"/>
            </a:avLst>
          </a:prstGeom>
          <a:solidFill>
            <a:srgbClr val="0000FF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Based upon your completed map- can you predict where the 6</a:t>
            </a:r>
            <a:r>
              <a:rPr lang="en-GB" sz="2400" baseline="30000" dirty="0">
                <a:solidFill>
                  <a:srgbClr val="FFFF00"/>
                </a:solidFill>
              </a:rPr>
              <a:t>th</a:t>
            </a:r>
            <a:r>
              <a:rPr lang="en-GB" sz="2400" dirty="0">
                <a:solidFill>
                  <a:srgbClr val="FFFF00"/>
                </a:solidFill>
              </a:rPr>
              <a:t> Century warrior was buried?</a:t>
            </a:r>
          </a:p>
        </p:txBody>
      </p:sp>
    </p:spTree>
    <p:extLst>
      <p:ext uri="{BB962C8B-B14F-4D97-AF65-F5344CB8AC3E}">
        <p14:creationId xmlns:p14="http://schemas.microsoft.com/office/powerpoint/2010/main" val="268043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49" y="251013"/>
            <a:ext cx="6297704" cy="6297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724" y="251013"/>
            <a:ext cx="1603732" cy="183660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808763" y="984738"/>
            <a:ext cx="3713871" cy="3742007"/>
          </a:xfrm>
          <a:prstGeom prst="wedgeRoundRectCallout">
            <a:avLst>
              <a:gd name="adj1" fmla="val 56034"/>
              <a:gd name="adj2" fmla="val -31391"/>
              <a:gd name="adj3" fmla="val 16667"/>
            </a:avLst>
          </a:prstGeom>
          <a:solidFill>
            <a:srgbClr val="0000FF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The ship burial took place at Sutton Hoo in Suffolk, Eastern England. It was the burial of an important figure from Saxon times.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270653" y="5102089"/>
            <a:ext cx="3713871" cy="1446628"/>
          </a:xfrm>
          <a:prstGeom prst="wedgeRoundRectCallout">
            <a:avLst>
              <a:gd name="adj1" fmla="val -22375"/>
              <a:gd name="adj2" fmla="val -65427"/>
              <a:gd name="adj3" fmla="val 16667"/>
            </a:avLst>
          </a:prstGeom>
          <a:solidFill>
            <a:srgbClr val="0000FF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Add the location of Sutton Hoo to your map. </a:t>
            </a:r>
          </a:p>
        </p:txBody>
      </p:sp>
    </p:spTree>
    <p:extLst>
      <p:ext uri="{BB962C8B-B14F-4D97-AF65-F5344CB8AC3E}">
        <p14:creationId xmlns:p14="http://schemas.microsoft.com/office/powerpoint/2010/main" val="38382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0"/>
            <a:ext cx="59884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41459" y="358588"/>
            <a:ext cx="5212976" cy="3065930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FF00"/>
                </a:solidFill>
              </a:rPr>
              <a:t>Is the Sutton Hoo burial proof of a 6</a:t>
            </a:r>
            <a:r>
              <a:rPr lang="en-GB" sz="4000" baseline="30000" dirty="0">
                <a:solidFill>
                  <a:srgbClr val="FFFF00"/>
                </a:solidFill>
              </a:rPr>
              <a:t>th</a:t>
            </a:r>
            <a:r>
              <a:rPr lang="en-GB" sz="4000" dirty="0">
                <a:solidFill>
                  <a:srgbClr val="FFFF00"/>
                </a:solidFill>
              </a:rPr>
              <a:t> Century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2516945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" y="136519"/>
            <a:ext cx="5423006" cy="2554430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FFFF00"/>
                </a:solidFill>
              </a:rPr>
              <a:t>Use your knowledge to demolish the Wall of Misconceptions.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5" y="2623960"/>
            <a:ext cx="6357529" cy="3574365"/>
          </a:xfrm>
          <a:prstGeom prst="rect">
            <a:avLst/>
          </a:prstGeom>
        </p:spPr>
      </p:pic>
      <p:sp>
        <p:nvSpPr>
          <p:cNvPr id="4" name="Folded Corner 3"/>
          <p:cNvSpPr/>
          <p:nvPr/>
        </p:nvSpPr>
        <p:spPr>
          <a:xfrm>
            <a:off x="6283235" y="316454"/>
            <a:ext cx="1802674" cy="185198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Add evidence </a:t>
            </a:r>
            <a:r>
              <a:rPr lang="en-GB" dirty="0">
                <a:solidFill>
                  <a:schemeClr val="tx1"/>
                </a:solidFill>
              </a:rPr>
              <a:t>to your post it notes to demolish the arguments.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3" y="2989127"/>
            <a:ext cx="3495539" cy="37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3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5264"/>
            <a:ext cx="23320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221163"/>
            <a:ext cx="21955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149726"/>
            <a:ext cx="24003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72" y="2133600"/>
            <a:ext cx="25082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2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133600"/>
            <a:ext cx="2376487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Box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60350"/>
            <a:ext cx="27241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4"/>
          <p:cNvSpPr>
            <a:spLocks noChangeArrowheads="1"/>
          </p:cNvSpPr>
          <p:nvPr/>
        </p:nvSpPr>
        <p:spPr bwMode="auto">
          <a:xfrm rot="20859165">
            <a:off x="2752725" y="5024438"/>
            <a:ext cx="12588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The Saxons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had 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religious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beliefs</a:t>
            </a:r>
          </a:p>
        </p:txBody>
      </p:sp>
      <p:sp>
        <p:nvSpPr>
          <p:cNvPr id="19465" name="Rectangle 15"/>
          <p:cNvSpPr>
            <a:spLocks noChangeArrowheads="1"/>
          </p:cNvSpPr>
          <p:nvPr/>
        </p:nvSpPr>
        <p:spPr bwMode="auto">
          <a:xfrm rot="20799552">
            <a:off x="5405883" y="5079335"/>
            <a:ext cx="12588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Saxon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England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 had no cultural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 ties to Europe</a:t>
            </a:r>
          </a:p>
        </p:txBody>
      </p:sp>
      <p:sp>
        <p:nvSpPr>
          <p:cNvPr id="19466" name="Rectangle 16"/>
          <p:cNvSpPr>
            <a:spLocks noChangeArrowheads="1"/>
          </p:cNvSpPr>
          <p:nvPr/>
        </p:nvSpPr>
        <p:spPr bwMode="auto">
          <a:xfrm rot="-1270000">
            <a:off x="8256589" y="5013326"/>
            <a:ext cx="12588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The Saxons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were simply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uncultured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barbarians</a:t>
            </a: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 rot="20825001">
            <a:off x="4295775" y="2852738"/>
            <a:ext cx="12588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International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trade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Is a modern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invention</a:t>
            </a:r>
          </a:p>
        </p:txBody>
      </p:sp>
      <p:sp>
        <p:nvSpPr>
          <p:cNvPr id="19468" name="Rectangle 18"/>
          <p:cNvSpPr>
            <a:spLocks noChangeArrowheads="1"/>
          </p:cNvSpPr>
          <p:nvPr/>
        </p:nvSpPr>
        <p:spPr bwMode="auto">
          <a:xfrm rot="20981964">
            <a:off x="7175500" y="2852738"/>
            <a:ext cx="125888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The Saxons put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no value on art</a:t>
            </a:r>
          </a:p>
        </p:txBody>
      </p:sp>
      <p:sp>
        <p:nvSpPr>
          <p:cNvPr id="19469" name="Rectangle 20"/>
          <p:cNvSpPr>
            <a:spLocks noChangeArrowheads="1"/>
          </p:cNvSpPr>
          <p:nvPr/>
        </p:nvSpPr>
        <p:spPr bwMode="auto">
          <a:xfrm rot="21069286">
            <a:off x="5755768" y="958583"/>
            <a:ext cx="12588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Saxon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England was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isolated from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700" dirty="0"/>
              <a:t>the wider world</a:t>
            </a:r>
          </a:p>
        </p:txBody>
      </p:sp>
    </p:spTree>
    <p:extLst>
      <p:ext uri="{BB962C8B-B14F-4D97-AF65-F5344CB8AC3E}">
        <p14:creationId xmlns:p14="http://schemas.microsoft.com/office/powerpoint/2010/main" val="3652457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74" y="1931333"/>
            <a:ext cx="3497292" cy="2371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07" y="2441442"/>
            <a:ext cx="1829281" cy="329987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354" y="140677"/>
            <a:ext cx="2053883" cy="106914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Helmet/mask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</a:rPr>
              <a:t>Artistic engravings show influences from Ireland, Scotland &amp; Southern Spain. Similar helmets have been found in Sweden.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53397" y="140677"/>
            <a:ext cx="2053883" cy="106914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set of 10 silver bowls from the Byzantine Empire (Modern day Turkey).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232" y="1931333"/>
            <a:ext cx="1552135" cy="73051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shoulder clasp for a cloak made in the Germanic style.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3130" y="1889549"/>
            <a:ext cx="1423413" cy="68696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belt buckle with Celtic art motifs from Ireland.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49824" y="4439115"/>
            <a:ext cx="1627623" cy="814001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bronze bowl from North Africa (modern day Egypt)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852" y="4417260"/>
            <a:ext cx="1706875" cy="83585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purse containing 37 gold coins from different Frankish mints in Germany.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91155" y="4526052"/>
            <a:ext cx="1108486" cy="40663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silver dish made in Italy.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91155" y="1387964"/>
            <a:ext cx="1627420" cy="8450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Two silver bowls from Byzantium. One inscribed in Greek, the other in Frankish (German).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9666" y="5502141"/>
            <a:ext cx="2053883" cy="106914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Other goods included: A silver wand, sword, chain mail armour, drinking horns, spears, cloth and shoes.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79557" y="5502141"/>
            <a:ext cx="2053883" cy="106914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 circular shield , studded in the centre with garnets  The shield is Swedish in design. The garnets originate in Ethiopia.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96" y="526751"/>
            <a:ext cx="6332704" cy="52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524206" y="123456"/>
            <a:ext cx="4572000" cy="1640030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Was there a 6</a:t>
            </a:r>
            <a:r>
              <a:rPr lang="en-GB" sz="3200" baseline="30000" dirty="0">
                <a:solidFill>
                  <a:srgbClr val="FFFF00"/>
                </a:solidFill>
              </a:rPr>
              <a:t>th</a:t>
            </a:r>
            <a:r>
              <a:rPr lang="en-GB" sz="3200" dirty="0">
                <a:solidFill>
                  <a:srgbClr val="FFFF00"/>
                </a:solidFill>
              </a:rPr>
              <a:t> Century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345014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69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9292" y="162414"/>
            <a:ext cx="7057531" cy="2685289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You will be shown three photographs concerning an event in 1939. 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</a:rPr>
              <a:t>Can you work out what’s happening as the three photographs are revealed?</a:t>
            </a:r>
          </a:p>
        </p:txBody>
      </p:sp>
    </p:spTree>
    <p:extLst>
      <p:ext uri="{BB962C8B-B14F-4D97-AF65-F5344CB8AC3E}">
        <p14:creationId xmlns:p14="http://schemas.microsoft.com/office/powerpoint/2010/main" val="32491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" y="-131344"/>
            <a:ext cx="6667500" cy="4448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9" y="3114333"/>
            <a:ext cx="6477000" cy="364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381" y="852009"/>
            <a:ext cx="5771633" cy="40863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196739" y="5150224"/>
            <a:ext cx="4757696" cy="1452282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What do you think these archaeologists found?</a:t>
            </a:r>
          </a:p>
        </p:txBody>
      </p:sp>
    </p:spTree>
    <p:extLst>
      <p:ext uri="{BB962C8B-B14F-4D97-AF65-F5344CB8AC3E}">
        <p14:creationId xmlns:p14="http://schemas.microsoft.com/office/powerpoint/2010/main" val="2757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19" y="0"/>
            <a:ext cx="7817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9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375" y="136450"/>
            <a:ext cx="4938188" cy="65386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5048" y="136449"/>
            <a:ext cx="6636826" cy="6538669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</a:rPr>
              <a:t>The discovery made by the archaeologists is similar to something described in the Great Saxon poem, Beowulf. This poem tells the story of a great hero coming to the aid of the King of the Danes in his battle with the monster, Grendel.</a:t>
            </a:r>
          </a:p>
          <a:p>
            <a:pPr algn="ctr"/>
            <a:endParaRPr lang="en-GB" sz="3200" dirty="0">
              <a:solidFill>
                <a:srgbClr val="FFFF00"/>
              </a:solidFill>
            </a:endParaRPr>
          </a:p>
          <a:p>
            <a:pPr algn="ctr"/>
            <a:r>
              <a:rPr lang="en-GB" sz="3200" dirty="0">
                <a:solidFill>
                  <a:srgbClr val="FFFF00"/>
                </a:solidFill>
              </a:rPr>
              <a:t>Read the extract: What is being described?</a:t>
            </a:r>
          </a:p>
        </p:txBody>
      </p:sp>
    </p:spTree>
    <p:extLst>
      <p:ext uri="{BB962C8B-B14F-4D97-AF65-F5344CB8AC3E}">
        <p14:creationId xmlns:p14="http://schemas.microsoft.com/office/powerpoint/2010/main" val="74356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12302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123027" y="0"/>
            <a:ext cx="5458266" cy="149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581293" y="0"/>
            <a:ext cx="3610706" cy="331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94073" y="1491175"/>
            <a:ext cx="2168770" cy="5366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162843" y="1491175"/>
            <a:ext cx="3418450" cy="5366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99982" y="127022"/>
            <a:ext cx="3556092" cy="2067538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FF00"/>
                </a:solidFill>
              </a:rPr>
              <a:t>Did you guess correctly?</a:t>
            </a:r>
          </a:p>
        </p:txBody>
      </p:sp>
    </p:spTree>
    <p:extLst>
      <p:ext uri="{BB962C8B-B14F-4D97-AF65-F5344CB8AC3E}">
        <p14:creationId xmlns:p14="http://schemas.microsoft.com/office/powerpoint/2010/main" val="36254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0"/>
            <a:ext cx="598842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41459" y="358588"/>
            <a:ext cx="5212976" cy="3065930"/>
          </a:xfrm>
          <a:prstGeom prst="roundRect">
            <a:avLst/>
          </a:prstGeom>
          <a:solidFill>
            <a:srgbClr val="0000FF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FF00"/>
                </a:solidFill>
              </a:rPr>
              <a:t>Can you predict where this 6</a:t>
            </a:r>
            <a:r>
              <a:rPr lang="en-GB" sz="4000" baseline="30000" dirty="0">
                <a:solidFill>
                  <a:srgbClr val="FFFF00"/>
                </a:solidFill>
              </a:rPr>
              <a:t>th</a:t>
            </a:r>
            <a:r>
              <a:rPr lang="en-GB" sz="4000" dirty="0">
                <a:solidFill>
                  <a:srgbClr val="FFFF00"/>
                </a:solidFill>
              </a:rPr>
              <a:t> Century burial took place?</a:t>
            </a:r>
          </a:p>
        </p:txBody>
      </p:sp>
    </p:spTree>
    <p:extLst>
      <p:ext uri="{BB962C8B-B14F-4D97-AF65-F5344CB8AC3E}">
        <p14:creationId xmlns:p14="http://schemas.microsoft.com/office/powerpoint/2010/main" val="259766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224" y="169817"/>
            <a:ext cx="7422776" cy="4850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85" y="4282837"/>
            <a:ext cx="2031915" cy="23269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3509" y="169817"/>
            <a:ext cx="4180114" cy="3827417"/>
          </a:xfrm>
          <a:prstGeom prst="wedgeRoundRectCallout">
            <a:avLst/>
          </a:prstGeom>
          <a:solidFill>
            <a:srgbClr val="0000FF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Read the information about the grave goods buried with our warrior. Using your atlas to help you, draw links to the different place in Europe &amp; North Africa where the grave goods originated.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942729" y="1398494"/>
            <a:ext cx="1039906" cy="286871"/>
          </a:xfrm>
          <a:prstGeom prst="straightConnector1">
            <a:avLst/>
          </a:prstGeom>
          <a:ln w="38100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/>
          <p:cNvSpPr/>
          <p:nvPr/>
        </p:nvSpPr>
        <p:spPr>
          <a:xfrm>
            <a:off x="2403566" y="5276831"/>
            <a:ext cx="8584977" cy="1418827"/>
          </a:xfrm>
          <a:prstGeom prst="wedgeRoundRectCallout">
            <a:avLst>
              <a:gd name="adj1" fmla="val -52786"/>
              <a:gd name="adj2" fmla="val -18803"/>
              <a:gd name="adj3" fmla="val 16667"/>
            </a:avLst>
          </a:prstGeom>
          <a:solidFill>
            <a:srgbClr val="0000FF"/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00"/>
                </a:solidFill>
              </a:rPr>
              <a:t>Based upon your completed map- can you predict where the 6</a:t>
            </a:r>
            <a:r>
              <a:rPr lang="en-GB" sz="2800" baseline="30000" dirty="0">
                <a:solidFill>
                  <a:srgbClr val="FFFF00"/>
                </a:solidFill>
              </a:rPr>
              <a:t>th</a:t>
            </a:r>
            <a:r>
              <a:rPr lang="en-GB" sz="2800" dirty="0">
                <a:solidFill>
                  <a:srgbClr val="FFFF00"/>
                </a:solidFill>
              </a:rPr>
              <a:t> Century warrior was buried?</a:t>
            </a:r>
          </a:p>
        </p:txBody>
      </p:sp>
    </p:spTree>
    <p:extLst>
      <p:ext uri="{BB962C8B-B14F-4D97-AF65-F5344CB8AC3E}">
        <p14:creationId xmlns:p14="http://schemas.microsoft.com/office/powerpoint/2010/main" val="2754870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480</Words>
  <Application>Microsoft Office PowerPoint</Application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Harrow Way Community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Bates</dc:creator>
  <cp:lastModifiedBy>PA Dawson</cp:lastModifiedBy>
  <cp:revision>39</cp:revision>
  <cp:lastPrinted>2020-07-29T13:59:12Z</cp:lastPrinted>
  <dcterms:created xsi:type="dcterms:W3CDTF">2020-05-22T08:39:33Z</dcterms:created>
  <dcterms:modified xsi:type="dcterms:W3CDTF">2020-07-29T14:00:46Z</dcterms:modified>
</cp:coreProperties>
</file>