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5" r:id="rId20"/>
    <p:sldId id="266" r:id="rId21"/>
    <p:sldId id="264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9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735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508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363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98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55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713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469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663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792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376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25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09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299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493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8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33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95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34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540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274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07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84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375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54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260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528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85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798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320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3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515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16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796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4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9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71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9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3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3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3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9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69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09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18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0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5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9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04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78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92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03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9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7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8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55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41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70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70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00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0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6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63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4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44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82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74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0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87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69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88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12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05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229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30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75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10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74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86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48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5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9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22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77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622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5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39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53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619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73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0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83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5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253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26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967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391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99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0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221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639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42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728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436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828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445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51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93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88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53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8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70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314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839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379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75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213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203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87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2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0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9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2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9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5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42E7-4742-4FC3-BDAE-9663CE0AC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F55C-DE2C-4A7D-9FAC-6D1B154905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88641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Gill Sans MT" pitchFamily="34" charset="0"/>
              </a:rPr>
              <a:t>KEY QUESTION:  Why </a:t>
            </a:r>
            <a:r>
              <a:rPr lang="en-GB" dirty="0">
                <a:latin typeface="Gill Sans MT" pitchFamily="34" charset="0"/>
              </a:rPr>
              <a:t>is there more peace than war in </a:t>
            </a:r>
            <a:r>
              <a:rPr lang="en-GB" dirty="0" smtClean="0">
                <a:latin typeface="Gill Sans MT" pitchFamily="34" charset="0"/>
              </a:rPr>
              <a:t>Europe </a:t>
            </a:r>
            <a:r>
              <a:rPr lang="en-GB" dirty="0">
                <a:latin typeface="Gill Sans MT" pitchFamily="34" charset="0"/>
              </a:rPr>
              <a:t>today?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2284" y="2048920"/>
            <a:ext cx="35638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Lesson </a:t>
            </a:r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1: How was Europe different in 1900 than in 2000</a:t>
            </a:r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?</a:t>
            </a:r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 </a:t>
            </a:r>
            <a:endParaRPr lang="en-GB" sz="2800" dirty="0">
              <a:solidFill>
                <a:prstClr val="black"/>
              </a:solidFill>
              <a:latin typeface="Gill Sans MT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Gill Sans MT" pitchFamily="34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Gill Sans MT" pitchFamily="34" charset="0"/>
              </a:rPr>
              <a:t>Lesson </a:t>
            </a:r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2: </a:t>
            </a:r>
            <a:r>
              <a:rPr lang="en-GB" sz="28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Why was Europe more peaceful at the end than at the start of the 20th century?</a:t>
            </a:r>
            <a:endParaRPr lang="en-GB" sz="2800" dirty="0">
              <a:solidFill>
                <a:prstClr val="black"/>
              </a:solidFill>
              <a:latin typeface="Gill Sans MT" pitchFamily="34" charset="0"/>
            </a:endParaRPr>
          </a:p>
          <a:p>
            <a:endParaRPr lang="en-GB" sz="2200" dirty="0">
              <a:solidFill>
                <a:prstClr val="black"/>
              </a:solidFill>
              <a:latin typeface="Gill Sans MT" pitchFamily="34" charset="0"/>
            </a:endParaRPr>
          </a:p>
        </p:txBody>
      </p:sp>
      <p:pic>
        <p:nvPicPr>
          <p:cNvPr id="3" name="Picture 2" descr="File:Statue of Europe-(Unity-in-Peace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t="14760" r="20280" b="33395"/>
          <a:stretch/>
        </p:blipFill>
        <p:spPr bwMode="auto">
          <a:xfrm>
            <a:off x="1552353" y="1985125"/>
            <a:ext cx="4196316" cy="346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4381" y="545095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 smtClean="0"/>
              <a:t>https://commons.wikimedia.org/wiki/File:Statue_of_Europe-(Unity-in-Peace).jpg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7805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rgbClr val="000000"/>
                </a:solidFill>
                <a:latin typeface="Droid Sans"/>
              </a:rPr>
              <a:t>Why was Europe </a:t>
            </a:r>
            <a:r>
              <a:rPr lang="en-GB" dirty="0" smtClean="0">
                <a:solidFill>
                  <a:srgbClr val="000000"/>
                </a:solidFill>
                <a:latin typeface="Droid Sans"/>
              </a:rPr>
              <a:t>more </a:t>
            </a:r>
            <a:r>
              <a:rPr lang="en-GB" dirty="0">
                <a:solidFill>
                  <a:srgbClr val="000000"/>
                </a:solidFill>
                <a:latin typeface="Droid Sans"/>
              </a:rPr>
              <a:t>peaceful at the </a:t>
            </a:r>
            <a:r>
              <a:rPr lang="en-GB" dirty="0" smtClean="0">
                <a:solidFill>
                  <a:srgbClr val="000000"/>
                </a:solidFill>
                <a:latin typeface="Droid Sans"/>
              </a:rPr>
              <a:t>end </a:t>
            </a:r>
            <a:r>
              <a:rPr lang="en-GB" dirty="0">
                <a:solidFill>
                  <a:srgbClr val="000000"/>
                </a:solidFill>
                <a:latin typeface="Droid Sans"/>
              </a:rPr>
              <a:t>than at the </a:t>
            </a:r>
            <a:r>
              <a:rPr lang="en-GB" dirty="0" smtClean="0">
                <a:solidFill>
                  <a:srgbClr val="000000"/>
                </a:solidFill>
                <a:latin typeface="Droid Sans"/>
              </a:rPr>
              <a:t>start </a:t>
            </a:r>
            <a:r>
              <a:rPr lang="en-GB" dirty="0">
                <a:solidFill>
                  <a:srgbClr val="000000"/>
                </a:solidFill>
                <a:latin typeface="Droid Sans"/>
              </a:rPr>
              <a:t>of the 20th century?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your small groups you have a set of seven historical interpretations and a large piece of paper.</a:t>
            </a:r>
          </a:p>
          <a:p>
            <a:r>
              <a:rPr lang="en-GB" dirty="0" smtClean="0"/>
              <a:t>Read and discuss them.  Which do you think are the most important and why?  How are they connected? </a:t>
            </a:r>
          </a:p>
          <a:p>
            <a:r>
              <a:rPr lang="en-GB" dirty="0" smtClean="0"/>
              <a:t>Present your thinking on the paper.</a:t>
            </a:r>
          </a:p>
          <a:p>
            <a:r>
              <a:rPr lang="en-GB" dirty="0" smtClean="0"/>
              <a:t>Start with </a:t>
            </a:r>
            <a:r>
              <a:rPr lang="en-GB" dirty="0" smtClean="0">
                <a:solidFill>
                  <a:schemeClr val="accent3"/>
                </a:solidFill>
              </a:rPr>
              <a:t>green, </a:t>
            </a:r>
            <a:r>
              <a:rPr lang="en-GB" dirty="0" smtClean="0"/>
              <a:t>’but we can do more!’ – do  </a:t>
            </a:r>
            <a:r>
              <a:rPr lang="en-GB" dirty="0" smtClean="0">
                <a:solidFill>
                  <a:srgbClr val="FFC000"/>
                </a:solidFill>
              </a:rPr>
              <a:t>orange, </a:t>
            </a:r>
            <a:r>
              <a:rPr lang="en-GB" dirty="0" smtClean="0"/>
              <a:t>no problem to do all seven – add 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endParaRPr lang="en-GB" dirty="0" smtClean="0"/>
          </a:p>
          <a:p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7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48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Why was Europe </a:t>
            </a:r>
            <a:r>
              <a:rPr lang="en-GB" dirty="0" smtClean="0"/>
              <a:t>more peaceful at the end than at the start of the 20</a:t>
            </a:r>
            <a:r>
              <a:rPr lang="en-GB" baseline="30000" dirty="0" smtClean="0"/>
              <a:t>th</a:t>
            </a:r>
            <a:r>
              <a:rPr lang="en-GB" dirty="0" smtClean="0"/>
              <a:t> century?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r>
              <a:rPr lang="en-GB" dirty="0" smtClean="0"/>
              <a:t>Stick your presentation of the interpretations on the wall.</a:t>
            </a:r>
          </a:p>
          <a:p>
            <a:r>
              <a:rPr lang="en-GB" dirty="0" smtClean="0"/>
              <a:t>Read the presentations of the other groups.</a:t>
            </a:r>
          </a:p>
          <a:p>
            <a:r>
              <a:rPr lang="en-GB" dirty="0" smtClean="0"/>
              <a:t>Add any comments </a:t>
            </a:r>
            <a:r>
              <a:rPr lang="en-GB" dirty="0" smtClean="0"/>
              <a:t>about how you disagree of agree with them by </a:t>
            </a:r>
            <a:r>
              <a:rPr lang="en-GB" dirty="0" smtClean="0"/>
              <a:t>sticking post-it notes on their presentation</a:t>
            </a:r>
            <a:r>
              <a:rPr lang="en-GB" dirty="0" smtClean="0"/>
              <a:t>.  You can also ask them questions via post-it notes.  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2768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787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Why was Europe more peaceful at the end than at the start of the 20</a:t>
            </a:r>
            <a:r>
              <a:rPr lang="en-GB" baseline="30000" dirty="0">
                <a:solidFill>
                  <a:prstClr val="black"/>
                </a:solidFill>
              </a:rPr>
              <a:t>th</a:t>
            </a:r>
            <a:r>
              <a:rPr lang="en-GB" dirty="0">
                <a:solidFill>
                  <a:prstClr val="black"/>
                </a:solidFill>
              </a:rPr>
              <a:t> century?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Final group discussion:</a:t>
            </a:r>
          </a:p>
          <a:p>
            <a:r>
              <a:rPr lang="en-GB" dirty="0" smtClean="0"/>
              <a:t>What do you think of the comments people have made on your presentation?</a:t>
            </a:r>
          </a:p>
          <a:p>
            <a:r>
              <a:rPr lang="en-GB" dirty="0" smtClean="0"/>
              <a:t>Reveal what your first idea was about the </a:t>
            </a:r>
            <a:r>
              <a:rPr lang="en-GB" dirty="0" smtClean="0"/>
              <a:t>question</a:t>
            </a:r>
            <a:endParaRPr lang="en-GB" dirty="0" smtClean="0"/>
          </a:p>
          <a:p>
            <a:r>
              <a:rPr lang="en-GB" dirty="0" smtClean="0"/>
              <a:t>How has your thinking changed / developed throughout this activity?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77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88641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Gill Sans MT" pitchFamily="34" charset="0"/>
              </a:rPr>
              <a:t>KEY QUESTION:  Why </a:t>
            </a:r>
            <a:r>
              <a:rPr lang="en-GB" dirty="0">
                <a:latin typeface="Gill Sans MT" pitchFamily="34" charset="0"/>
              </a:rPr>
              <a:t>is there more peace than war in </a:t>
            </a:r>
            <a:r>
              <a:rPr lang="en-GB" dirty="0" smtClean="0">
                <a:latin typeface="Gill Sans MT" pitchFamily="34" charset="0"/>
              </a:rPr>
              <a:t>Europe </a:t>
            </a:r>
            <a:r>
              <a:rPr lang="en-GB" dirty="0">
                <a:latin typeface="Gill Sans MT" pitchFamily="34" charset="0"/>
              </a:rPr>
              <a:t>today?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8088" y="2204864"/>
            <a:ext cx="35638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Lesson </a:t>
            </a:r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1: How was Europe different in 1900 than in 2000</a:t>
            </a:r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?</a:t>
            </a:r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 </a:t>
            </a:r>
            <a:endParaRPr lang="en-GB" sz="2800" dirty="0">
              <a:solidFill>
                <a:prstClr val="black"/>
              </a:solidFill>
              <a:latin typeface="Gill Sans MT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Gill Sans MT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Lesson </a:t>
            </a:r>
            <a:r>
              <a:rPr lang="en-GB" sz="2800" dirty="0">
                <a:solidFill>
                  <a:prstClr val="black"/>
                </a:solidFill>
                <a:latin typeface="Gill Sans MT" pitchFamily="34" charset="0"/>
              </a:rPr>
              <a:t>2: </a:t>
            </a:r>
            <a:r>
              <a:rPr lang="en-GB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Why was Europe more peaceful at the end than at the start of the 20th century?</a:t>
            </a:r>
            <a:endParaRPr lang="en-GB" sz="2800" dirty="0">
              <a:solidFill>
                <a:prstClr val="black"/>
              </a:solidFill>
              <a:latin typeface="Gill Sans MT" pitchFamily="34" charset="0"/>
            </a:endParaRPr>
          </a:p>
          <a:p>
            <a:endParaRPr lang="en-GB" sz="22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070" y="5181600"/>
            <a:ext cx="6081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YOURSELF!</a:t>
            </a:r>
          </a:p>
          <a:p>
            <a:r>
              <a:rPr lang="en-GB" dirty="0" smtClean="0"/>
              <a:t>This week, find out what other people think about this question. You could research on a news website, or ask other adults.  </a:t>
            </a:r>
            <a:endParaRPr lang="en-GB" dirty="0"/>
          </a:p>
        </p:txBody>
      </p:sp>
      <p:pic>
        <p:nvPicPr>
          <p:cNvPr id="6" name="Picture 5" descr="File:Statue of Europe-(Unity-in-Peace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t="14760" r="20280" b="33395"/>
          <a:stretch/>
        </p:blipFill>
        <p:spPr bwMode="auto">
          <a:xfrm>
            <a:off x="1509823" y="1658666"/>
            <a:ext cx="4196316" cy="33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47014" y="498507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 smtClean="0"/>
              <a:t>https://commons.wikimedia.org/wiki/File:Statue_of_Europe-(Unity-in-Peace).jpg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1214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Gill Sans MT" pitchFamily="34" charset="0"/>
              </a:rPr>
              <a:t>Lesson </a:t>
            </a:r>
            <a:r>
              <a:rPr lang="en-GB" dirty="0" smtClean="0">
                <a:latin typeface="Gill Sans MT" pitchFamily="34" charset="0"/>
              </a:rPr>
              <a:t>1: How </a:t>
            </a:r>
            <a:r>
              <a:rPr lang="en-GB" dirty="0">
                <a:latin typeface="Gill Sans MT" pitchFamily="34" charset="0"/>
              </a:rPr>
              <a:t>was Europe different in 1900 than in 2000?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763399"/>
            <a:ext cx="3528392" cy="256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015879" y="3573016"/>
            <a:ext cx="2129199" cy="10801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https://upload.wikimedia.org/wikipedia/commons/8/89/Dam_Amsterdam_2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7"/>
          <a:stretch/>
        </p:blipFill>
        <p:spPr bwMode="auto">
          <a:xfrm>
            <a:off x="7104112" y="2763398"/>
            <a:ext cx="3457562" cy="256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6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54256"/>
            <a:ext cx="3574892" cy="26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2020" y="3356992"/>
            <a:ext cx="837492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Gill Sans MT" pitchFamily="34" charset="0"/>
              </a:rPr>
              <a:t>First evidence</a:t>
            </a:r>
          </a:p>
          <a:p>
            <a:endParaRPr lang="en-GB" sz="3000" dirty="0">
              <a:solidFill>
                <a:prstClr val="black"/>
              </a:solidFill>
              <a:latin typeface="Gill Sans MT" pitchFamily="34" charset="0"/>
            </a:endParaRPr>
          </a:p>
          <a:p>
            <a:r>
              <a:rPr lang="en-GB" sz="3000" dirty="0">
                <a:solidFill>
                  <a:prstClr val="black"/>
                </a:solidFill>
                <a:latin typeface="Gill Sans MT" pitchFamily="34" charset="0"/>
              </a:rPr>
              <a:t>Looking at the two photos above what are the main differences between 1900 and 2000. You have five minutes to list as many differences as you can.</a:t>
            </a:r>
          </a:p>
          <a:p>
            <a:endParaRPr lang="en-GB" sz="3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528" y="2854989"/>
            <a:ext cx="35748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prstClr val="black"/>
                </a:solidFill>
                <a:latin typeface="Gill Sans MT" pitchFamily="34" charset="0"/>
              </a:rPr>
              <a:t>Picture A: Dam Square, Amsterdam, </a:t>
            </a:r>
            <a:r>
              <a:rPr lang="en-GB" sz="1500" dirty="0" smtClean="0">
                <a:solidFill>
                  <a:prstClr val="black"/>
                </a:solidFill>
                <a:latin typeface="Gill Sans MT" pitchFamily="34" charset="0"/>
              </a:rPr>
              <a:t>1900</a:t>
            </a:r>
          </a:p>
          <a:p>
            <a:pPr algn="ctr"/>
            <a:r>
              <a:rPr lang="en-GB" sz="800" dirty="0">
                <a:solidFill>
                  <a:prstClr val="black"/>
                </a:solidFill>
                <a:latin typeface="Gill Sans MT" pitchFamily="34" charset="0"/>
              </a:rPr>
              <a:t>https://en.wikipedia.org/wiki/Trams_in_Amsterdam</a:t>
            </a:r>
            <a:endParaRPr lang="en-GB" sz="800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algn="ctr"/>
            <a:endParaRPr lang="en-GB" sz="15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7069" y="2869795"/>
            <a:ext cx="35723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prstClr val="black"/>
                </a:solidFill>
                <a:latin typeface="Gill Sans MT" pitchFamily="34" charset="0"/>
              </a:rPr>
              <a:t>Picture B: Dam Square, Amsterdam,  </a:t>
            </a:r>
            <a:r>
              <a:rPr lang="en-GB" sz="1500" dirty="0" smtClean="0">
                <a:solidFill>
                  <a:prstClr val="black"/>
                </a:solidFill>
                <a:latin typeface="Gill Sans MT" pitchFamily="34" charset="0"/>
              </a:rPr>
              <a:t>c.2000</a:t>
            </a:r>
          </a:p>
          <a:p>
            <a:pPr algn="ctr"/>
            <a:r>
              <a:rPr lang="en-GB" sz="800" dirty="0">
                <a:solidFill>
                  <a:prstClr val="black"/>
                </a:solidFill>
                <a:latin typeface="Gill Sans MT" pitchFamily="34" charset="0"/>
              </a:rPr>
              <a:t>https://en.wikipedia.org/wiki/Dam_Square</a:t>
            </a:r>
            <a:endParaRPr lang="en-GB" sz="800" dirty="0">
              <a:solidFill>
                <a:prstClr val="black"/>
              </a:solidFill>
              <a:latin typeface="Gill Sans MT" pitchFamily="34" charset="0"/>
            </a:endParaRPr>
          </a:p>
        </p:txBody>
      </p:sp>
      <p:pic>
        <p:nvPicPr>
          <p:cNvPr id="7" name="Picture 2" descr="https://upload.wikimedia.org/wikipedia/commons/8/89/Dam_Amsterdam_2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7"/>
          <a:stretch/>
        </p:blipFill>
        <p:spPr bwMode="auto">
          <a:xfrm>
            <a:off x="6841843" y="302890"/>
            <a:ext cx="3457562" cy="256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9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54256"/>
            <a:ext cx="8424936" cy="612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Gill Sans MT" pitchFamily="34" charset="0"/>
              </a:rPr>
              <a:t>Share your hypothesis from the first evidence.</a:t>
            </a:r>
            <a:endParaRPr lang="en-GB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3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 pitchFamily="34" charset="0"/>
              </a:rPr>
              <a:t>Further evidence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Gill Sans MT" pitchFamily="34" charset="0"/>
              </a:rPr>
              <a:t>Use the evidence in your packs to complete your worksheet about Europe in 1900 and 2000 in the following categories:</a:t>
            </a:r>
          </a:p>
          <a:p>
            <a:endParaRPr lang="en-GB" dirty="0" smtClean="0">
              <a:latin typeface="Gill Sans MT" pitchFamily="34" charset="0"/>
            </a:endParaRPr>
          </a:p>
          <a:p>
            <a:r>
              <a:rPr lang="en-GB" dirty="0" smtClean="0">
                <a:latin typeface="Gill Sans MT" pitchFamily="34" charset="0"/>
              </a:rPr>
              <a:t>Politics</a:t>
            </a:r>
          </a:p>
          <a:p>
            <a:r>
              <a:rPr lang="en-GB" dirty="0" smtClean="0">
                <a:latin typeface="Gill Sans MT" pitchFamily="34" charset="0"/>
              </a:rPr>
              <a:t>Crime</a:t>
            </a:r>
          </a:p>
          <a:p>
            <a:r>
              <a:rPr lang="en-GB" dirty="0" smtClean="0">
                <a:latin typeface="Gill Sans MT" pitchFamily="34" charset="0"/>
              </a:rPr>
              <a:t>Education</a:t>
            </a:r>
          </a:p>
          <a:p>
            <a:r>
              <a:rPr lang="en-GB" dirty="0" smtClean="0">
                <a:latin typeface="Gill Sans MT" pitchFamily="34" charset="0"/>
              </a:rPr>
              <a:t>Technology</a:t>
            </a:r>
          </a:p>
          <a:p>
            <a:r>
              <a:rPr lang="en-GB" dirty="0" smtClean="0">
                <a:latin typeface="Gill Sans MT" pitchFamily="34" charset="0"/>
              </a:rPr>
              <a:t>Wealth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5920" y="4581128"/>
            <a:ext cx="5040560" cy="2015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FF0000"/>
                </a:solidFill>
                <a:latin typeface="Gill Sans MT" pitchFamily="34" charset="0"/>
              </a:rPr>
              <a:t>Extension:</a:t>
            </a:r>
          </a:p>
          <a:p>
            <a:endParaRPr lang="en-GB" sz="2500" dirty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GB" sz="2500" dirty="0">
                <a:solidFill>
                  <a:srgbClr val="FF0000"/>
                </a:solidFill>
                <a:latin typeface="Gill Sans MT" pitchFamily="34" charset="0"/>
              </a:rPr>
              <a:t>Highlight the single biggest change that occurred in Europe between 1900 and 2000.</a:t>
            </a:r>
            <a:endParaRPr lang="en-GB" sz="2500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 pitchFamily="34" charset="0"/>
              </a:rPr>
              <a:t>Human Factors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ill Sans MT" pitchFamily="34" charset="0"/>
              </a:rPr>
              <a:t>In your group you have five cards representing the five big changes in Europe between 1900 and 2000.</a:t>
            </a:r>
          </a:p>
          <a:p>
            <a:pPr marL="0" indent="0">
              <a:buNone/>
            </a:pPr>
            <a:endParaRPr lang="en-GB" dirty="0">
              <a:latin typeface="Gill Sans MT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Gill Sans MT" pitchFamily="34" charset="0"/>
              </a:rPr>
              <a:t>Decide what order they should go in from </a:t>
            </a:r>
            <a:r>
              <a:rPr lang="en-GB" dirty="0" smtClean="0">
                <a:solidFill>
                  <a:srgbClr val="FF0000"/>
                </a:solidFill>
                <a:latin typeface="Gill Sans MT" pitchFamily="34" charset="0"/>
              </a:rPr>
              <a:t>MOST to LEAST important </a:t>
            </a:r>
            <a:r>
              <a:rPr lang="en-GB" dirty="0" smtClean="0">
                <a:latin typeface="Gill Sans MT" pitchFamily="34" charset="0"/>
              </a:rPr>
              <a:t>change.</a:t>
            </a:r>
            <a:endParaRPr lang="en-GB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2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 pitchFamily="34" charset="0"/>
              </a:rPr>
              <a:t>Concluding your enquiry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ill Sans MT" pitchFamily="34" charset="0"/>
              </a:rPr>
              <a:t>Answer the enquiry question as a group in LESS THAN 50 words:</a:t>
            </a:r>
          </a:p>
          <a:p>
            <a:pPr marL="0" indent="0">
              <a:buNone/>
            </a:pPr>
            <a:endParaRPr lang="en-GB" dirty="0">
              <a:latin typeface="Gill Sans MT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Gill Sans MT" pitchFamily="34" charset="0"/>
              </a:rPr>
              <a:t>How was Europe different in 1900 than in 2000?</a:t>
            </a:r>
          </a:p>
          <a:p>
            <a:endParaRPr lang="en-GB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4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00809"/>
            <a:ext cx="8229600" cy="72007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Less</a:t>
            </a:r>
            <a:r>
              <a:rPr lang="en-GB" dirty="0" smtClean="0"/>
              <a:t>on </a:t>
            </a:r>
            <a:r>
              <a:rPr lang="en-GB" dirty="0"/>
              <a:t>2 -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Why was Europe 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more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peaceful at the 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end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than at the 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start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of the 20th century?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5" name="Explosion 2 4"/>
          <p:cNvSpPr/>
          <p:nvPr/>
        </p:nvSpPr>
        <p:spPr>
          <a:xfrm rot="1446280">
            <a:off x="6689760" y="2591285"/>
            <a:ext cx="3980964" cy="1994536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Historical interpretations!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4100" name="Picture 4" descr="https://upload.wikimedia.org/wikipedia/commons/thumb/b/b7/Flag_of_Europe.svg/2000px-Flag_of_Europ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63" y="2355475"/>
            <a:ext cx="4638098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1107" y="5689634"/>
            <a:ext cx="2515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https://en.wikipedia.org/wiki/2012_Nobel_Peace_Prize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0286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main cause of European peace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start:</a:t>
            </a:r>
          </a:p>
          <a:p>
            <a:r>
              <a:rPr lang="en-GB" dirty="0" smtClean="0"/>
              <a:t>Take a post-it note.</a:t>
            </a:r>
          </a:p>
          <a:p>
            <a:r>
              <a:rPr lang="en-GB" dirty="0" smtClean="0"/>
              <a:t>Don’t talk to your neighbours.</a:t>
            </a:r>
          </a:p>
          <a:p>
            <a:r>
              <a:rPr lang="en-GB" dirty="0" smtClean="0"/>
              <a:t>What is the first reason for European peace that has come into your head.</a:t>
            </a:r>
          </a:p>
          <a:p>
            <a:r>
              <a:rPr lang="en-GB" dirty="0" smtClean="0"/>
              <a:t>Write it on your post-it note.</a:t>
            </a:r>
          </a:p>
          <a:p>
            <a:r>
              <a:rPr lang="en-GB" dirty="0" smtClean="0"/>
              <a:t>Keep it secret – for now!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1011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582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Droid Sans</vt:lpstr>
      <vt:lpstr>Gill Sans MT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KEY QUESTION:  Why is there more peace than war in Europe today?</vt:lpstr>
      <vt:lpstr>Lesson 1: How was Europe different in 1900 than in 2000?</vt:lpstr>
      <vt:lpstr>PowerPoint Presentation</vt:lpstr>
      <vt:lpstr>Share your hypothesis from the first evidence.</vt:lpstr>
      <vt:lpstr>Further evidence</vt:lpstr>
      <vt:lpstr>Human Factors</vt:lpstr>
      <vt:lpstr>Concluding your enquiry</vt:lpstr>
      <vt:lpstr>Lesson 2 - Why was Europe more peaceful at the end than at the start of the 20th century?    </vt:lpstr>
      <vt:lpstr>The main cause of European peace</vt:lpstr>
      <vt:lpstr> Why was Europe more peaceful at the end than at the start of the 20th century? </vt:lpstr>
      <vt:lpstr>Why was Europe more peaceful at the end than at the start of the 20th century? </vt:lpstr>
      <vt:lpstr>Why was Europe more peaceful at the end than at the start of the 20th century? </vt:lpstr>
      <vt:lpstr>KEY QUESTION:  Why is there more peace than war in Europe today?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QUESTION:  Why is there more peace than war in Europe today?</dc:title>
  <dc:creator>Helen Snelson</dc:creator>
  <cp:lastModifiedBy>Helen Snelson</cp:lastModifiedBy>
  <cp:revision>8</cp:revision>
  <dcterms:created xsi:type="dcterms:W3CDTF">2015-08-25T18:58:24Z</dcterms:created>
  <dcterms:modified xsi:type="dcterms:W3CDTF">2015-08-25T20:08:32Z</dcterms:modified>
</cp:coreProperties>
</file>