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311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9" r:id="rId25"/>
    <p:sldId id="278" r:id="rId26"/>
    <p:sldId id="280" r:id="rId27"/>
    <p:sldId id="281" r:id="rId28"/>
    <p:sldId id="286" r:id="rId29"/>
    <p:sldId id="325" r:id="rId30"/>
    <p:sldId id="326" r:id="rId31"/>
    <p:sldId id="327" r:id="rId32"/>
    <p:sldId id="328" r:id="rId33"/>
    <p:sldId id="329" r:id="rId34"/>
    <p:sldId id="330" r:id="rId35"/>
    <p:sldId id="331" r:id="rId36"/>
    <p:sldId id="332" r:id="rId37"/>
    <p:sldId id="333" r:id="rId38"/>
    <p:sldId id="334" r:id="rId39"/>
    <p:sldId id="335" r:id="rId40"/>
    <p:sldId id="336" r:id="rId41"/>
    <p:sldId id="337" r:id="rId42"/>
    <p:sldId id="338" r:id="rId43"/>
    <p:sldId id="283" r:id="rId44"/>
    <p:sldId id="284" r:id="rId45"/>
    <p:sldId id="312" r:id="rId46"/>
    <p:sldId id="285" r:id="rId47"/>
    <p:sldId id="287" r:id="rId48"/>
    <p:sldId id="288" r:id="rId49"/>
    <p:sldId id="289" r:id="rId50"/>
    <p:sldId id="290" r:id="rId51"/>
    <p:sldId id="291" r:id="rId52"/>
    <p:sldId id="317" r:id="rId53"/>
    <p:sldId id="314" r:id="rId54"/>
    <p:sldId id="315" r:id="rId55"/>
    <p:sldId id="316" r:id="rId56"/>
    <p:sldId id="318" r:id="rId57"/>
    <p:sldId id="292" r:id="rId58"/>
    <p:sldId id="293" r:id="rId59"/>
    <p:sldId id="294" r:id="rId60"/>
    <p:sldId id="295" r:id="rId61"/>
    <p:sldId id="296" r:id="rId62"/>
    <p:sldId id="297" r:id="rId63"/>
    <p:sldId id="298" r:id="rId64"/>
    <p:sldId id="299" r:id="rId65"/>
    <p:sldId id="300" r:id="rId66"/>
    <p:sldId id="301" r:id="rId67"/>
    <p:sldId id="302" r:id="rId68"/>
    <p:sldId id="303" r:id="rId69"/>
    <p:sldId id="304" r:id="rId70"/>
    <p:sldId id="305" r:id="rId71"/>
    <p:sldId id="306" r:id="rId72"/>
    <p:sldId id="307" r:id="rId73"/>
    <p:sldId id="308" r:id="rId74"/>
    <p:sldId id="309" r:id="rId75"/>
    <p:sldId id="310" r:id="rId76"/>
    <p:sldId id="313" r:id="rId77"/>
    <p:sldId id="321" r:id="rId78"/>
    <p:sldId id="320" r:id="rId79"/>
    <p:sldId id="319" r:id="rId80"/>
    <p:sldId id="322" r:id="rId81"/>
    <p:sldId id="323" r:id="rId82"/>
    <p:sldId id="324" r:id="rId83"/>
    <p:sldId id="339" r:id="rId84"/>
    <p:sldId id="340" r:id="rId85"/>
    <p:sldId id="341" r:id="rId86"/>
    <p:sldId id="342" r:id="rId87"/>
    <p:sldId id="343" r:id="rId88"/>
    <p:sldId id="344" r:id="rId89"/>
    <p:sldId id="345" r:id="rId9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548F3-08D7-426C-B58C-51F1B94BFF70}" type="datetimeFigureOut">
              <a:rPr lang="en-GB" smtClean="0"/>
              <a:t>05/08/2014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6C56-D058-42FF-AD16-475A46ADF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725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548F3-08D7-426C-B58C-51F1B94BFF70}" type="datetimeFigureOut">
              <a:rPr lang="en-GB" smtClean="0"/>
              <a:t>05/08/2014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6C56-D058-42FF-AD16-475A46ADF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467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548F3-08D7-426C-B58C-51F1B94BFF70}" type="datetimeFigureOut">
              <a:rPr lang="en-GB" smtClean="0"/>
              <a:t>05/08/2014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6C56-D058-42FF-AD16-475A46ADF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09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548F3-08D7-426C-B58C-51F1B94BFF70}" type="datetimeFigureOut">
              <a:rPr lang="en-GB" smtClean="0"/>
              <a:t>05/08/2014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6C56-D058-42FF-AD16-475A46ADF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312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548F3-08D7-426C-B58C-51F1B94BFF70}" type="datetimeFigureOut">
              <a:rPr lang="en-GB" smtClean="0"/>
              <a:t>05/08/2014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6C56-D058-42FF-AD16-475A46ADF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535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548F3-08D7-426C-B58C-51F1B94BFF70}" type="datetimeFigureOut">
              <a:rPr lang="en-GB" smtClean="0"/>
              <a:t>05/08/2014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6C56-D058-42FF-AD16-475A46ADF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03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548F3-08D7-426C-B58C-51F1B94BFF70}" type="datetimeFigureOut">
              <a:rPr lang="en-GB" smtClean="0"/>
              <a:t>05/08/2014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6C56-D058-42FF-AD16-475A46ADF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601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548F3-08D7-426C-B58C-51F1B94BFF70}" type="datetimeFigureOut">
              <a:rPr lang="en-GB" smtClean="0"/>
              <a:t>05/08/2014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6C56-D058-42FF-AD16-475A46ADF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913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548F3-08D7-426C-B58C-51F1B94BFF70}" type="datetimeFigureOut">
              <a:rPr lang="en-GB" smtClean="0"/>
              <a:t>05/08/2014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6C56-D058-42FF-AD16-475A46ADF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6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548F3-08D7-426C-B58C-51F1B94BFF70}" type="datetimeFigureOut">
              <a:rPr lang="en-GB" smtClean="0"/>
              <a:t>05/08/2014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6C56-D058-42FF-AD16-475A46ADF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09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548F3-08D7-426C-B58C-51F1B94BFF70}" type="datetimeFigureOut">
              <a:rPr lang="en-GB" smtClean="0"/>
              <a:t>05/08/2014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6C56-D058-42FF-AD16-475A46ADF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9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548F3-08D7-426C-B58C-51F1B94BFF70}" type="datetimeFigureOut">
              <a:rPr lang="en-GB" smtClean="0"/>
              <a:t>05/08/2014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F6C56-D058-42FF-AD16-475A46ADF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82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/>
          <a:lstStyle/>
          <a:p>
            <a:r>
              <a:rPr lang="en-GB" b="1" dirty="0" smtClean="0">
                <a:latin typeface="Century Gothic" panose="020B0502020202020204" pitchFamily="34" charset="0"/>
              </a:rPr>
              <a:t>Alsace-Lorraine was restored to ______.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574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__________: a vote by the people on a question of national importance.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262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u="sng" dirty="0" smtClean="0">
                <a:latin typeface="Century Gothic" panose="020B0502020202020204" pitchFamily="34" charset="0"/>
              </a:rPr>
              <a:t>Mandate</a:t>
            </a:r>
            <a:r>
              <a:rPr lang="en-GB" b="1" dirty="0" smtClean="0">
                <a:latin typeface="Century Gothic" panose="020B0502020202020204" pitchFamily="34" charset="0"/>
              </a:rPr>
              <a:t>: the _____ to rule a country granted by the League in preparation for self-government.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909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u="sng" dirty="0" smtClean="0">
                <a:latin typeface="Century Gothic" panose="020B0502020202020204" pitchFamily="34" charset="0"/>
              </a:rPr>
              <a:t>Mandate</a:t>
            </a:r>
            <a:r>
              <a:rPr lang="en-GB" b="1" dirty="0" smtClean="0">
                <a:latin typeface="Century Gothic" panose="020B0502020202020204" pitchFamily="34" charset="0"/>
              </a:rPr>
              <a:t>: the power to rule a country granted by the League in preparation for ____-government.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55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u="sng" dirty="0" smtClean="0">
                <a:latin typeface="Century Gothic" panose="020B0502020202020204" pitchFamily="34" charset="0"/>
              </a:rPr>
              <a:t>_______</a:t>
            </a:r>
            <a:r>
              <a:rPr lang="en-GB" b="1" dirty="0" smtClean="0">
                <a:latin typeface="Century Gothic" panose="020B0502020202020204" pitchFamily="34" charset="0"/>
              </a:rPr>
              <a:t>: the power to rule a country granted by the League in preparation for self-government.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55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u="sng" dirty="0" smtClean="0">
                <a:latin typeface="Century Gothic" panose="020B0502020202020204" pitchFamily="34" charset="0"/>
              </a:rPr>
              <a:t>Mandate</a:t>
            </a:r>
            <a:r>
              <a:rPr lang="en-GB" b="1" dirty="0" smtClean="0">
                <a:latin typeface="Century Gothic" panose="020B0502020202020204" pitchFamily="34" charset="0"/>
              </a:rPr>
              <a:t>: the power to ____ a country granted by the League in preparation for self-government.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55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u="sng" dirty="0" smtClean="0">
                <a:latin typeface="Century Gothic" panose="020B0502020202020204" pitchFamily="34" charset="0"/>
              </a:rPr>
              <a:t>Mandate</a:t>
            </a:r>
            <a:r>
              <a:rPr lang="en-GB" b="1" dirty="0" smtClean="0">
                <a:latin typeface="Century Gothic" panose="020B0502020202020204" pitchFamily="34" charset="0"/>
              </a:rPr>
              <a:t>: the power to rule a country granted by the League in preparation for self-government.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9792" y="4725144"/>
            <a:ext cx="39604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latin typeface="Century Gothic" panose="020B0502020202020204" pitchFamily="34" charset="0"/>
              </a:rPr>
              <a:t>True or False</a:t>
            </a:r>
            <a:endParaRPr lang="en-GB" sz="4400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110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MISS A TURN</a:t>
            </a:r>
            <a:endParaRPr lang="en-GB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10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North _________ was transferred to Denmark after a plebiscite.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55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North Schleswig was transferred to _______ after a plebiscite.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6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North Schleswig was transferred to Denmark after a __________.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6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/>
          <a:lstStyle/>
          <a:p>
            <a:r>
              <a:rPr lang="en-GB" b="1" dirty="0" smtClean="0">
                <a:latin typeface="Century Gothic" panose="020B0502020202020204" pitchFamily="34" charset="0"/>
              </a:rPr>
              <a:t>______-________ was restored to France.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1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North Schleswig was transferred to Denmark after a plebiscite.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9792" y="4725144"/>
            <a:ext cx="39604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latin typeface="Century Gothic" panose="020B0502020202020204" pitchFamily="34" charset="0"/>
              </a:rPr>
              <a:t>True or False</a:t>
            </a:r>
            <a:endParaRPr lang="en-GB" sz="4400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6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____ Coalfield was put under the control of the League of Nations for 15 years.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1560" y="321297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 smtClean="0">
                <a:latin typeface="Century Gothic" panose="020B0502020202020204" pitchFamily="34" charset="0"/>
              </a:rPr>
              <a:t>France was allowed to take the coal during this time.</a:t>
            </a:r>
            <a:endParaRPr lang="en-GB" sz="4000" b="1" dirty="0">
              <a:latin typeface="Century Gothic" panose="020B0502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56467" y="515719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 smtClean="0">
                <a:latin typeface="Century Gothic" panose="020B0502020202020204" pitchFamily="34" charset="0"/>
              </a:rPr>
              <a:t>After 15 years there was to be a plebiscite.</a:t>
            </a:r>
            <a:endParaRPr lang="en-GB" sz="40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81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Saar Coalfield was put under the control of the _______ of _______ for 15 years.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1560" y="321297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 smtClean="0">
                <a:latin typeface="Century Gothic" panose="020B0502020202020204" pitchFamily="34" charset="0"/>
              </a:rPr>
              <a:t>France was allowed to take the coal during this time.</a:t>
            </a:r>
            <a:endParaRPr lang="en-GB" sz="4000" b="1" dirty="0">
              <a:latin typeface="Century Gothic" panose="020B0502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56467" y="515719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 smtClean="0">
                <a:latin typeface="Century Gothic" panose="020B0502020202020204" pitchFamily="34" charset="0"/>
              </a:rPr>
              <a:t>After 15 years there was to be a plebiscite.</a:t>
            </a:r>
            <a:endParaRPr lang="en-GB" sz="40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0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Saar Coalfield was put under the control of the League of Nations for 15 years.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1560" y="321297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 smtClean="0">
                <a:latin typeface="Century Gothic" panose="020B0502020202020204" pitchFamily="34" charset="0"/>
              </a:rPr>
              <a:t>______ was allowed to take the coal during this time.</a:t>
            </a:r>
            <a:endParaRPr lang="en-GB" sz="4000" b="1" dirty="0">
              <a:latin typeface="Century Gothic" panose="020B0502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56467" y="515719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 smtClean="0">
                <a:latin typeface="Century Gothic" panose="020B0502020202020204" pitchFamily="34" charset="0"/>
              </a:rPr>
              <a:t>After 15 years there was to be a plebiscite.</a:t>
            </a:r>
            <a:endParaRPr lang="en-GB" sz="40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0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Saar Coalfield was put under the control of the League of Nations for 15 years.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1560" y="321297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 smtClean="0">
                <a:latin typeface="Century Gothic" panose="020B0502020202020204" pitchFamily="34" charset="0"/>
              </a:rPr>
              <a:t>France was allowed to take the ____ during this time.</a:t>
            </a:r>
            <a:endParaRPr lang="en-GB" sz="4000" b="1" dirty="0">
              <a:latin typeface="Century Gothic" panose="020B0502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56467" y="515719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 smtClean="0">
                <a:latin typeface="Century Gothic" panose="020B0502020202020204" pitchFamily="34" charset="0"/>
              </a:rPr>
              <a:t>After 15 years there was to be a plebiscite.</a:t>
            </a:r>
            <a:endParaRPr lang="en-GB" sz="40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235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Saar Coalfield was put under the control of the League of Nations for 15 years.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1560" y="321297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 smtClean="0">
                <a:latin typeface="Century Gothic" panose="020B0502020202020204" pitchFamily="34" charset="0"/>
              </a:rPr>
              <a:t>France was allowed to take the coal during this time.</a:t>
            </a:r>
            <a:endParaRPr lang="en-GB" sz="4000" b="1" dirty="0">
              <a:latin typeface="Century Gothic" panose="020B0502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56467" y="515719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 smtClean="0">
                <a:latin typeface="Century Gothic" panose="020B0502020202020204" pitchFamily="34" charset="0"/>
              </a:rPr>
              <a:t>After __ years there was to be a plebiscite.</a:t>
            </a:r>
            <a:endParaRPr lang="en-GB" sz="40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50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Rhineland was declared to be a _____________ zone.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711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_________ was declared to be a demilitarised zone.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039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Rhineland was declared to be a demilitarised ____.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951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37108" y="1377209"/>
            <a:ext cx="18722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827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/>
          <a:lstStyle/>
          <a:p>
            <a:r>
              <a:rPr lang="en-GB" b="1" dirty="0" smtClean="0">
                <a:latin typeface="Century Gothic" panose="020B0502020202020204" pitchFamily="34" charset="0"/>
              </a:rPr>
              <a:t>Alsace-Lorraine was restored to France.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9792" y="4725144"/>
            <a:ext cx="39604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latin typeface="Century Gothic" panose="020B0502020202020204" pitchFamily="34" charset="0"/>
              </a:rPr>
              <a:t>True or False</a:t>
            </a:r>
            <a:endParaRPr lang="en-GB" sz="4400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790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094704" y="1377209"/>
            <a:ext cx="18722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495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061703" y="3861048"/>
            <a:ext cx="18722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61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967652" y="4797152"/>
            <a:ext cx="18722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 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593425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03648" y="5589240"/>
            <a:ext cx="18722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7425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43608" y="4305665"/>
            <a:ext cx="18722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0562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99592" y="3530222"/>
            <a:ext cx="136815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6511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37108" y="1377209"/>
            <a:ext cx="18722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827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094704" y="1377209"/>
            <a:ext cx="18722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495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061703" y="3861048"/>
            <a:ext cx="18722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61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967652" y="4797152"/>
            <a:ext cx="18722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 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593425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provinces of _____ &amp; Malmedy were given to Belgium after plebiscites.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72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03648" y="5589240"/>
            <a:ext cx="18722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7425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43608" y="4305665"/>
            <a:ext cx="18722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0562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99592" y="3530222"/>
            <a:ext cx="136815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6511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An independent ______ which had been destroyed in the 18</a:t>
            </a:r>
            <a:r>
              <a:rPr lang="en-GB" b="1" baseline="30000" dirty="0" smtClean="0">
                <a:latin typeface="Century Gothic" panose="020B0502020202020204" pitchFamily="34" charset="0"/>
              </a:rPr>
              <a:t>th</a:t>
            </a:r>
            <a:r>
              <a:rPr lang="en-GB" b="1" dirty="0" smtClean="0">
                <a:latin typeface="Century Gothic" panose="020B0502020202020204" pitchFamily="34" charset="0"/>
              </a:rPr>
              <a:t> century was restored.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405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An independent Poland which had been destroyed in the 18</a:t>
            </a:r>
            <a:r>
              <a:rPr lang="en-GB" b="1" baseline="30000" dirty="0" smtClean="0">
                <a:latin typeface="Century Gothic" panose="020B0502020202020204" pitchFamily="34" charset="0"/>
              </a:rPr>
              <a:t>th</a:t>
            </a:r>
            <a:r>
              <a:rPr lang="en-GB" b="1" dirty="0" smtClean="0">
                <a:latin typeface="Century Gothic" panose="020B0502020202020204" pitchFamily="34" charset="0"/>
              </a:rPr>
              <a:t> century was ________.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84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MISS A TURN</a:t>
            </a:r>
            <a:endParaRPr lang="en-GB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10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port of ______ was made a free city under the control of the League of Nations.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27584" y="414908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 smtClean="0">
                <a:latin typeface="Century Gothic" panose="020B0502020202020204" pitchFamily="34" charset="0"/>
              </a:rPr>
              <a:t>______ had a mainly German population, but Poland needed it as an outlet to the sea for trade.</a:t>
            </a:r>
            <a:endParaRPr lang="en-GB" sz="4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84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port of Danzig was made a ____ city under the control of the League of Nations.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27584" y="414908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 smtClean="0">
                <a:latin typeface="Century Gothic" panose="020B0502020202020204" pitchFamily="34" charset="0"/>
              </a:rPr>
              <a:t>Danzig had a mainly German population, but Poland needed it as an outlet to the sea for trade.</a:t>
            </a:r>
            <a:endParaRPr lang="en-GB" sz="4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44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port of Danzig was made a free city under the control of the ______ of _______.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27584" y="414908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 smtClean="0">
                <a:latin typeface="Century Gothic" panose="020B0502020202020204" pitchFamily="34" charset="0"/>
              </a:rPr>
              <a:t>Danzig had a mainly German population, but Poland needed it as an outlet to the sea for trade.</a:t>
            </a:r>
            <a:endParaRPr lang="en-GB" sz="4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98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_____ Silesia was divided between Germany and Poland after a plebiscite.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15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provinces of Eupen &amp; _______ were given to Belgium after plebiscites.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07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Upper Silesia was divided between Germany and _______ after a plebiscite.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81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Upper Silesia was divided between Germany and Poland after a __________.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81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Upper Silesia was divided between Germany and Poland after a plebiscite.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9792" y="4725144"/>
            <a:ext cx="39604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latin typeface="Century Gothic" panose="020B0502020202020204" pitchFamily="34" charset="0"/>
              </a:rPr>
              <a:t>True or False</a:t>
            </a:r>
            <a:endParaRPr lang="en-GB" sz="4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834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Posen and the Polish ________ given to Poland.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021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Posen and the Polish Corridor given to ______.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676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_____ and the Polish Corridor given to Poland.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676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Posen and the Polish Corridor given to Poland.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9792" y="4725144"/>
            <a:ext cx="39604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latin typeface="Century Gothic" panose="020B0502020202020204" pitchFamily="34" charset="0"/>
              </a:rPr>
              <a:t>True or False</a:t>
            </a:r>
            <a:endParaRPr lang="en-GB" sz="4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489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port of _____ was to be ruled by the League.  It was taken by Lithuania in 1923.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81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port of Memel was to be ruled by the League.  It was taken by _________ in 1923.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19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port of Memel was to be ruled by the League.  It was taken by Lithuania in 1923.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9792" y="4725144"/>
            <a:ext cx="39604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latin typeface="Century Gothic" panose="020B0502020202020204" pitchFamily="34" charset="0"/>
              </a:rPr>
              <a:t>True or False</a:t>
            </a:r>
            <a:endParaRPr lang="en-GB" sz="4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19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provinces of Eupen &amp; Malmedy were given to _______ after plebiscites.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894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Some of the gains that Germany had made from the defeat of ______ in 1918 were given up, mainly to Poland.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95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Some of the gains that Germany had made from the defeat of Russia in 1918 were given up, mainly to ______.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74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_______, Latvia and Lithuania became independent states.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74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Estonia, ______ and Lithuania became independent states.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86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Estonia, Latvia and _________ became independent states.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86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Estonia, Latvia and Lithuania became ___________ states.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86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Estonia, Latvia and Lithuania became independent states.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9792" y="4725144"/>
            <a:ext cx="39604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latin typeface="Century Gothic" panose="020B0502020202020204" pitchFamily="34" charset="0"/>
              </a:rPr>
              <a:t>True or False</a:t>
            </a:r>
            <a:endParaRPr lang="en-GB" sz="4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86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union of _______ and Germany (Anschluss) was forbidden.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82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union of Austria and Germany (_________) was forbidden.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137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union of Austria and Germany (Anschluss) was _________.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137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provinces of Eupen &amp; Malmedy were given to Belgium after ___________.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115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union of Austria and Germany (Anschluss) was forbidden.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336" y="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latin typeface="Century Gothic" panose="020B0502020202020204" pitchFamily="34" charset="0"/>
              </a:rPr>
              <a:t>Eastern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9792" y="4725144"/>
            <a:ext cx="39604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latin typeface="Century Gothic" panose="020B0502020202020204" pitchFamily="34" charset="0"/>
              </a:rPr>
              <a:t>True or False</a:t>
            </a:r>
            <a:endParaRPr lang="en-GB" sz="4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137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3812" y="22048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All Germany’s ________ were surrendered and given to the victorious powers as mandates by the League of Nations.</a:t>
            </a:r>
            <a:endParaRPr lang="en-GB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090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3812" y="22048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All Germany’s colonies were surrendered and given to the victorious powers as __________ by the League of Nations.</a:t>
            </a:r>
            <a:endParaRPr lang="en-GB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349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3812" y="22048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All Germany’s colonies were surrendered and given to the victorious powers as mandates by the ______ of ________.</a:t>
            </a:r>
            <a:endParaRPr lang="en-GB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349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3812" y="22048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All Germany’s colonies were surrendered and given to the victorious powers as mandates by the League of Nations.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4233" y="5301208"/>
            <a:ext cx="39604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latin typeface="Century Gothic" panose="020B0502020202020204" pitchFamily="34" charset="0"/>
              </a:rPr>
              <a:t>True or False</a:t>
            </a:r>
            <a:endParaRPr lang="en-GB" sz="4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349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MISS A TURN</a:t>
            </a:r>
            <a:endParaRPr lang="en-GB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776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37108" y="1377209"/>
            <a:ext cx="18722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4793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094704" y="1377209"/>
            <a:ext cx="18722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323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061703" y="3861048"/>
            <a:ext cx="18722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323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967652" y="4797152"/>
            <a:ext cx="18722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 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39323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Century Gothic" panose="020B0502020202020204" pitchFamily="34" charset="0"/>
              </a:rPr>
              <a:t>The provinces of Eupen &amp; Malmedy were given to Belgium after plebiscites.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9792" y="4725144"/>
            <a:ext cx="39604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latin typeface="Century Gothic" panose="020B0502020202020204" pitchFamily="34" charset="0"/>
              </a:rPr>
              <a:t>True or False</a:t>
            </a:r>
            <a:endParaRPr lang="en-GB" sz="4400" b="1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894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03648" y="5589240"/>
            <a:ext cx="18722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8902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43608" y="4305665"/>
            <a:ext cx="18722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8902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99592" y="3530222"/>
            <a:ext cx="136815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8902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37108" y="1377209"/>
            <a:ext cx="18722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827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094704" y="1377209"/>
            <a:ext cx="18722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495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061703" y="3861048"/>
            <a:ext cx="18722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61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967652" y="4797152"/>
            <a:ext cx="18722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 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593425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03648" y="5589240"/>
            <a:ext cx="18722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7425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43608" y="4305665"/>
            <a:ext cx="18722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0562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3" t="23413" r="21802" b="11707"/>
          <a:stretch/>
        </p:blipFill>
        <p:spPr bwMode="auto">
          <a:xfrm>
            <a:off x="179512" y="764704"/>
            <a:ext cx="8787400" cy="590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99592" y="3530222"/>
            <a:ext cx="136815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6511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u="sng" dirty="0" smtClean="0">
                <a:latin typeface="Century Gothic" panose="020B0502020202020204" pitchFamily="34" charset="0"/>
              </a:rPr>
              <a:t>Plebiscite</a:t>
            </a:r>
            <a:r>
              <a:rPr lang="en-GB" b="1" dirty="0" smtClean="0">
                <a:latin typeface="Century Gothic" panose="020B0502020202020204" pitchFamily="34" charset="0"/>
              </a:rPr>
              <a:t>: a ____ by the people on a question of national importance.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-2482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entury Gothic" panose="020B0502020202020204" pitchFamily="34" charset="0"/>
              </a:rPr>
              <a:t>Western Front of Germany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809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1225</Words>
  <Application>Microsoft Office PowerPoint</Application>
  <PresentationFormat>On-screen Show (4:3)</PresentationFormat>
  <Paragraphs>166</Paragraphs>
  <Slides>89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89</vt:i4>
      </vt:variant>
    </vt:vector>
  </HeadingPairs>
  <TitlesOfParts>
    <vt:vector size="90" baseType="lpstr">
      <vt:lpstr>Office Theme</vt:lpstr>
      <vt:lpstr>Alsace-Lorraine was restored to ______.</vt:lpstr>
      <vt:lpstr>______-________ was restored to France.</vt:lpstr>
      <vt:lpstr>Alsace-Lorraine was restored to France.</vt:lpstr>
      <vt:lpstr>The provinces of _____ &amp; Malmedy were given to Belgium after plebiscites.</vt:lpstr>
      <vt:lpstr>The provinces of Eupen &amp; _______ were given to Belgium after plebiscites.</vt:lpstr>
      <vt:lpstr>The provinces of Eupen &amp; Malmedy were given to _______ after plebiscites.</vt:lpstr>
      <vt:lpstr>The provinces of Eupen &amp; Malmedy were given to Belgium after ___________.</vt:lpstr>
      <vt:lpstr>The provinces of Eupen &amp; Malmedy were given to Belgium after plebiscites.</vt:lpstr>
      <vt:lpstr>Plebiscite: a ____ by the people on a question of national importance.</vt:lpstr>
      <vt:lpstr>__________: a vote by the people on a question of national importance.</vt:lpstr>
      <vt:lpstr>Mandate: the _____ to rule a country granted by the League in preparation for self-government.</vt:lpstr>
      <vt:lpstr>Mandate: the power to rule a country granted by the League in preparation for ____-government.</vt:lpstr>
      <vt:lpstr>_______: the power to rule a country granted by the League in preparation for self-government.</vt:lpstr>
      <vt:lpstr>Mandate: the power to ____ a country granted by the League in preparation for self-government.</vt:lpstr>
      <vt:lpstr>Mandate: the power to rule a country granted by the League in preparation for self-government.</vt:lpstr>
      <vt:lpstr>MISS A TURN</vt:lpstr>
      <vt:lpstr>North _________ was transferred to Denmark after a plebiscite.</vt:lpstr>
      <vt:lpstr>North Schleswig was transferred to _______ after a plebiscite.</vt:lpstr>
      <vt:lpstr>North Schleswig was transferred to Denmark after a __________.</vt:lpstr>
      <vt:lpstr>North Schleswig was transferred to Denmark after a plebiscite.</vt:lpstr>
      <vt:lpstr>The ____ Coalfield was put under the control of the League of Nations for 15 years.</vt:lpstr>
      <vt:lpstr>The Saar Coalfield was put under the control of the _______ of _______ for 15 years.</vt:lpstr>
      <vt:lpstr>The Saar Coalfield was put under the control of the League of Nations for 15 years.</vt:lpstr>
      <vt:lpstr>The Saar Coalfield was put under the control of the League of Nations for 15 years.</vt:lpstr>
      <vt:lpstr>The Saar Coalfield was put under the control of the League of Nations for 15 years.</vt:lpstr>
      <vt:lpstr>The Rhineland was declared to be a _____________ zone.</vt:lpstr>
      <vt:lpstr>The _________ was declared to be a demilitarised zone.</vt:lpstr>
      <vt:lpstr>The Rhineland was declared to be a demilitarised ____.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 independent ______ which had been destroyed in the 18th century was restored.</vt:lpstr>
      <vt:lpstr>An independent Poland which had been destroyed in the 18th century was ________.</vt:lpstr>
      <vt:lpstr>MISS A TURN</vt:lpstr>
      <vt:lpstr>The port of ______ was made a free city under the control of the League of Nations.</vt:lpstr>
      <vt:lpstr>The port of Danzig was made a ____ city under the control of the League of Nations.</vt:lpstr>
      <vt:lpstr>The port of Danzig was made a free city under the control of the ______ of _______.</vt:lpstr>
      <vt:lpstr>_____ Silesia was divided between Germany and Poland after a plebiscite.</vt:lpstr>
      <vt:lpstr>Upper Silesia was divided between Germany and _______ after a plebiscite.</vt:lpstr>
      <vt:lpstr>Upper Silesia was divided between Germany and Poland after a __________.</vt:lpstr>
      <vt:lpstr>Upper Silesia was divided between Germany and Poland after a plebiscite.</vt:lpstr>
      <vt:lpstr>Posen and the Polish ________ given to Poland.</vt:lpstr>
      <vt:lpstr>Posen and the Polish Corridor given to ______.</vt:lpstr>
      <vt:lpstr>_____ and the Polish Corridor given to Poland.</vt:lpstr>
      <vt:lpstr>Posen and the Polish Corridor given to Poland.</vt:lpstr>
      <vt:lpstr>The port of _____ was to be ruled by the League.  It was taken by Lithuania in 1923.</vt:lpstr>
      <vt:lpstr>The port of Memel was to be ruled by the League.  It was taken by _________ in 1923.</vt:lpstr>
      <vt:lpstr>The port of Memel was to be ruled by the League.  It was taken by Lithuania in 1923.</vt:lpstr>
      <vt:lpstr>Some of the gains that Germany had made from the defeat of ______ in 1918 were given up, mainly to Poland.</vt:lpstr>
      <vt:lpstr>Some of the gains that Germany had made from the defeat of Russia in 1918 were given up, mainly to ______.</vt:lpstr>
      <vt:lpstr>_______, Latvia and Lithuania became independent states.</vt:lpstr>
      <vt:lpstr>Estonia, ______ and Lithuania became independent states.</vt:lpstr>
      <vt:lpstr>Estonia, Latvia and _________ became independent states.</vt:lpstr>
      <vt:lpstr>Estonia, Latvia and Lithuania became ___________ states.</vt:lpstr>
      <vt:lpstr>Estonia, Latvia and Lithuania became independent states.</vt:lpstr>
      <vt:lpstr>The union of _______ and Germany (Anschluss) was forbidden.</vt:lpstr>
      <vt:lpstr>The union of Austria and Germany (_________) was forbidden.</vt:lpstr>
      <vt:lpstr>The union of Austria and Germany (Anschluss) was _________.</vt:lpstr>
      <vt:lpstr>The union of Austria and Germany (Anschluss) was forbidden.</vt:lpstr>
      <vt:lpstr>All Germany’s ________ were surrendered and given to the victorious powers as mandates by the League of Nations.</vt:lpstr>
      <vt:lpstr>All Germany’s colonies were surrendered and given to the victorious powers as __________ by the League of Nations.</vt:lpstr>
      <vt:lpstr>All Germany’s colonies were surrendered and given to the victorious powers as mandates by the ______ of ________.</vt:lpstr>
      <vt:lpstr>All Germany’s colonies were surrendered and given to the victorious powers as mandates by the League of Nations.</vt:lpstr>
      <vt:lpstr>MISS A TURN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Alsace-Lorraine was restored to ______</dc:title>
  <dc:creator>Lesley Ann</dc:creator>
  <cp:lastModifiedBy>IanDawson</cp:lastModifiedBy>
  <cp:revision>8</cp:revision>
  <dcterms:created xsi:type="dcterms:W3CDTF">2014-07-19T14:31:28Z</dcterms:created>
  <dcterms:modified xsi:type="dcterms:W3CDTF">2014-08-05T13:59:52Z</dcterms:modified>
</cp:coreProperties>
</file>