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7"/>
  </p:notesMasterIdLst>
  <p:handoutMasterIdLst>
    <p:handoutMasterId r:id="rId18"/>
  </p:handoutMasterIdLst>
  <p:sldIdLst>
    <p:sldId id="256" r:id="rId2"/>
    <p:sldId id="289" r:id="rId3"/>
    <p:sldId id="291" r:id="rId4"/>
    <p:sldId id="290" r:id="rId5"/>
    <p:sldId id="292" r:id="rId6"/>
    <p:sldId id="293" r:id="rId7"/>
    <p:sldId id="294" r:id="rId8"/>
    <p:sldId id="295" r:id="rId9"/>
    <p:sldId id="296" r:id="rId10"/>
    <p:sldId id="297" r:id="rId11"/>
    <p:sldId id="298" r:id="rId12"/>
    <p:sldId id="299" r:id="rId13"/>
    <p:sldId id="300" r:id="rId14"/>
    <p:sldId id="301" r:id="rId15"/>
    <p:sldId id="302" r:id="rId16"/>
  </p:sldIdLst>
  <p:sldSz cx="9144000" cy="6858000" type="screen4x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9" userDrawn="1">
          <p15:clr>
            <a:srgbClr val="A4A3A4"/>
          </p15:clr>
        </p15:guide>
        <p15:guide id="2" pos="104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6FC6"/>
    <a:srgbClr val="4171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snapToGrid="0" showGuides="1">
      <p:cViewPr varScale="1">
        <p:scale>
          <a:sx n="77" d="100"/>
          <a:sy n="77" d="100"/>
        </p:scale>
        <p:origin x="90" y="510"/>
      </p:cViewPr>
      <p:guideLst>
        <p:guide orient="horz" pos="1049"/>
        <p:guide pos="1043"/>
      </p:guideLst>
    </p:cSldViewPr>
  </p:slideViewPr>
  <p:outlineViewPr>
    <p:cViewPr>
      <p:scale>
        <a:sx n="33" d="100"/>
        <a:sy n="33" d="100"/>
      </p:scale>
      <p:origin x="0" y="-5742"/>
    </p:cViewPr>
  </p:outlineViewPr>
  <p:notesTextViewPr>
    <p:cViewPr>
      <p:scale>
        <a:sx n="1" d="1"/>
        <a:sy n="1" d="1"/>
      </p:scale>
      <p:origin x="0" y="0"/>
    </p:cViewPr>
  </p:notesTextViewPr>
  <p:sorterViewPr>
    <p:cViewPr varScale="1">
      <p:scale>
        <a:sx n="100" d="100"/>
        <a:sy n="100" d="100"/>
      </p:scale>
      <p:origin x="0" y="-702"/>
    </p:cViewPr>
  </p:sorterViewPr>
  <p:notesViewPr>
    <p:cSldViewPr snapToGrid="0" showGuides="1">
      <p:cViewPr varScale="1">
        <p:scale>
          <a:sx n="92" d="100"/>
          <a:sy n="92" d="100"/>
        </p:scale>
        <p:origin x="375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DE0BF4-E8FF-4A52-9620-5848B9E58DBD}"/>
              </a:ext>
            </a:extLst>
          </p:cNvPr>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FB5AF1D-283F-4DBE-90ED-EA91881047C4}"/>
              </a:ext>
            </a:extLst>
          </p:cNvPr>
          <p:cNvSpPr>
            <a:spLocks noGrp="1"/>
          </p:cNvSpPr>
          <p:nvPr>
            <p:ph type="dt" sz="quarter" idx="1"/>
          </p:nvPr>
        </p:nvSpPr>
        <p:spPr>
          <a:xfrm>
            <a:off x="3849688" y="0"/>
            <a:ext cx="2946400" cy="495300"/>
          </a:xfrm>
          <a:prstGeom prst="rect">
            <a:avLst/>
          </a:prstGeom>
        </p:spPr>
        <p:txBody>
          <a:bodyPr vert="horz" lIns="91440" tIns="45720" rIns="91440" bIns="45720" rtlCol="0"/>
          <a:lstStyle>
            <a:lvl1pPr algn="r">
              <a:defRPr sz="1200"/>
            </a:lvl1pPr>
          </a:lstStyle>
          <a:p>
            <a:fld id="{044D1399-8E04-4DC2-ACA7-32CE3C603D62}" type="datetimeFigureOut">
              <a:rPr lang="en-GB" smtClean="0"/>
              <a:t>21/08/2021</a:t>
            </a:fld>
            <a:endParaRPr lang="en-GB"/>
          </a:p>
        </p:txBody>
      </p:sp>
      <p:sp>
        <p:nvSpPr>
          <p:cNvPr id="4" name="Footer Placeholder 3">
            <a:extLst>
              <a:ext uri="{FF2B5EF4-FFF2-40B4-BE49-F238E27FC236}">
                <a16:creationId xmlns:a16="http://schemas.microsoft.com/office/drawing/2014/main" id="{15B107F3-F724-4D7D-8BFA-DF0EADFD261A}"/>
              </a:ext>
            </a:extLst>
          </p:cNvPr>
          <p:cNvSpPr>
            <a:spLocks noGrp="1"/>
          </p:cNvSpPr>
          <p:nvPr>
            <p:ph type="ftr" sz="quarter" idx="2"/>
          </p:nvPr>
        </p:nvSpPr>
        <p:spPr>
          <a:xfrm>
            <a:off x="0" y="9377363"/>
            <a:ext cx="2946400"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3892F4F-A835-4AA5-AEEB-7F4CE094ADE0}"/>
              </a:ext>
            </a:extLst>
          </p:cNvPr>
          <p:cNvSpPr>
            <a:spLocks noGrp="1"/>
          </p:cNvSpPr>
          <p:nvPr>
            <p:ph type="sldNum" sz="quarter" idx="3"/>
          </p:nvPr>
        </p:nvSpPr>
        <p:spPr>
          <a:xfrm>
            <a:off x="3849688" y="9377363"/>
            <a:ext cx="2946400" cy="495300"/>
          </a:xfrm>
          <a:prstGeom prst="rect">
            <a:avLst/>
          </a:prstGeom>
        </p:spPr>
        <p:txBody>
          <a:bodyPr vert="horz" lIns="91440" tIns="45720" rIns="91440" bIns="45720" rtlCol="0" anchor="b"/>
          <a:lstStyle>
            <a:lvl1pPr algn="r">
              <a:defRPr sz="1200"/>
            </a:lvl1pPr>
          </a:lstStyle>
          <a:p>
            <a:fld id="{36BF66EC-69B5-4170-8873-DF843FC3B770}" type="slidenum">
              <a:rPr lang="en-GB" smtClean="0"/>
              <a:t>‹#›</a:t>
            </a:fld>
            <a:endParaRPr lang="en-GB"/>
          </a:p>
        </p:txBody>
      </p:sp>
    </p:spTree>
    <p:extLst>
      <p:ext uri="{BB962C8B-B14F-4D97-AF65-F5344CB8AC3E}">
        <p14:creationId xmlns:p14="http://schemas.microsoft.com/office/powerpoint/2010/main" val="4184654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EDD482F6-8E63-4197-9B6B-53C5F53F703D}" type="datetimeFigureOut">
              <a:rPr lang="en-GB" smtClean="0"/>
              <a:t>21/08/2021</a:t>
            </a:fld>
            <a:endParaRPr lang="en-GB"/>
          </a:p>
        </p:txBody>
      </p:sp>
      <p:sp>
        <p:nvSpPr>
          <p:cNvPr id="4" name="Slide Image Placeholder 3"/>
          <p:cNvSpPr>
            <a:spLocks noGrp="1" noRot="1" noChangeAspect="1"/>
          </p:cNvSpPr>
          <p:nvPr>
            <p:ph type="sldImg" idx="2"/>
          </p:nvPr>
        </p:nvSpPr>
        <p:spPr>
          <a:xfrm>
            <a:off x="1177925" y="1233488"/>
            <a:ext cx="4441825" cy="33321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135F8540-E0A4-4BA3-BC79-A17AA4CE2DCA}" type="slidenum">
              <a:rPr lang="en-GB" smtClean="0"/>
              <a:t>‹#›</a:t>
            </a:fld>
            <a:endParaRPr lang="en-GB"/>
          </a:p>
        </p:txBody>
      </p:sp>
    </p:spTree>
    <p:extLst>
      <p:ext uri="{BB962C8B-B14F-4D97-AF65-F5344CB8AC3E}">
        <p14:creationId xmlns:p14="http://schemas.microsoft.com/office/powerpoint/2010/main" val="2873705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35F8540-E0A4-4BA3-BC79-A17AA4CE2DCA}" type="slidenum">
              <a:rPr lang="en-GB" smtClean="0"/>
              <a:t>6</a:t>
            </a:fld>
            <a:endParaRPr lang="en-GB"/>
          </a:p>
        </p:txBody>
      </p:sp>
    </p:spTree>
    <p:extLst>
      <p:ext uri="{BB962C8B-B14F-4D97-AF65-F5344CB8AC3E}">
        <p14:creationId xmlns:p14="http://schemas.microsoft.com/office/powerpoint/2010/main" val="210556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35F8540-E0A4-4BA3-BC79-A17AA4CE2DCA}" type="slidenum">
              <a:rPr lang="en-GB" smtClean="0"/>
              <a:t>8</a:t>
            </a:fld>
            <a:endParaRPr lang="en-GB"/>
          </a:p>
        </p:txBody>
      </p:sp>
    </p:spTree>
    <p:extLst>
      <p:ext uri="{BB962C8B-B14F-4D97-AF65-F5344CB8AC3E}">
        <p14:creationId xmlns:p14="http://schemas.microsoft.com/office/powerpoint/2010/main" val="35137272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1439" y="1789615"/>
            <a:ext cx="3859541" cy="2974149"/>
          </a:xfrm>
        </p:spPr>
        <p:txBody>
          <a:bodyPr anchor="ctr">
            <a:normAutofit/>
          </a:bodyPr>
          <a:lstStyle>
            <a:lvl1pPr algn="ctr">
              <a:defRPr sz="4400" b="1">
                <a:latin typeface="+mn-lt"/>
              </a:defRPr>
            </a:lvl1pPr>
          </a:lstStyle>
          <a:p>
            <a:r>
              <a:rPr lang="en-US" dirty="0"/>
              <a:t>Click to edit Master title style</a:t>
            </a:r>
          </a:p>
        </p:txBody>
      </p:sp>
      <p:sp>
        <p:nvSpPr>
          <p:cNvPr id="4" name="Date Placeholder 3"/>
          <p:cNvSpPr>
            <a:spLocks noGrp="1"/>
          </p:cNvSpPr>
          <p:nvPr>
            <p:ph type="dt" sz="half" idx="10"/>
          </p:nvPr>
        </p:nvSpPr>
        <p:spPr/>
        <p:txBody>
          <a:bodyPr/>
          <a:lstStyle/>
          <a:p>
            <a:fld id="{C6AA6867-DC27-44F7-A769-62738B350737}" type="datetime1">
              <a:rPr lang="en-GB" smtClean="0"/>
              <a:t>21/08/2021</a:t>
            </a:fld>
            <a:endParaRPr lang="en-GB"/>
          </a:p>
        </p:txBody>
      </p:sp>
      <p:sp>
        <p:nvSpPr>
          <p:cNvPr id="5" name="Footer Placeholder 4"/>
          <p:cNvSpPr>
            <a:spLocks noGrp="1"/>
          </p:cNvSpPr>
          <p:nvPr>
            <p:ph type="ftr" sz="quarter" idx="11"/>
          </p:nvPr>
        </p:nvSpPr>
        <p:spPr/>
        <p:txBody>
          <a:bodyPr/>
          <a:lstStyle/>
          <a:p>
            <a:r>
              <a:rPr lang="sv-SE"/>
              <a:t>© Ian Dawson 2021    www.thinkinghistory.co.uk</a:t>
            </a:r>
            <a:endParaRPr lang="en-GB"/>
          </a:p>
        </p:txBody>
      </p:sp>
      <p:sp>
        <p:nvSpPr>
          <p:cNvPr id="6" name="Slide Number Placeholder 5"/>
          <p:cNvSpPr>
            <a:spLocks noGrp="1"/>
          </p:cNvSpPr>
          <p:nvPr>
            <p:ph type="sldNum" sz="quarter" idx="12"/>
          </p:nvPr>
        </p:nvSpPr>
        <p:spPr/>
        <p:txBody>
          <a:bodyPr/>
          <a:lstStyle/>
          <a:p>
            <a:fld id="{2FFCF7CE-7A9B-4114-90AD-DFAECE5B6DB7}" type="slidenum">
              <a:rPr lang="en-GB" smtClean="0"/>
              <a:t>‹#›</a:t>
            </a:fld>
            <a:endParaRPr lang="en-GB"/>
          </a:p>
        </p:txBody>
      </p:sp>
      <p:sp>
        <p:nvSpPr>
          <p:cNvPr id="9" name="Rectangle 8">
            <a:extLst>
              <a:ext uri="{FF2B5EF4-FFF2-40B4-BE49-F238E27FC236}">
                <a16:creationId xmlns:a16="http://schemas.microsoft.com/office/drawing/2014/main" id="{7960115B-01B2-4944-9910-E6791ACEAAB1}"/>
              </a:ext>
            </a:extLst>
          </p:cNvPr>
          <p:cNvSpPr/>
          <p:nvPr userDrawn="1"/>
        </p:nvSpPr>
        <p:spPr>
          <a:xfrm>
            <a:off x="7688062" y="479394"/>
            <a:ext cx="1171853" cy="11527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descr="A close up of a logo&#10;&#10;Description automatically generated">
            <a:extLst>
              <a:ext uri="{FF2B5EF4-FFF2-40B4-BE49-F238E27FC236}">
                <a16:creationId xmlns:a16="http://schemas.microsoft.com/office/drawing/2014/main" id="{440A46FD-E969-4EB5-8286-8075D3AFB4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84353" y="692150"/>
            <a:ext cx="940003" cy="940003"/>
          </a:xfrm>
          <a:prstGeom prst="rect">
            <a:avLst/>
          </a:prstGeom>
        </p:spPr>
      </p:pic>
      <p:pic>
        <p:nvPicPr>
          <p:cNvPr id="13" name="Picture 12" descr="A close up of a logo&#10;&#10;Description automatically generated">
            <a:extLst>
              <a:ext uri="{FF2B5EF4-FFF2-40B4-BE49-F238E27FC236}">
                <a16:creationId xmlns:a16="http://schemas.microsoft.com/office/drawing/2014/main" id="{2591977A-81B6-49EA-AB63-C4AC1C9B1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95447" y="5240998"/>
            <a:ext cx="940003" cy="940003"/>
          </a:xfrm>
          <a:prstGeom prst="rect">
            <a:avLst/>
          </a:prstGeom>
        </p:spPr>
      </p:pic>
      <p:pic>
        <p:nvPicPr>
          <p:cNvPr id="15" name="Picture 14" descr="A painting of a person&#10;&#10;Description automatically generated with low confidence">
            <a:extLst>
              <a:ext uri="{FF2B5EF4-FFF2-40B4-BE49-F238E27FC236}">
                <a16:creationId xmlns:a16="http://schemas.microsoft.com/office/drawing/2014/main" id="{811C0760-4DCA-463D-B4D9-1563F326D23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43022" y="524506"/>
            <a:ext cx="4216894" cy="5808987"/>
          </a:xfrm>
          <a:prstGeom prst="rect">
            <a:avLst/>
          </a:prstGeom>
        </p:spPr>
      </p:pic>
    </p:spTree>
    <p:extLst>
      <p:ext uri="{BB962C8B-B14F-4D97-AF65-F5344CB8AC3E}">
        <p14:creationId xmlns:p14="http://schemas.microsoft.com/office/powerpoint/2010/main" val="129601954"/>
      </p:ext>
    </p:extLst>
  </p:cSld>
  <p:clrMapOvr>
    <a:masterClrMapping/>
  </p:clrMapOvr>
  <p:extLst>
    <p:ext uri="{DCECCB84-F9BA-43D5-87BE-67443E8EF086}">
      <p15:sldGuideLst xmlns:p15="http://schemas.microsoft.com/office/powerpoint/2012/main">
        <p15:guide id="1" orient="horz" pos="3884" userDrawn="1">
          <p15:clr>
            <a:srgbClr val="FBAE40"/>
          </p15:clr>
        </p15:guide>
        <p15:guide id="2" pos="501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6125FB-9E89-4625-9AE7-9DC60ADFB74A}" type="datetime1">
              <a:rPr lang="en-GB" smtClean="0"/>
              <a:t>21/08/2021</a:t>
            </a:fld>
            <a:endParaRPr lang="en-GB"/>
          </a:p>
        </p:txBody>
      </p:sp>
      <p:sp>
        <p:nvSpPr>
          <p:cNvPr id="6" name="Footer Placeholder 5"/>
          <p:cNvSpPr>
            <a:spLocks noGrp="1"/>
          </p:cNvSpPr>
          <p:nvPr>
            <p:ph type="ftr" sz="quarter" idx="11"/>
          </p:nvPr>
        </p:nvSpPr>
        <p:spPr/>
        <p:txBody>
          <a:bodyPr/>
          <a:lstStyle/>
          <a:p>
            <a:r>
              <a:rPr lang="sv-SE"/>
              <a:t>© Ian Dawson 2021    www.thinkinghistory.co.uk</a:t>
            </a:r>
            <a:endParaRPr lang="en-GB"/>
          </a:p>
        </p:txBody>
      </p:sp>
      <p:sp>
        <p:nvSpPr>
          <p:cNvPr id="7" name="Slide Number Placeholder 6"/>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1829702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AB36E-223B-4342-965E-5D36C93D0B60}" type="datetime1">
              <a:rPr lang="en-GB" smtClean="0"/>
              <a:t>21/08/2021</a:t>
            </a:fld>
            <a:endParaRPr lang="en-GB"/>
          </a:p>
        </p:txBody>
      </p:sp>
      <p:sp>
        <p:nvSpPr>
          <p:cNvPr id="5" name="Footer Placeholder 4"/>
          <p:cNvSpPr>
            <a:spLocks noGrp="1"/>
          </p:cNvSpPr>
          <p:nvPr>
            <p:ph type="ftr" sz="quarter" idx="11"/>
          </p:nvPr>
        </p:nvSpPr>
        <p:spPr/>
        <p:txBody>
          <a:bodyPr/>
          <a:lstStyle/>
          <a:p>
            <a:r>
              <a:rPr lang="sv-SE"/>
              <a:t>© Ian Dawson 2021    www.thinkinghistory.co.uk</a:t>
            </a:r>
            <a:endParaRPr lang="en-GB"/>
          </a:p>
        </p:txBody>
      </p:sp>
      <p:sp>
        <p:nvSpPr>
          <p:cNvPr id="6" name="Slide Number Placeholder 5"/>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23369717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368C4E-26CD-436C-99F0-D7ECFACAF237}" type="datetime1">
              <a:rPr lang="en-GB" smtClean="0"/>
              <a:t>21/08/2021</a:t>
            </a:fld>
            <a:endParaRPr lang="en-GB"/>
          </a:p>
        </p:txBody>
      </p:sp>
      <p:sp>
        <p:nvSpPr>
          <p:cNvPr id="5" name="Footer Placeholder 4"/>
          <p:cNvSpPr>
            <a:spLocks noGrp="1"/>
          </p:cNvSpPr>
          <p:nvPr>
            <p:ph type="ftr" sz="quarter" idx="11"/>
          </p:nvPr>
        </p:nvSpPr>
        <p:spPr/>
        <p:txBody>
          <a:bodyPr/>
          <a:lstStyle/>
          <a:p>
            <a:r>
              <a:rPr lang="sv-SE"/>
              <a:t>© Ian Dawson 2021    www.thinkinghistory.co.uk</a:t>
            </a:r>
            <a:endParaRPr lang="en-GB"/>
          </a:p>
        </p:txBody>
      </p:sp>
      <p:sp>
        <p:nvSpPr>
          <p:cNvPr id="6" name="Slide Number Placeholder 5"/>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757990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28650" y="1953157"/>
            <a:ext cx="7796214" cy="4539717"/>
          </a:xfrm>
        </p:spPr>
        <p:txBody>
          <a:bodyPr/>
          <a:lstStyle>
            <a:lvl2pPr indent="0">
              <a:buFontTx/>
              <a:buNone/>
              <a:defRPr sz="24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3EBC20E-FD26-42CC-99A0-D0A114BC9CA3}" type="datetime1">
              <a:rPr lang="en-GB" smtClean="0"/>
              <a:t>21/08/2021</a:t>
            </a:fld>
            <a:endParaRPr lang="en-GB"/>
          </a:p>
        </p:txBody>
      </p:sp>
      <p:sp>
        <p:nvSpPr>
          <p:cNvPr id="5" name="Footer Placeholder 4"/>
          <p:cNvSpPr>
            <a:spLocks noGrp="1"/>
          </p:cNvSpPr>
          <p:nvPr>
            <p:ph type="ftr" sz="quarter" idx="11"/>
          </p:nvPr>
        </p:nvSpPr>
        <p:spPr/>
        <p:txBody>
          <a:bodyPr/>
          <a:lstStyle/>
          <a:p>
            <a:r>
              <a:rPr lang="sv-SE"/>
              <a:t>© Ian Dawson 2021    www.thinkinghistory.co.uk</a:t>
            </a:r>
            <a:endParaRPr lang="en-GB" dirty="0"/>
          </a:p>
        </p:txBody>
      </p:sp>
      <p:sp>
        <p:nvSpPr>
          <p:cNvPr id="6" name="Slide Number Placeholder 5"/>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3274825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28650" y="1665000"/>
            <a:ext cx="7796214" cy="4964400"/>
          </a:xfrm>
        </p:spPr>
        <p:txBody>
          <a:bodyPr/>
          <a:lstStyle>
            <a:lvl1pPr>
              <a:spcAft>
                <a:spcPts val="1000"/>
              </a:spcAft>
              <a:defRPr sz="2200"/>
            </a:lvl1pPr>
            <a:lvl2pPr indent="0">
              <a:buFontTx/>
              <a:buNone/>
              <a:defRPr sz="18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3EBC20E-FD26-42CC-99A0-D0A114BC9CA3}" type="datetime1">
              <a:rPr lang="en-GB" smtClean="0"/>
              <a:t>21/08/2021</a:t>
            </a:fld>
            <a:endParaRPr lang="en-GB"/>
          </a:p>
        </p:txBody>
      </p:sp>
      <p:sp>
        <p:nvSpPr>
          <p:cNvPr id="5" name="Footer Placeholder 4"/>
          <p:cNvSpPr>
            <a:spLocks noGrp="1"/>
          </p:cNvSpPr>
          <p:nvPr>
            <p:ph type="ftr" sz="quarter" idx="11"/>
          </p:nvPr>
        </p:nvSpPr>
        <p:spPr/>
        <p:txBody>
          <a:bodyPr/>
          <a:lstStyle/>
          <a:p>
            <a:r>
              <a:rPr lang="sv-SE"/>
              <a:t>© Ian Dawson 2021    www.thinkinghistory.co.uk</a:t>
            </a:r>
            <a:endParaRPr lang="en-GB" dirty="0"/>
          </a:p>
        </p:txBody>
      </p:sp>
      <p:sp>
        <p:nvSpPr>
          <p:cNvPr id="6" name="Slide Number Placeholder 5"/>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259323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55400" y="2002631"/>
            <a:ext cx="4633200" cy="2852737"/>
          </a:xfrm>
        </p:spPr>
        <p:txBody>
          <a:bodyPr anchor="b"/>
          <a:lstStyle>
            <a:lvl1pPr algn="ctr">
              <a:defRPr sz="6000"/>
            </a:lvl1pPr>
          </a:lstStyle>
          <a:p>
            <a:r>
              <a:rPr lang="en-US" dirty="0"/>
              <a:t>Click to edit Master title style</a:t>
            </a:r>
          </a:p>
        </p:txBody>
      </p:sp>
      <p:sp>
        <p:nvSpPr>
          <p:cNvPr id="4" name="Date Placeholder 3"/>
          <p:cNvSpPr>
            <a:spLocks noGrp="1"/>
          </p:cNvSpPr>
          <p:nvPr>
            <p:ph type="dt" sz="half" idx="10"/>
          </p:nvPr>
        </p:nvSpPr>
        <p:spPr/>
        <p:txBody>
          <a:bodyPr/>
          <a:lstStyle/>
          <a:p>
            <a:fld id="{C377B316-44A2-4C53-85E4-5834EE6D8473}" type="datetime1">
              <a:rPr lang="en-GB" smtClean="0"/>
              <a:t>21/08/2021</a:t>
            </a:fld>
            <a:endParaRPr lang="en-GB"/>
          </a:p>
        </p:txBody>
      </p:sp>
      <p:sp>
        <p:nvSpPr>
          <p:cNvPr id="5" name="Footer Placeholder 4"/>
          <p:cNvSpPr>
            <a:spLocks noGrp="1"/>
          </p:cNvSpPr>
          <p:nvPr>
            <p:ph type="ftr" sz="quarter" idx="11"/>
          </p:nvPr>
        </p:nvSpPr>
        <p:spPr/>
        <p:txBody>
          <a:bodyPr/>
          <a:lstStyle/>
          <a:p>
            <a:r>
              <a:rPr lang="sv-SE"/>
              <a:t>© Ian Dawson 2021    www.thinkinghistory.co.uk</a:t>
            </a:r>
            <a:endParaRPr lang="en-GB" dirty="0"/>
          </a:p>
        </p:txBody>
      </p:sp>
      <p:sp>
        <p:nvSpPr>
          <p:cNvPr id="6" name="Slide Number Placeholder 5"/>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1058748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EB3C40-8891-4B55-9950-84E94F179FE5}" type="datetime1">
              <a:rPr lang="en-GB" smtClean="0"/>
              <a:t>21/08/2021</a:t>
            </a:fld>
            <a:endParaRPr lang="en-GB"/>
          </a:p>
        </p:txBody>
      </p:sp>
      <p:sp>
        <p:nvSpPr>
          <p:cNvPr id="6" name="Footer Placeholder 5"/>
          <p:cNvSpPr>
            <a:spLocks noGrp="1"/>
          </p:cNvSpPr>
          <p:nvPr>
            <p:ph type="ftr" sz="quarter" idx="11"/>
          </p:nvPr>
        </p:nvSpPr>
        <p:spPr/>
        <p:txBody>
          <a:bodyPr/>
          <a:lstStyle/>
          <a:p>
            <a:r>
              <a:rPr lang="sv-SE"/>
              <a:t>© Ian Dawson 2021    www.thinkinghistory.co.uk</a:t>
            </a:r>
            <a:endParaRPr lang="en-GB"/>
          </a:p>
        </p:txBody>
      </p:sp>
      <p:sp>
        <p:nvSpPr>
          <p:cNvPr id="7" name="Slide Number Placeholder 6"/>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1737559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10CF17-5E87-477C-8B22-43E220C3CEF5}" type="datetime1">
              <a:rPr lang="en-GB" smtClean="0"/>
              <a:t>21/08/2021</a:t>
            </a:fld>
            <a:endParaRPr lang="en-GB"/>
          </a:p>
        </p:txBody>
      </p:sp>
      <p:sp>
        <p:nvSpPr>
          <p:cNvPr id="8" name="Footer Placeholder 7"/>
          <p:cNvSpPr>
            <a:spLocks noGrp="1"/>
          </p:cNvSpPr>
          <p:nvPr>
            <p:ph type="ftr" sz="quarter" idx="11"/>
          </p:nvPr>
        </p:nvSpPr>
        <p:spPr/>
        <p:txBody>
          <a:bodyPr/>
          <a:lstStyle/>
          <a:p>
            <a:r>
              <a:rPr lang="sv-SE"/>
              <a:t>© Ian Dawson 2021    www.thinkinghistory.co.uk</a:t>
            </a:r>
            <a:endParaRPr lang="en-GB"/>
          </a:p>
        </p:txBody>
      </p:sp>
      <p:sp>
        <p:nvSpPr>
          <p:cNvPr id="9" name="Slide Number Placeholder 8"/>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2772279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110296" cy="1325563"/>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97AE23-6293-489F-BCAC-F07C02B0BBA7}" type="datetime1">
              <a:rPr lang="en-GB" smtClean="0"/>
              <a:t>21/08/2021</a:t>
            </a:fld>
            <a:endParaRPr lang="en-GB"/>
          </a:p>
        </p:txBody>
      </p:sp>
      <p:sp>
        <p:nvSpPr>
          <p:cNvPr id="4" name="Footer Placeholder 3"/>
          <p:cNvSpPr>
            <a:spLocks noGrp="1"/>
          </p:cNvSpPr>
          <p:nvPr>
            <p:ph type="ftr" sz="quarter" idx="11"/>
          </p:nvPr>
        </p:nvSpPr>
        <p:spPr/>
        <p:txBody>
          <a:bodyPr/>
          <a:lstStyle/>
          <a:p>
            <a:r>
              <a:rPr lang="sv-SE"/>
              <a:t>© Ian Dawson 2021    www.thinkinghistory.co.uk</a:t>
            </a:r>
            <a:endParaRPr lang="en-GB"/>
          </a:p>
        </p:txBody>
      </p:sp>
      <p:sp>
        <p:nvSpPr>
          <p:cNvPr id="5" name="Slide Number Placeholder 4"/>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30017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ABB777-BF26-4CF1-8EDA-62375A61FD94}" type="datetime1">
              <a:rPr lang="en-GB" smtClean="0"/>
              <a:t>21/08/2021</a:t>
            </a:fld>
            <a:endParaRPr lang="en-GB"/>
          </a:p>
        </p:txBody>
      </p:sp>
      <p:sp>
        <p:nvSpPr>
          <p:cNvPr id="3" name="Footer Placeholder 2"/>
          <p:cNvSpPr>
            <a:spLocks noGrp="1"/>
          </p:cNvSpPr>
          <p:nvPr>
            <p:ph type="ftr" sz="quarter" idx="11"/>
          </p:nvPr>
        </p:nvSpPr>
        <p:spPr/>
        <p:txBody>
          <a:bodyPr/>
          <a:lstStyle/>
          <a:p>
            <a:r>
              <a:rPr lang="sv-SE"/>
              <a:t>© Ian Dawson 2021    www.thinkinghistory.co.uk</a:t>
            </a:r>
            <a:endParaRPr lang="en-GB"/>
          </a:p>
        </p:txBody>
      </p:sp>
      <p:sp>
        <p:nvSpPr>
          <p:cNvPr id="4" name="Slide Number Placeholder 3"/>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2368413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9F4E46-A085-4054-98B6-8454958A13EE}" type="datetime1">
              <a:rPr lang="en-GB" smtClean="0"/>
              <a:t>21/08/2021</a:t>
            </a:fld>
            <a:endParaRPr lang="en-GB"/>
          </a:p>
        </p:txBody>
      </p:sp>
      <p:sp>
        <p:nvSpPr>
          <p:cNvPr id="6" name="Footer Placeholder 5"/>
          <p:cNvSpPr>
            <a:spLocks noGrp="1"/>
          </p:cNvSpPr>
          <p:nvPr>
            <p:ph type="ftr" sz="quarter" idx="11"/>
          </p:nvPr>
        </p:nvSpPr>
        <p:spPr/>
        <p:txBody>
          <a:bodyPr/>
          <a:lstStyle/>
          <a:p>
            <a:r>
              <a:rPr lang="sv-SE"/>
              <a:t>© Ian Dawson 2021    www.thinkinghistory.co.uk</a:t>
            </a:r>
            <a:endParaRPr lang="en-GB"/>
          </a:p>
        </p:txBody>
      </p:sp>
      <p:sp>
        <p:nvSpPr>
          <p:cNvPr id="7" name="Slide Number Placeholder 6"/>
          <p:cNvSpPr>
            <a:spLocks noGrp="1"/>
          </p:cNvSpPr>
          <p:nvPr>
            <p:ph type="sldNum" sz="quarter" idx="12"/>
          </p:nvPr>
        </p:nvSpPr>
        <p:spPr/>
        <p:txBody>
          <a:bodyPr/>
          <a:lstStyle/>
          <a:p>
            <a:fld id="{2FFCF7CE-7A9B-4114-90AD-DFAECE5B6DB7}" type="slidenum">
              <a:rPr lang="en-GB" smtClean="0"/>
              <a:t>‹#›</a:t>
            </a:fld>
            <a:endParaRPr lang="en-GB"/>
          </a:p>
        </p:txBody>
      </p:sp>
    </p:spTree>
    <p:extLst>
      <p:ext uri="{BB962C8B-B14F-4D97-AF65-F5344CB8AC3E}">
        <p14:creationId xmlns:p14="http://schemas.microsoft.com/office/powerpoint/2010/main" val="1843903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021087"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79621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52927-1AC5-4693-8DBC-E6FDBBEF4CB0}" type="datetime1">
              <a:rPr lang="en-GB" smtClean="0"/>
              <a:t>21/08/2021</a:t>
            </a:fld>
            <a:endParaRPr lang="en-GB"/>
          </a:p>
        </p:txBody>
      </p:sp>
      <p:sp>
        <p:nvSpPr>
          <p:cNvPr id="5" name="Footer Placeholder 4"/>
          <p:cNvSpPr>
            <a:spLocks noGrp="1"/>
          </p:cNvSpPr>
          <p:nvPr>
            <p:ph type="ftr" sz="quarter" idx="3"/>
          </p:nvPr>
        </p:nvSpPr>
        <p:spPr>
          <a:xfrm>
            <a:off x="628650" y="6356351"/>
            <a:ext cx="30861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sv-SE"/>
              <a:t>© Ian Dawson 2021    www.thinkinghistory.co.uk</a:t>
            </a:r>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2FFCF7CE-7A9B-4114-90AD-DFAECE5B6DB7}" type="slidenum">
              <a:rPr lang="en-GB" smtClean="0"/>
              <a:pPr/>
              <a:t>‹#›</a:t>
            </a:fld>
            <a:endParaRPr lang="en-GB"/>
          </a:p>
        </p:txBody>
      </p:sp>
      <p:pic>
        <p:nvPicPr>
          <p:cNvPr id="9" name="Picture 8">
            <a:extLst>
              <a:ext uri="{FF2B5EF4-FFF2-40B4-BE49-F238E27FC236}">
                <a16:creationId xmlns:a16="http://schemas.microsoft.com/office/drawing/2014/main" id="{CC2CB48C-320E-4D55-BE43-DD743EC63D86}"/>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45046" y="531622"/>
            <a:ext cx="865613" cy="992570"/>
          </a:xfrm>
          <a:prstGeom prst="rect">
            <a:avLst/>
          </a:prstGeom>
        </p:spPr>
      </p:pic>
      <p:cxnSp>
        <p:nvCxnSpPr>
          <p:cNvPr id="8" name="Straight Connector 7">
            <a:extLst>
              <a:ext uri="{FF2B5EF4-FFF2-40B4-BE49-F238E27FC236}">
                <a16:creationId xmlns:a16="http://schemas.microsoft.com/office/drawing/2014/main" id="{40B3EE96-DBD7-4903-9187-BEF2A93F3A4B}"/>
              </a:ext>
            </a:extLst>
          </p:cNvPr>
          <p:cNvCxnSpPr/>
          <p:nvPr userDrawn="1"/>
        </p:nvCxnSpPr>
        <p:spPr>
          <a:xfrm>
            <a:off x="7776839" y="1488680"/>
            <a:ext cx="1003177"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249581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hdr="0" dt="0"/>
  <p:txStyles>
    <p:titleStyle>
      <a:lvl1pPr algn="l" defTabSz="914400" rtl="0" eaLnBrk="1" latinLnBrk="0" hangingPunct="1">
        <a:lnSpc>
          <a:spcPct val="90000"/>
        </a:lnSpc>
        <a:spcBef>
          <a:spcPct val="0"/>
        </a:spcBef>
        <a:buNone/>
        <a:defRPr sz="4000" b="1" kern="1200">
          <a:solidFill>
            <a:schemeClr val="tx1"/>
          </a:solidFill>
          <a:latin typeface="+mn-lt"/>
          <a:ea typeface="+mj-ea"/>
          <a:cs typeface="+mj-cs"/>
        </a:defRPr>
      </a:lvl1pPr>
    </p:titleStyle>
    <p:bodyStyle>
      <a:lvl1pPr marL="0" indent="0" algn="l" defTabSz="914400" rtl="0" eaLnBrk="1" latinLnBrk="0" hangingPunct="1">
        <a:lnSpc>
          <a:spcPct val="90000"/>
        </a:lnSpc>
        <a:spcBef>
          <a:spcPts val="1000"/>
        </a:spcBef>
        <a:buFontTx/>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EAEA6-229F-46A7-84EE-E8B5195E64B4}"/>
              </a:ext>
            </a:extLst>
          </p:cNvPr>
          <p:cNvSpPr>
            <a:spLocks noGrp="1"/>
          </p:cNvSpPr>
          <p:nvPr>
            <p:ph type="ctrTitle"/>
          </p:nvPr>
        </p:nvSpPr>
        <p:spPr>
          <a:xfrm>
            <a:off x="641439" y="1789615"/>
            <a:ext cx="3859541" cy="2974149"/>
          </a:xfrm>
        </p:spPr>
        <p:txBody>
          <a:bodyPr>
            <a:normAutofit/>
          </a:bodyPr>
          <a:lstStyle/>
          <a:p>
            <a:r>
              <a:rPr lang="en-GB" dirty="0"/>
              <a:t>Why was it such a surprise to have a Tudor king?</a:t>
            </a:r>
          </a:p>
        </p:txBody>
      </p:sp>
    </p:spTree>
    <p:extLst>
      <p:ext uri="{BB962C8B-B14F-4D97-AF65-F5344CB8AC3E}">
        <p14:creationId xmlns:p14="http://schemas.microsoft.com/office/powerpoint/2010/main" val="2163049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11697-C1F6-416B-8186-ADF07B99B542}"/>
              </a:ext>
            </a:extLst>
          </p:cNvPr>
          <p:cNvSpPr>
            <a:spLocks noGrp="1"/>
          </p:cNvSpPr>
          <p:nvPr>
            <p:ph type="title"/>
          </p:nvPr>
        </p:nvSpPr>
        <p:spPr>
          <a:xfrm>
            <a:off x="628650" y="365126"/>
            <a:ext cx="7021087" cy="1325563"/>
          </a:xfrm>
        </p:spPr>
        <p:txBody>
          <a:bodyPr/>
          <a:lstStyle/>
          <a:p>
            <a:r>
              <a:rPr lang="en-GB" dirty="0"/>
              <a:t>1471</a:t>
            </a:r>
          </a:p>
        </p:txBody>
      </p:sp>
      <p:sp>
        <p:nvSpPr>
          <p:cNvPr id="3" name="Content Placeholder 2">
            <a:extLst>
              <a:ext uri="{FF2B5EF4-FFF2-40B4-BE49-F238E27FC236}">
                <a16:creationId xmlns:a16="http://schemas.microsoft.com/office/drawing/2014/main" id="{2D01413E-F0B6-43E4-8679-D20EC60EC013}"/>
              </a:ext>
            </a:extLst>
          </p:cNvPr>
          <p:cNvSpPr>
            <a:spLocks noGrp="1"/>
          </p:cNvSpPr>
          <p:nvPr>
            <p:ph idx="1"/>
          </p:nvPr>
        </p:nvSpPr>
        <p:spPr>
          <a:xfrm>
            <a:off x="628650" y="1665000"/>
            <a:ext cx="7796214" cy="4964400"/>
          </a:xfrm>
        </p:spPr>
        <p:txBody>
          <a:bodyPr>
            <a:normAutofit/>
          </a:bodyPr>
          <a:lstStyle/>
          <a:p>
            <a:r>
              <a:rPr lang="en-GB" dirty="0"/>
              <a:t>The Lancastrian king Henry VI was deposed during the Wars of the Roses. The new king was Edward of York who became Edward IV. Henry Tudor was no longer part of the royal family because he was not related to Edward of York. </a:t>
            </a:r>
          </a:p>
          <a:p>
            <a:r>
              <a:rPr lang="en-GB" dirty="0"/>
              <a:t>In 1471 King Henry VI and his son and heir were killed. That made young Henry Tudor the leader of the Lancastrian family. In theory young Henry might become king but he was only 14 and fled abroad to live in exile. King Edward was also a very strong king with two sons to follow him as king.</a:t>
            </a:r>
          </a:p>
        </p:txBody>
      </p:sp>
      <p:sp>
        <p:nvSpPr>
          <p:cNvPr id="4" name="Footer Placeholder 3">
            <a:extLst>
              <a:ext uri="{FF2B5EF4-FFF2-40B4-BE49-F238E27FC236}">
                <a16:creationId xmlns:a16="http://schemas.microsoft.com/office/drawing/2014/main" id="{B0772AD1-4DC4-4FE2-B8A9-5E7C876E19EF}"/>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CBDAB24C-A673-4B56-89EC-9BE1DBCB088E}"/>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10</a:t>
            </a:fld>
            <a:endParaRPr lang="en-GB"/>
          </a:p>
        </p:txBody>
      </p:sp>
    </p:spTree>
    <p:extLst>
      <p:ext uri="{BB962C8B-B14F-4D97-AF65-F5344CB8AC3E}">
        <p14:creationId xmlns:p14="http://schemas.microsoft.com/office/powerpoint/2010/main" val="3449375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5AF4B-2DBD-4A95-92F8-0306A84065C5}"/>
              </a:ext>
            </a:extLst>
          </p:cNvPr>
          <p:cNvSpPr>
            <a:spLocks noGrp="1"/>
          </p:cNvSpPr>
          <p:nvPr>
            <p:ph type="title"/>
          </p:nvPr>
        </p:nvSpPr>
        <p:spPr>
          <a:xfrm>
            <a:off x="628650" y="365126"/>
            <a:ext cx="7021087" cy="1325563"/>
          </a:xfrm>
        </p:spPr>
        <p:txBody>
          <a:bodyPr/>
          <a:lstStyle/>
          <a:p>
            <a:r>
              <a:rPr lang="en-GB" dirty="0"/>
              <a:t>July 1485</a:t>
            </a:r>
          </a:p>
        </p:txBody>
      </p:sp>
      <p:sp>
        <p:nvSpPr>
          <p:cNvPr id="3" name="Content Placeholder 2">
            <a:extLst>
              <a:ext uri="{FF2B5EF4-FFF2-40B4-BE49-F238E27FC236}">
                <a16:creationId xmlns:a16="http://schemas.microsoft.com/office/drawing/2014/main" id="{73A42F56-2A0E-47D1-8508-7D49C63AD3D1}"/>
              </a:ext>
            </a:extLst>
          </p:cNvPr>
          <p:cNvSpPr>
            <a:spLocks noGrp="1"/>
          </p:cNvSpPr>
          <p:nvPr>
            <p:ph idx="1"/>
          </p:nvPr>
        </p:nvSpPr>
        <p:spPr>
          <a:xfrm>
            <a:off x="628650" y="1665000"/>
            <a:ext cx="7796214" cy="4964400"/>
          </a:xfrm>
        </p:spPr>
        <p:txBody>
          <a:bodyPr/>
          <a:lstStyle/>
          <a:p>
            <a:r>
              <a:rPr lang="en-GB" dirty="0"/>
              <a:t>In 1483 the Tudor luck changed again. Edward IV died suddenly and his sons disappeared mysteriously. The new king was the boys’ uncle, Richard III. Some of Edward IV’s supporters were outraged that King Richard had used violence to take his nephew’s throne and they looked around desperately for someone else who could be king.</a:t>
            </a:r>
          </a:p>
          <a:p>
            <a:r>
              <a:rPr lang="en-GB" dirty="0"/>
              <a:t>They chose Henry Tudor as their leader even though they didn’t know much about him as he had lived abroad for 14 years - but they were desperate to end Richard’s reign. </a:t>
            </a:r>
          </a:p>
          <a:p>
            <a:r>
              <a:rPr lang="en-GB" dirty="0"/>
              <a:t>By July 1485 Henry Tudor was ready to invade England and fight Richard for the crown but Richard was an experienced soldier with a much larger army. </a:t>
            </a:r>
          </a:p>
        </p:txBody>
      </p:sp>
      <p:sp>
        <p:nvSpPr>
          <p:cNvPr id="4" name="Footer Placeholder 3">
            <a:extLst>
              <a:ext uri="{FF2B5EF4-FFF2-40B4-BE49-F238E27FC236}">
                <a16:creationId xmlns:a16="http://schemas.microsoft.com/office/drawing/2014/main" id="{8C43D3E7-60E4-40DE-A957-69AAAA751A15}"/>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24FBFC83-337E-47E8-89C3-96400C394FB1}"/>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11</a:t>
            </a:fld>
            <a:endParaRPr lang="en-GB"/>
          </a:p>
        </p:txBody>
      </p:sp>
    </p:spTree>
    <p:extLst>
      <p:ext uri="{BB962C8B-B14F-4D97-AF65-F5344CB8AC3E}">
        <p14:creationId xmlns:p14="http://schemas.microsoft.com/office/powerpoint/2010/main" val="2040170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6DBA9-A358-4125-ACD6-B9FB06884FC5}"/>
              </a:ext>
            </a:extLst>
          </p:cNvPr>
          <p:cNvSpPr>
            <a:spLocks noGrp="1"/>
          </p:cNvSpPr>
          <p:nvPr>
            <p:ph type="title"/>
          </p:nvPr>
        </p:nvSpPr>
        <p:spPr>
          <a:xfrm>
            <a:off x="628650" y="365126"/>
            <a:ext cx="7021087" cy="1325563"/>
          </a:xfrm>
        </p:spPr>
        <p:txBody>
          <a:bodyPr/>
          <a:lstStyle/>
          <a:p>
            <a:r>
              <a:rPr lang="en-GB" dirty="0"/>
              <a:t>22 August 1485</a:t>
            </a:r>
          </a:p>
        </p:txBody>
      </p:sp>
      <p:sp>
        <p:nvSpPr>
          <p:cNvPr id="3" name="Content Placeholder 2">
            <a:extLst>
              <a:ext uri="{FF2B5EF4-FFF2-40B4-BE49-F238E27FC236}">
                <a16:creationId xmlns:a16="http://schemas.microsoft.com/office/drawing/2014/main" id="{30C0DD89-B8AA-476F-95D1-3AE3099A3CCD}"/>
              </a:ext>
            </a:extLst>
          </p:cNvPr>
          <p:cNvSpPr>
            <a:spLocks noGrp="1"/>
          </p:cNvSpPr>
          <p:nvPr>
            <p:ph idx="1"/>
          </p:nvPr>
        </p:nvSpPr>
        <p:spPr>
          <a:xfrm>
            <a:off x="628650" y="1665000"/>
            <a:ext cx="7796214" cy="4964400"/>
          </a:xfrm>
        </p:spPr>
        <p:txBody>
          <a:bodyPr/>
          <a:lstStyle/>
          <a:p>
            <a:r>
              <a:rPr lang="en-GB" dirty="0"/>
              <a:t>Even when the Battle of Bosworth started Henry seemed to have little chance of becoming king. The battle was going Richard’s way. He charged straight at Henry Tudor, knocking aside his guards. Henry’s supporters expected him to be killed … but seconds later Sir William Stanley and his men charged in to help Henry. </a:t>
            </a:r>
          </a:p>
          <a:p>
            <a:r>
              <a:rPr lang="en-GB" dirty="0"/>
              <a:t>Richard was killed – when just a minute or two earlier he appeared to be winning! </a:t>
            </a:r>
          </a:p>
          <a:p>
            <a:r>
              <a:rPr lang="en-GB" dirty="0"/>
              <a:t>Henry Tudor was now King Henry VII</a:t>
            </a:r>
          </a:p>
        </p:txBody>
      </p:sp>
      <p:sp>
        <p:nvSpPr>
          <p:cNvPr id="4" name="Footer Placeholder 3">
            <a:extLst>
              <a:ext uri="{FF2B5EF4-FFF2-40B4-BE49-F238E27FC236}">
                <a16:creationId xmlns:a16="http://schemas.microsoft.com/office/drawing/2014/main" id="{2A1E144D-9FFF-4386-81F1-83AD8E55AE08}"/>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EC6721FA-D2F3-4C05-B8D3-146A28C08DE5}"/>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12</a:t>
            </a:fld>
            <a:endParaRPr lang="en-GB"/>
          </a:p>
        </p:txBody>
      </p:sp>
    </p:spTree>
    <p:extLst>
      <p:ext uri="{BB962C8B-B14F-4D97-AF65-F5344CB8AC3E}">
        <p14:creationId xmlns:p14="http://schemas.microsoft.com/office/powerpoint/2010/main" val="843262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3080B46-FE2F-4D6D-83CE-8CD3294201D2}"/>
              </a:ext>
            </a:extLst>
          </p:cNvPr>
          <p:cNvSpPr>
            <a:spLocks noGrp="1"/>
          </p:cNvSpPr>
          <p:nvPr>
            <p:ph type="title"/>
          </p:nvPr>
        </p:nvSpPr>
        <p:spPr/>
        <p:txBody>
          <a:bodyPr>
            <a:normAutofit/>
          </a:bodyPr>
          <a:lstStyle/>
          <a:p>
            <a:r>
              <a:rPr lang="en-GB" dirty="0"/>
              <a:t>Having a Tudor king and dynasty 	was …</a:t>
            </a:r>
          </a:p>
        </p:txBody>
      </p:sp>
      <p:sp>
        <p:nvSpPr>
          <p:cNvPr id="4" name="Footer Placeholder 3">
            <a:extLst>
              <a:ext uri="{FF2B5EF4-FFF2-40B4-BE49-F238E27FC236}">
                <a16:creationId xmlns:a16="http://schemas.microsoft.com/office/drawing/2014/main" id="{43F87962-4603-4693-98EC-98E2779C4BFF}"/>
              </a:ext>
            </a:extLst>
          </p:cNvPr>
          <p:cNvSpPr>
            <a:spLocks noGrp="1"/>
          </p:cNvSpPr>
          <p:nvPr>
            <p:ph type="ftr" sz="quarter" idx="11"/>
          </p:nvPr>
        </p:nvSpPr>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B3E09A16-2AB5-4F8F-A713-5DE80E67B9B3}"/>
              </a:ext>
            </a:extLst>
          </p:cNvPr>
          <p:cNvSpPr>
            <a:spLocks noGrp="1"/>
          </p:cNvSpPr>
          <p:nvPr>
            <p:ph type="sldNum" sz="quarter" idx="12"/>
          </p:nvPr>
        </p:nvSpPr>
        <p:spPr/>
        <p:txBody>
          <a:bodyPr/>
          <a:lstStyle/>
          <a:p>
            <a:fld id="{2FFCF7CE-7A9B-4114-90AD-DFAECE5B6DB7}" type="slidenum">
              <a:rPr lang="en-GB" smtClean="0"/>
              <a:t>13</a:t>
            </a:fld>
            <a:endParaRPr lang="en-GB"/>
          </a:p>
        </p:txBody>
      </p:sp>
      <p:sp>
        <p:nvSpPr>
          <p:cNvPr id="9" name="TextBox 8">
            <a:extLst>
              <a:ext uri="{FF2B5EF4-FFF2-40B4-BE49-F238E27FC236}">
                <a16:creationId xmlns:a16="http://schemas.microsoft.com/office/drawing/2014/main" id="{0910A529-0BB7-4B6A-938B-3B8E7A6CCF70}"/>
              </a:ext>
            </a:extLst>
          </p:cNvPr>
          <p:cNvSpPr txBox="1"/>
          <p:nvPr/>
        </p:nvSpPr>
        <p:spPr>
          <a:xfrm>
            <a:off x="1537400" y="3666472"/>
            <a:ext cx="2231124"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Inconceivable</a:t>
            </a:r>
          </a:p>
        </p:txBody>
      </p:sp>
      <p:sp>
        <p:nvSpPr>
          <p:cNvPr id="10" name="TextBox 9">
            <a:extLst>
              <a:ext uri="{FF2B5EF4-FFF2-40B4-BE49-F238E27FC236}">
                <a16:creationId xmlns:a16="http://schemas.microsoft.com/office/drawing/2014/main" id="{729BB9D9-006F-4734-839A-20A2B8D31632}"/>
              </a:ext>
            </a:extLst>
          </p:cNvPr>
          <p:cNvSpPr txBox="1"/>
          <p:nvPr/>
        </p:nvSpPr>
        <p:spPr>
          <a:xfrm>
            <a:off x="1549446" y="2008188"/>
            <a:ext cx="1921167"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Astonishing</a:t>
            </a:r>
            <a:endParaRPr lang="en-GB" sz="2800" b="1" dirty="0"/>
          </a:p>
        </p:txBody>
      </p:sp>
      <p:sp>
        <p:nvSpPr>
          <p:cNvPr id="11" name="TextBox 10">
            <a:extLst>
              <a:ext uri="{FF2B5EF4-FFF2-40B4-BE49-F238E27FC236}">
                <a16:creationId xmlns:a16="http://schemas.microsoft.com/office/drawing/2014/main" id="{E3F8BBC5-D4EE-49D0-ADAE-42F28F70C397}"/>
              </a:ext>
            </a:extLst>
          </p:cNvPr>
          <p:cNvSpPr txBox="1"/>
          <p:nvPr/>
        </p:nvSpPr>
        <p:spPr>
          <a:xfrm>
            <a:off x="4523058" y="2837330"/>
            <a:ext cx="1792478"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Impossible</a:t>
            </a:r>
            <a:endParaRPr lang="en-GB" sz="2800" b="1" dirty="0"/>
          </a:p>
        </p:txBody>
      </p:sp>
      <p:sp>
        <p:nvSpPr>
          <p:cNvPr id="12" name="TextBox 11">
            <a:extLst>
              <a:ext uri="{FF2B5EF4-FFF2-40B4-BE49-F238E27FC236}">
                <a16:creationId xmlns:a16="http://schemas.microsoft.com/office/drawing/2014/main" id="{C244ED68-BC2A-4F2D-B259-B6E1BEFD1D54}"/>
              </a:ext>
            </a:extLst>
          </p:cNvPr>
          <p:cNvSpPr txBox="1"/>
          <p:nvPr/>
        </p:nvSpPr>
        <p:spPr>
          <a:xfrm>
            <a:off x="4512013" y="4495614"/>
            <a:ext cx="1677062"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Surprising</a:t>
            </a:r>
            <a:endParaRPr lang="en-GB" sz="2800" b="1" dirty="0"/>
          </a:p>
        </p:txBody>
      </p:sp>
      <p:sp>
        <p:nvSpPr>
          <p:cNvPr id="14" name="TextBox 13">
            <a:extLst>
              <a:ext uri="{FF2B5EF4-FFF2-40B4-BE49-F238E27FC236}">
                <a16:creationId xmlns:a16="http://schemas.microsoft.com/office/drawing/2014/main" id="{4EBBD7D6-D867-4DF1-8642-167115193F79}"/>
              </a:ext>
            </a:extLst>
          </p:cNvPr>
          <p:cNvSpPr txBox="1"/>
          <p:nvPr/>
        </p:nvSpPr>
        <p:spPr>
          <a:xfrm>
            <a:off x="1501574" y="5324756"/>
            <a:ext cx="3419526" cy="646331"/>
          </a:xfrm>
          <a:prstGeom prst="rect">
            <a:avLst/>
          </a:prstGeom>
          <a:noFill/>
        </p:spPr>
        <p:txBody>
          <a:bodyPr wrap="none" rtlCol="0">
            <a:spAutoFit/>
          </a:bodyPr>
          <a:lstStyle/>
          <a:p>
            <a:r>
              <a:rPr lang="en-GB"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But it happened!</a:t>
            </a:r>
            <a:endParaRPr lang="en-GB" sz="3600" b="1" dirty="0">
              <a:solidFill>
                <a:srgbClr val="FF0000"/>
              </a:solidFill>
            </a:endParaRPr>
          </a:p>
        </p:txBody>
      </p:sp>
    </p:spTree>
    <p:extLst>
      <p:ext uri="{BB962C8B-B14F-4D97-AF65-F5344CB8AC3E}">
        <p14:creationId xmlns:p14="http://schemas.microsoft.com/office/powerpoint/2010/main" val="3182557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35F0383-95E9-44C6-818E-BCD0FE34374C}"/>
              </a:ext>
            </a:extLst>
          </p:cNvPr>
          <p:cNvSpPr>
            <a:spLocks noGrp="1"/>
          </p:cNvSpPr>
          <p:nvPr>
            <p:ph type="title"/>
          </p:nvPr>
        </p:nvSpPr>
        <p:spPr>
          <a:xfrm>
            <a:off x="628650" y="365126"/>
            <a:ext cx="7021087" cy="1325563"/>
          </a:xfrm>
        </p:spPr>
        <p:txBody>
          <a:bodyPr/>
          <a:lstStyle/>
          <a:p>
            <a:r>
              <a:rPr lang="en-GB" dirty="0"/>
              <a:t>What’s so amazing about 	having a Tudor king?</a:t>
            </a:r>
          </a:p>
        </p:txBody>
      </p:sp>
      <p:sp>
        <p:nvSpPr>
          <p:cNvPr id="3" name="Content Placeholder 2">
            <a:extLst>
              <a:ext uri="{FF2B5EF4-FFF2-40B4-BE49-F238E27FC236}">
                <a16:creationId xmlns:a16="http://schemas.microsoft.com/office/drawing/2014/main" id="{9DFE566E-EF41-460B-914D-7A7E1AB21477}"/>
              </a:ext>
            </a:extLst>
          </p:cNvPr>
          <p:cNvSpPr>
            <a:spLocks noGrp="1"/>
          </p:cNvSpPr>
          <p:nvPr>
            <p:ph idx="1"/>
          </p:nvPr>
        </p:nvSpPr>
        <p:spPr>
          <a:xfrm>
            <a:off x="628650" y="1953157"/>
            <a:ext cx="7796214" cy="4539717"/>
          </a:xfrm>
        </p:spPr>
        <p:txBody>
          <a:bodyPr/>
          <a:lstStyle/>
          <a:p>
            <a:r>
              <a:rPr lang="en-GB" b="1" dirty="0"/>
              <a:t>If …</a:t>
            </a:r>
          </a:p>
          <a:p>
            <a:pPr lvl="3"/>
            <a:endParaRPr lang="en-GB" dirty="0"/>
          </a:p>
          <a:p>
            <a:r>
              <a:rPr lang="en-GB" dirty="0"/>
              <a:t>… Owen Tudor hadn’t met Queen Catherine</a:t>
            </a:r>
          </a:p>
          <a:p>
            <a:pPr lvl="3"/>
            <a:endParaRPr lang="en-GB" dirty="0"/>
          </a:p>
          <a:p>
            <a:r>
              <a:rPr lang="en-GB" dirty="0"/>
              <a:t>… Margaret Beaufort hadn’t had a baby when she     was only 14</a:t>
            </a:r>
          </a:p>
          <a:p>
            <a:pPr lvl="3"/>
            <a:endParaRPr lang="en-GB" dirty="0"/>
          </a:p>
          <a:p>
            <a:r>
              <a:rPr lang="en-GB" dirty="0"/>
              <a:t>… Richard III hadn’t taken the crown </a:t>
            </a:r>
          </a:p>
          <a:p>
            <a:pPr lvl="3"/>
            <a:endParaRPr lang="en-GB" dirty="0"/>
          </a:p>
          <a:p>
            <a:r>
              <a:rPr lang="en-GB" dirty="0"/>
              <a:t>… Sir William Stanley had arrived 30 seconds later</a:t>
            </a:r>
          </a:p>
          <a:p>
            <a:endParaRPr lang="en-GB" dirty="0"/>
          </a:p>
        </p:txBody>
      </p:sp>
      <p:sp>
        <p:nvSpPr>
          <p:cNvPr id="4" name="Footer Placeholder 3">
            <a:extLst>
              <a:ext uri="{FF2B5EF4-FFF2-40B4-BE49-F238E27FC236}">
                <a16:creationId xmlns:a16="http://schemas.microsoft.com/office/drawing/2014/main" id="{8018363D-BB31-40BD-9ED5-5B4D369856F0}"/>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14159FEF-A678-4914-8CC1-6448D108503A}"/>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14</a:t>
            </a:fld>
            <a:endParaRPr lang="en-GB"/>
          </a:p>
        </p:txBody>
      </p:sp>
    </p:spTree>
    <p:extLst>
      <p:ext uri="{BB962C8B-B14F-4D97-AF65-F5344CB8AC3E}">
        <p14:creationId xmlns:p14="http://schemas.microsoft.com/office/powerpoint/2010/main" val="3563111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0D5F625-7952-4593-B106-A559ED2B2187}"/>
              </a:ext>
            </a:extLst>
          </p:cNvPr>
          <p:cNvSpPr>
            <a:spLocks noGrp="1"/>
          </p:cNvSpPr>
          <p:nvPr>
            <p:ph type="ftr" sz="quarter" idx="11"/>
          </p:nvPr>
        </p:nvSpPr>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FB53DB4D-3DD2-4F42-97A2-460EDD15E771}"/>
              </a:ext>
            </a:extLst>
          </p:cNvPr>
          <p:cNvSpPr>
            <a:spLocks noGrp="1"/>
          </p:cNvSpPr>
          <p:nvPr>
            <p:ph type="sldNum" sz="quarter" idx="12"/>
          </p:nvPr>
        </p:nvSpPr>
        <p:spPr/>
        <p:txBody>
          <a:bodyPr/>
          <a:lstStyle/>
          <a:p>
            <a:fld id="{2FFCF7CE-7A9B-4114-90AD-DFAECE5B6DB7}" type="slidenum">
              <a:rPr lang="en-GB" smtClean="0"/>
              <a:t>15</a:t>
            </a:fld>
            <a:endParaRPr lang="en-GB"/>
          </a:p>
        </p:txBody>
      </p:sp>
      <p:sp>
        <p:nvSpPr>
          <p:cNvPr id="6" name="TextBox 5">
            <a:extLst>
              <a:ext uri="{FF2B5EF4-FFF2-40B4-BE49-F238E27FC236}">
                <a16:creationId xmlns:a16="http://schemas.microsoft.com/office/drawing/2014/main" id="{F6F55DD7-1236-4C0C-B976-B94334C10720}"/>
              </a:ext>
            </a:extLst>
          </p:cNvPr>
          <p:cNvSpPr txBox="1"/>
          <p:nvPr/>
        </p:nvSpPr>
        <p:spPr>
          <a:xfrm>
            <a:off x="1365337" y="1979112"/>
            <a:ext cx="6626267" cy="4031873"/>
          </a:xfrm>
          <a:prstGeom prst="rect">
            <a:avLst/>
          </a:prstGeom>
          <a:noFill/>
        </p:spPr>
        <p:txBody>
          <a:bodyPr wrap="square" rtlCol="0">
            <a:spAutoFit/>
          </a:bodyPr>
          <a:lstStyle/>
          <a:p>
            <a:r>
              <a:rPr lang="en-GB" sz="3200" dirty="0"/>
              <a:t>The Tudors becoming the kings and queens needn’t have happened at all. History could have been very different.</a:t>
            </a:r>
          </a:p>
          <a:p>
            <a:endParaRPr lang="en-GB" sz="3200" dirty="0"/>
          </a:p>
          <a:p>
            <a:r>
              <a:rPr lang="en-GB" sz="3200" dirty="0"/>
              <a:t>What other examples can you think of when history could have turned out very differently?</a:t>
            </a:r>
          </a:p>
          <a:p>
            <a:endParaRPr lang="en-GB" sz="3200" dirty="0"/>
          </a:p>
        </p:txBody>
      </p:sp>
    </p:spTree>
    <p:extLst>
      <p:ext uri="{BB962C8B-B14F-4D97-AF65-F5344CB8AC3E}">
        <p14:creationId xmlns:p14="http://schemas.microsoft.com/office/powerpoint/2010/main" val="3094008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5255024-ED0A-420D-8A82-1B81EF13E7CF}"/>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FA69E51F-397E-41D4-B4A8-E2A4343625D6}"/>
              </a:ext>
            </a:extLst>
          </p:cNvPr>
          <p:cNvSpPr>
            <a:spLocks noGrp="1"/>
          </p:cNvSpPr>
          <p:nvPr>
            <p:ph type="sldNum" sz="quarter" idx="12"/>
          </p:nvPr>
        </p:nvSpPr>
        <p:spPr/>
        <p:txBody>
          <a:bodyPr/>
          <a:lstStyle/>
          <a:p>
            <a:fld id="{2FFCF7CE-7A9B-4114-90AD-DFAECE5B6DB7}" type="slidenum">
              <a:rPr lang="en-GB" smtClean="0"/>
              <a:t>2</a:t>
            </a:fld>
            <a:endParaRPr lang="en-GB"/>
          </a:p>
        </p:txBody>
      </p:sp>
      <p:sp>
        <p:nvSpPr>
          <p:cNvPr id="7" name="TextBox 6">
            <a:extLst>
              <a:ext uri="{FF2B5EF4-FFF2-40B4-BE49-F238E27FC236}">
                <a16:creationId xmlns:a16="http://schemas.microsoft.com/office/drawing/2014/main" id="{4C14AEEC-3B9F-480A-B092-A4852F53693C}"/>
              </a:ext>
            </a:extLst>
          </p:cNvPr>
          <p:cNvSpPr txBox="1"/>
          <p:nvPr/>
        </p:nvSpPr>
        <p:spPr>
          <a:xfrm>
            <a:off x="1021935" y="5054553"/>
            <a:ext cx="3266663"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You can’t be serious!</a:t>
            </a:r>
            <a:endParaRPr lang="en-GB" sz="2800" b="1" dirty="0"/>
          </a:p>
        </p:txBody>
      </p:sp>
      <p:sp>
        <p:nvSpPr>
          <p:cNvPr id="8" name="TextBox 7">
            <a:extLst>
              <a:ext uri="{FF2B5EF4-FFF2-40B4-BE49-F238E27FC236}">
                <a16:creationId xmlns:a16="http://schemas.microsoft.com/office/drawing/2014/main" id="{5EF7E6D9-80F3-4DF2-8D94-6A7783B7C966}"/>
              </a:ext>
            </a:extLst>
          </p:cNvPr>
          <p:cNvSpPr txBox="1"/>
          <p:nvPr/>
        </p:nvSpPr>
        <p:spPr>
          <a:xfrm>
            <a:off x="4360730" y="3654081"/>
            <a:ext cx="3617785"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Nobody expected that!</a:t>
            </a:r>
          </a:p>
        </p:txBody>
      </p:sp>
      <p:sp>
        <p:nvSpPr>
          <p:cNvPr id="9" name="TextBox 8">
            <a:extLst>
              <a:ext uri="{FF2B5EF4-FFF2-40B4-BE49-F238E27FC236}">
                <a16:creationId xmlns:a16="http://schemas.microsoft.com/office/drawing/2014/main" id="{A03746F9-1363-42F1-815F-044664D5FAC1}"/>
              </a:ext>
            </a:extLst>
          </p:cNvPr>
          <p:cNvSpPr txBox="1"/>
          <p:nvPr/>
        </p:nvSpPr>
        <p:spPr>
          <a:xfrm>
            <a:off x="1977887" y="3654082"/>
            <a:ext cx="2231124" cy="523220"/>
          </a:xfrm>
          <a:prstGeom prst="rect">
            <a:avLst/>
          </a:prstGeom>
          <a:noFill/>
        </p:spPr>
        <p:txBody>
          <a:bodyPr wrap="none" rtlCol="0">
            <a:spAutoFit/>
          </a:bodyPr>
          <a:lstStyle/>
          <a:p>
            <a:r>
              <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Inconceivable</a:t>
            </a:r>
          </a:p>
        </p:txBody>
      </p:sp>
      <p:sp>
        <p:nvSpPr>
          <p:cNvPr id="10" name="TextBox 9">
            <a:extLst>
              <a:ext uri="{FF2B5EF4-FFF2-40B4-BE49-F238E27FC236}">
                <a16:creationId xmlns:a16="http://schemas.microsoft.com/office/drawing/2014/main" id="{6D5F576C-2CA7-43E7-A7B8-209253E0895F}"/>
              </a:ext>
            </a:extLst>
          </p:cNvPr>
          <p:cNvSpPr txBox="1"/>
          <p:nvPr/>
        </p:nvSpPr>
        <p:spPr>
          <a:xfrm>
            <a:off x="3985592" y="1154114"/>
            <a:ext cx="1921167"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Astonishing</a:t>
            </a:r>
            <a:endParaRPr lang="en-GB" sz="2800" b="1" dirty="0"/>
          </a:p>
        </p:txBody>
      </p:sp>
      <p:sp>
        <p:nvSpPr>
          <p:cNvPr id="11" name="TextBox 10">
            <a:extLst>
              <a:ext uri="{FF2B5EF4-FFF2-40B4-BE49-F238E27FC236}">
                <a16:creationId xmlns:a16="http://schemas.microsoft.com/office/drawing/2014/main" id="{69DE1012-7ECB-4D4F-BB11-0E44AD6CF881}"/>
              </a:ext>
            </a:extLst>
          </p:cNvPr>
          <p:cNvSpPr txBox="1"/>
          <p:nvPr/>
        </p:nvSpPr>
        <p:spPr>
          <a:xfrm>
            <a:off x="6407455" y="2383159"/>
            <a:ext cx="1792478" cy="523220"/>
          </a:xfrm>
          <a:prstGeom prst="rect">
            <a:avLst/>
          </a:prstGeom>
          <a:noFill/>
        </p:spPr>
        <p:txBody>
          <a:bodyPr wrap="none" rtlCol="0">
            <a:spAutoFit/>
          </a:bodyPr>
          <a:lstStyle/>
          <a:p>
            <a:r>
              <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Impossible</a:t>
            </a:r>
            <a:endParaRPr lang="en-GB" sz="2800" b="1" dirty="0">
              <a:solidFill>
                <a:srgbClr val="FF0000"/>
              </a:solidFill>
            </a:endParaRPr>
          </a:p>
        </p:txBody>
      </p:sp>
      <p:sp>
        <p:nvSpPr>
          <p:cNvPr id="12" name="TextBox 11">
            <a:extLst>
              <a:ext uri="{FF2B5EF4-FFF2-40B4-BE49-F238E27FC236}">
                <a16:creationId xmlns:a16="http://schemas.microsoft.com/office/drawing/2014/main" id="{32AB5484-50B1-441D-B747-54EEF5173BE3}"/>
              </a:ext>
            </a:extLst>
          </p:cNvPr>
          <p:cNvSpPr txBox="1"/>
          <p:nvPr/>
        </p:nvSpPr>
        <p:spPr>
          <a:xfrm>
            <a:off x="6407455" y="4961637"/>
            <a:ext cx="1677062" cy="523220"/>
          </a:xfrm>
          <a:prstGeom prst="rect">
            <a:avLst/>
          </a:prstGeom>
          <a:noFill/>
        </p:spPr>
        <p:txBody>
          <a:bodyPr wrap="none" rtlCol="0">
            <a:spAutoFit/>
          </a:bodyPr>
          <a:lstStyle/>
          <a:p>
            <a:r>
              <a:rPr lang="en-GB"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Surprising</a:t>
            </a:r>
            <a:endParaRPr lang="en-GB" sz="2800" b="1" dirty="0">
              <a:solidFill>
                <a:srgbClr val="FF0000"/>
              </a:solidFill>
            </a:endParaRPr>
          </a:p>
        </p:txBody>
      </p:sp>
      <p:sp>
        <p:nvSpPr>
          <p:cNvPr id="13" name="TextBox 12">
            <a:extLst>
              <a:ext uri="{FF2B5EF4-FFF2-40B4-BE49-F238E27FC236}">
                <a16:creationId xmlns:a16="http://schemas.microsoft.com/office/drawing/2014/main" id="{07131F3E-A72D-4501-B613-0E5BD567112E}"/>
              </a:ext>
            </a:extLst>
          </p:cNvPr>
          <p:cNvSpPr txBox="1"/>
          <p:nvPr/>
        </p:nvSpPr>
        <p:spPr>
          <a:xfrm>
            <a:off x="1021935" y="2383160"/>
            <a:ext cx="3686074" cy="523220"/>
          </a:xfrm>
          <a:prstGeom prst="rect">
            <a:avLst/>
          </a:prstGeom>
          <a:noFill/>
        </p:spPr>
        <p:txBody>
          <a:bodyPr wrap="none" rtlCol="0">
            <a:spAutoFit/>
          </a:bodyPr>
          <a:lstStyle/>
          <a:p>
            <a:r>
              <a:rPr lang="en-GB" sz="2800" b="1" dirty="0">
                <a:effectLst/>
                <a:latin typeface="Calibri" panose="020F0502020204030204" pitchFamily="34" charset="0"/>
                <a:ea typeface="Calibri" panose="020F0502020204030204" pitchFamily="34" charset="0"/>
                <a:cs typeface="Times New Roman" panose="02020603050405020304" pitchFamily="18" charset="0"/>
              </a:rPr>
              <a:t>You’ve got to be joking!</a:t>
            </a:r>
          </a:p>
        </p:txBody>
      </p:sp>
    </p:spTree>
    <p:extLst>
      <p:ext uri="{BB962C8B-B14F-4D97-AF65-F5344CB8AC3E}">
        <p14:creationId xmlns:p14="http://schemas.microsoft.com/office/powerpoint/2010/main" val="4208415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5A05466-4309-4234-AE78-DAEE388F483B}"/>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a:p>
        </p:txBody>
      </p:sp>
      <p:sp>
        <p:nvSpPr>
          <p:cNvPr id="3" name="Slide Number Placeholder 2">
            <a:extLst>
              <a:ext uri="{FF2B5EF4-FFF2-40B4-BE49-F238E27FC236}">
                <a16:creationId xmlns:a16="http://schemas.microsoft.com/office/drawing/2014/main" id="{49166FD5-B7FA-4332-B44C-CF6F42F5CDD4}"/>
              </a:ext>
            </a:extLst>
          </p:cNvPr>
          <p:cNvSpPr>
            <a:spLocks noGrp="1"/>
          </p:cNvSpPr>
          <p:nvPr>
            <p:ph type="sldNum" sz="quarter" idx="12"/>
          </p:nvPr>
        </p:nvSpPr>
        <p:spPr/>
        <p:txBody>
          <a:bodyPr/>
          <a:lstStyle/>
          <a:p>
            <a:fld id="{2FFCF7CE-7A9B-4114-90AD-DFAECE5B6DB7}" type="slidenum">
              <a:rPr lang="en-GB" smtClean="0"/>
              <a:t>3</a:t>
            </a:fld>
            <a:endParaRPr lang="en-GB"/>
          </a:p>
        </p:txBody>
      </p:sp>
      <p:sp>
        <p:nvSpPr>
          <p:cNvPr id="6" name="Rectangle 5">
            <a:extLst>
              <a:ext uri="{FF2B5EF4-FFF2-40B4-BE49-F238E27FC236}">
                <a16:creationId xmlns:a16="http://schemas.microsoft.com/office/drawing/2014/main" id="{892ABCD7-9022-4E1F-B4C3-FA406F713FC5}"/>
              </a:ext>
            </a:extLst>
          </p:cNvPr>
          <p:cNvSpPr/>
          <p:nvPr/>
        </p:nvSpPr>
        <p:spPr>
          <a:xfrm>
            <a:off x="628650" y="6356351"/>
            <a:ext cx="308610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A painting of a person&#10;&#10;Description automatically generated with low confidence">
            <a:extLst>
              <a:ext uri="{FF2B5EF4-FFF2-40B4-BE49-F238E27FC236}">
                <a16:creationId xmlns:a16="http://schemas.microsoft.com/office/drawing/2014/main" id="{8E2EEE48-3295-4BA2-821A-27860E77FC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2800" y="0"/>
            <a:ext cx="4978400" cy="6858000"/>
          </a:xfrm>
          <a:prstGeom prst="rect">
            <a:avLst/>
          </a:prstGeom>
        </p:spPr>
      </p:pic>
    </p:spTree>
    <p:extLst>
      <p:ext uri="{BB962C8B-B14F-4D97-AF65-F5344CB8AC3E}">
        <p14:creationId xmlns:p14="http://schemas.microsoft.com/office/powerpoint/2010/main" val="4147809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7CB1BF9-D0BF-412A-B877-1C48DB65B531}"/>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5DDE096A-B175-4827-BA34-859F66629E59}"/>
              </a:ext>
            </a:extLst>
          </p:cNvPr>
          <p:cNvSpPr>
            <a:spLocks noGrp="1"/>
          </p:cNvSpPr>
          <p:nvPr>
            <p:ph type="sldNum" sz="quarter" idx="12"/>
          </p:nvPr>
        </p:nvSpPr>
        <p:spPr/>
        <p:txBody>
          <a:bodyPr/>
          <a:lstStyle/>
          <a:p>
            <a:fld id="{2FFCF7CE-7A9B-4114-90AD-DFAECE5B6DB7}" type="slidenum">
              <a:rPr lang="en-GB" smtClean="0"/>
              <a:t>4</a:t>
            </a:fld>
            <a:endParaRPr lang="en-GB"/>
          </a:p>
        </p:txBody>
      </p:sp>
      <p:pic>
        <p:nvPicPr>
          <p:cNvPr id="7" name="Picture 6" descr="A picture containing text, vestment, dress&#10;&#10;Description automatically generated">
            <a:extLst>
              <a:ext uri="{FF2B5EF4-FFF2-40B4-BE49-F238E27FC236}">
                <a16:creationId xmlns:a16="http://schemas.microsoft.com/office/drawing/2014/main" id="{494EE8DB-FD94-4742-B2B0-C56ADB8C9C49}"/>
              </a:ext>
            </a:extLst>
          </p:cNvPr>
          <p:cNvPicPr>
            <a:picLocks noChangeAspect="1"/>
          </p:cNvPicPr>
          <p:nvPr/>
        </p:nvPicPr>
        <p:blipFill>
          <a:blip r:embed="rId2"/>
          <a:stretch>
            <a:fillRect/>
          </a:stretch>
        </p:blipFill>
        <p:spPr>
          <a:xfrm>
            <a:off x="1536203" y="1699591"/>
            <a:ext cx="6071593" cy="3458817"/>
          </a:xfrm>
          <a:prstGeom prst="rect">
            <a:avLst/>
          </a:prstGeom>
        </p:spPr>
      </p:pic>
    </p:spTree>
    <p:extLst>
      <p:ext uri="{BB962C8B-B14F-4D97-AF65-F5344CB8AC3E}">
        <p14:creationId xmlns:p14="http://schemas.microsoft.com/office/powerpoint/2010/main" val="1311374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4F5BCE-2972-4F01-A754-A3C68A5ADF03}"/>
              </a:ext>
            </a:extLst>
          </p:cNvPr>
          <p:cNvSpPr>
            <a:spLocks noGrp="1"/>
          </p:cNvSpPr>
          <p:nvPr>
            <p:ph type="title"/>
          </p:nvPr>
        </p:nvSpPr>
        <p:spPr>
          <a:xfrm>
            <a:off x="2255400" y="2002631"/>
            <a:ext cx="4633200" cy="2852737"/>
          </a:xfrm>
        </p:spPr>
        <p:txBody>
          <a:bodyPr>
            <a:normAutofit fontScale="90000"/>
          </a:bodyPr>
          <a:lstStyle/>
          <a:p>
            <a:r>
              <a:rPr lang="en-GB" dirty="0"/>
              <a:t>Why was it such a surprise to have a Tudor king?</a:t>
            </a:r>
          </a:p>
        </p:txBody>
      </p:sp>
      <p:sp>
        <p:nvSpPr>
          <p:cNvPr id="2" name="Footer Placeholder 1">
            <a:extLst>
              <a:ext uri="{FF2B5EF4-FFF2-40B4-BE49-F238E27FC236}">
                <a16:creationId xmlns:a16="http://schemas.microsoft.com/office/drawing/2014/main" id="{FE529DAC-D4B9-451C-A67B-A3571F683EDD}"/>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a:p>
        </p:txBody>
      </p:sp>
      <p:sp>
        <p:nvSpPr>
          <p:cNvPr id="3" name="Slide Number Placeholder 2">
            <a:extLst>
              <a:ext uri="{FF2B5EF4-FFF2-40B4-BE49-F238E27FC236}">
                <a16:creationId xmlns:a16="http://schemas.microsoft.com/office/drawing/2014/main" id="{ADFAC24B-6965-48F4-BD32-60485F67528D}"/>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5</a:t>
            </a:fld>
            <a:endParaRPr lang="en-GB"/>
          </a:p>
        </p:txBody>
      </p:sp>
    </p:spTree>
    <p:extLst>
      <p:ext uri="{BB962C8B-B14F-4D97-AF65-F5344CB8AC3E}">
        <p14:creationId xmlns:p14="http://schemas.microsoft.com/office/powerpoint/2010/main" val="609536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F65D955-B73F-47F4-83DB-177A84A0BE7F}"/>
              </a:ext>
            </a:extLst>
          </p:cNvPr>
          <p:cNvSpPr>
            <a:spLocks noGrp="1"/>
          </p:cNvSpPr>
          <p:nvPr>
            <p:ph type="title"/>
          </p:nvPr>
        </p:nvSpPr>
        <p:spPr/>
        <p:txBody>
          <a:bodyPr/>
          <a:lstStyle/>
          <a:p>
            <a:r>
              <a:rPr lang="en-GB" dirty="0"/>
              <a:t>A Living Graph</a:t>
            </a:r>
          </a:p>
        </p:txBody>
      </p:sp>
      <p:sp>
        <p:nvSpPr>
          <p:cNvPr id="3" name="Footer Placeholder 2">
            <a:extLst>
              <a:ext uri="{FF2B5EF4-FFF2-40B4-BE49-F238E27FC236}">
                <a16:creationId xmlns:a16="http://schemas.microsoft.com/office/drawing/2014/main" id="{E4327E38-730F-4EA6-95A2-987E1A7CA0EE}"/>
              </a:ext>
            </a:extLst>
          </p:cNvPr>
          <p:cNvSpPr>
            <a:spLocks noGrp="1"/>
          </p:cNvSpPr>
          <p:nvPr>
            <p:ph type="ftr" sz="quarter" idx="11"/>
          </p:nvPr>
        </p:nvSpPr>
        <p:spPr/>
        <p:txBody>
          <a:bodyPr/>
          <a:lstStyle/>
          <a:p>
            <a:r>
              <a:rPr lang="sv-SE" dirty="0"/>
              <a:t>© Ian Dawson 2021    www.thinkinghistory.co.uk</a:t>
            </a:r>
            <a:endParaRPr lang="en-GB" dirty="0"/>
          </a:p>
        </p:txBody>
      </p:sp>
      <p:sp>
        <p:nvSpPr>
          <p:cNvPr id="4" name="Slide Number Placeholder 3">
            <a:extLst>
              <a:ext uri="{FF2B5EF4-FFF2-40B4-BE49-F238E27FC236}">
                <a16:creationId xmlns:a16="http://schemas.microsoft.com/office/drawing/2014/main" id="{12A812D9-28D1-469F-B778-1DD8330228B7}"/>
              </a:ext>
            </a:extLst>
          </p:cNvPr>
          <p:cNvSpPr>
            <a:spLocks noGrp="1"/>
          </p:cNvSpPr>
          <p:nvPr>
            <p:ph type="sldNum" sz="quarter" idx="12"/>
          </p:nvPr>
        </p:nvSpPr>
        <p:spPr/>
        <p:txBody>
          <a:bodyPr/>
          <a:lstStyle/>
          <a:p>
            <a:fld id="{2FFCF7CE-7A9B-4114-90AD-DFAECE5B6DB7}" type="slidenum">
              <a:rPr lang="en-GB" smtClean="0"/>
              <a:t>6</a:t>
            </a:fld>
            <a:endParaRPr lang="en-GB" dirty="0"/>
          </a:p>
        </p:txBody>
      </p:sp>
      <p:cxnSp>
        <p:nvCxnSpPr>
          <p:cNvPr id="7" name="Straight Connector 6">
            <a:extLst>
              <a:ext uri="{FF2B5EF4-FFF2-40B4-BE49-F238E27FC236}">
                <a16:creationId xmlns:a16="http://schemas.microsoft.com/office/drawing/2014/main" id="{C78A98B9-78D1-4578-8D8A-0FD746C3893A}"/>
              </a:ext>
            </a:extLst>
          </p:cNvPr>
          <p:cNvCxnSpPr>
            <a:cxnSpLocks/>
          </p:cNvCxnSpPr>
          <p:nvPr/>
        </p:nvCxnSpPr>
        <p:spPr>
          <a:xfrm>
            <a:off x="1494264" y="1918010"/>
            <a:ext cx="0" cy="411480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F50BF6E-BCFB-4425-A760-FB405494D08D}"/>
              </a:ext>
            </a:extLst>
          </p:cNvPr>
          <p:cNvCxnSpPr>
            <a:cxnSpLocks/>
          </p:cNvCxnSpPr>
          <p:nvPr/>
        </p:nvCxnSpPr>
        <p:spPr>
          <a:xfrm>
            <a:off x="1276814" y="5675971"/>
            <a:ext cx="659037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E3EBD78-E1B5-41B1-B69F-B630E50AC80C}"/>
              </a:ext>
            </a:extLst>
          </p:cNvPr>
          <p:cNvCxnSpPr>
            <a:cxnSpLocks/>
          </p:cNvCxnSpPr>
          <p:nvPr/>
        </p:nvCxnSpPr>
        <p:spPr>
          <a:xfrm>
            <a:off x="1353015" y="2163336"/>
            <a:ext cx="28993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A899449-8595-456F-AC24-A0D4EE944275}"/>
              </a:ext>
            </a:extLst>
          </p:cNvPr>
          <p:cNvCxnSpPr>
            <a:cxnSpLocks/>
          </p:cNvCxnSpPr>
          <p:nvPr/>
        </p:nvCxnSpPr>
        <p:spPr>
          <a:xfrm>
            <a:off x="1353015" y="2865863"/>
            <a:ext cx="28993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24655B2-9E10-4CD1-9715-5A0202460DED}"/>
              </a:ext>
            </a:extLst>
          </p:cNvPr>
          <p:cNvCxnSpPr>
            <a:cxnSpLocks/>
          </p:cNvCxnSpPr>
          <p:nvPr/>
        </p:nvCxnSpPr>
        <p:spPr>
          <a:xfrm>
            <a:off x="1353015" y="3568390"/>
            <a:ext cx="28993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01DEBBD-4787-4467-B382-D73AA96924A3}"/>
              </a:ext>
            </a:extLst>
          </p:cNvPr>
          <p:cNvCxnSpPr>
            <a:cxnSpLocks/>
          </p:cNvCxnSpPr>
          <p:nvPr/>
        </p:nvCxnSpPr>
        <p:spPr>
          <a:xfrm>
            <a:off x="1353015" y="4270917"/>
            <a:ext cx="289931"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CD5936B-5884-4FBE-80F4-2764C0EFCF72}"/>
              </a:ext>
            </a:extLst>
          </p:cNvPr>
          <p:cNvCxnSpPr>
            <a:cxnSpLocks/>
          </p:cNvCxnSpPr>
          <p:nvPr/>
        </p:nvCxnSpPr>
        <p:spPr>
          <a:xfrm>
            <a:off x="1353015" y="4973444"/>
            <a:ext cx="289931"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D00DF930-97F3-4BC1-BD5B-34090E81CB4F}"/>
              </a:ext>
            </a:extLst>
          </p:cNvPr>
          <p:cNvSpPr txBox="1"/>
          <p:nvPr/>
        </p:nvSpPr>
        <p:spPr>
          <a:xfrm>
            <a:off x="908399" y="1870948"/>
            <a:ext cx="393056" cy="584775"/>
          </a:xfrm>
          <a:prstGeom prst="rect">
            <a:avLst/>
          </a:prstGeom>
          <a:noFill/>
        </p:spPr>
        <p:txBody>
          <a:bodyPr wrap="none" rtlCol="0">
            <a:spAutoFit/>
          </a:bodyPr>
          <a:lstStyle/>
          <a:p>
            <a:r>
              <a:rPr lang="en-GB" sz="3200" b="1" dirty="0"/>
              <a:t>5</a:t>
            </a:r>
          </a:p>
        </p:txBody>
      </p:sp>
      <p:sp>
        <p:nvSpPr>
          <p:cNvPr id="21" name="TextBox 20">
            <a:extLst>
              <a:ext uri="{FF2B5EF4-FFF2-40B4-BE49-F238E27FC236}">
                <a16:creationId xmlns:a16="http://schemas.microsoft.com/office/drawing/2014/main" id="{D143D493-CC31-40FF-ACFB-202ED469C21B}"/>
              </a:ext>
            </a:extLst>
          </p:cNvPr>
          <p:cNvSpPr txBox="1"/>
          <p:nvPr/>
        </p:nvSpPr>
        <p:spPr>
          <a:xfrm>
            <a:off x="908399" y="2573475"/>
            <a:ext cx="393056" cy="584775"/>
          </a:xfrm>
          <a:prstGeom prst="rect">
            <a:avLst/>
          </a:prstGeom>
          <a:noFill/>
        </p:spPr>
        <p:txBody>
          <a:bodyPr wrap="none" rtlCol="0">
            <a:spAutoFit/>
          </a:bodyPr>
          <a:lstStyle/>
          <a:p>
            <a:r>
              <a:rPr lang="en-GB" sz="3200" b="1" dirty="0"/>
              <a:t>4</a:t>
            </a:r>
          </a:p>
        </p:txBody>
      </p:sp>
      <p:sp>
        <p:nvSpPr>
          <p:cNvPr id="22" name="TextBox 21">
            <a:extLst>
              <a:ext uri="{FF2B5EF4-FFF2-40B4-BE49-F238E27FC236}">
                <a16:creationId xmlns:a16="http://schemas.microsoft.com/office/drawing/2014/main" id="{502CA4B4-3C28-4730-A263-FBC2230E77F0}"/>
              </a:ext>
            </a:extLst>
          </p:cNvPr>
          <p:cNvSpPr txBox="1"/>
          <p:nvPr/>
        </p:nvSpPr>
        <p:spPr>
          <a:xfrm>
            <a:off x="908399" y="3276002"/>
            <a:ext cx="393056" cy="584775"/>
          </a:xfrm>
          <a:prstGeom prst="rect">
            <a:avLst/>
          </a:prstGeom>
          <a:noFill/>
        </p:spPr>
        <p:txBody>
          <a:bodyPr wrap="none" rtlCol="0">
            <a:spAutoFit/>
          </a:bodyPr>
          <a:lstStyle/>
          <a:p>
            <a:r>
              <a:rPr lang="en-GB" sz="3200" b="1" dirty="0"/>
              <a:t>3</a:t>
            </a:r>
          </a:p>
        </p:txBody>
      </p:sp>
      <p:sp>
        <p:nvSpPr>
          <p:cNvPr id="23" name="TextBox 22">
            <a:extLst>
              <a:ext uri="{FF2B5EF4-FFF2-40B4-BE49-F238E27FC236}">
                <a16:creationId xmlns:a16="http://schemas.microsoft.com/office/drawing/2014/main" id="{AA0B72B7-FD3F-4EDC-A916-F41758FEA463}"/>
              </a:ext>
            </a:extLst>
          </p:cNvPr>
          <p:cNvSpPr txBox="1"/>
          <p:nvPr/>
        </p:nvSpPr>
        <p:spPr>
          <a:xfrm>
            <a:off x="908399" y="3978529"/>
            <a:ext cx="393056" cy="584775"/>
          </a:xfrm>
          <a:prstGeom prst="rect">
            <a:avLst/>
          </a:prstGeom>
          <a:noFill/>
        </p:spPr>
        <p:txBody>
          <a:bodyPr wrap="none" rtlCol="0">
            <a:spAutoFit/>
          </a:bodyPr>
          <a:lstStyle/>
          <a:p>
            <a:r>
              <a:rPr lang="en-GB" sz="3200" b="1" dirty="0"/>
              <a:t>2</a:t>
            </a:r>
          </a:p>
        </p:txBody>
      </p:sp>
      <p:sp>
        <p:nvSpPr>
          <p:cNvPr id="24" name="TextBox 23">
            <a:extLst>
              <a:ext uri="{FF2B5EF4-FFF2-40B4-BE49-F238E27FC236}">
                <a16:creationId xmlns:a16="http://schemas.microsoft.com/office/drawing/2014/main" id="{E91643FF-9A2C-47A9-BA75-AA6DE0C6059A}"/>
              </a:ext>
            </a:extLst>
          </p:cNvPr>
          <p:cNvSpPr txBox="1"/>
          <p:nvPr/>
        </p:nvSpPr>
        <p:spPr>
          <a:xfrm>
            <a:off x="908399" y="4681056"/>
            <a:ext cx="393056" cy="584775"/>
          </a:xfrm>
          <a:prstGeom prst="rect">
            <a:avLst/>
          </a:prstGeom>
          <a:noFill/>
        </p:spPr>
        <p:txBody>
          <a:bodyPr wrap="none" rtlCol="0">
            <a:spAutoFit/>
          </a:bodyPr>
          <a:lstStyle/>
          <a:p>
            <a:r>
              <a:rPr lang="en-GB" sz="3200" b="1" dirty="0"/>
              <a:t>1</a:t>
            </a:r>
          </a:p>
        </p:txBody>
      </p:sp>
      <p:sp>
        <p:nvSpPr>
          <p:cNvPr id="25" name="TextBox 24">
            <a:extLst>
              <a:ext uri="{FF2B5EF4-FFF2-40B4-BE49-F238E27FC236}">
                <a16:creationId xmlns:a16="http://schemas.microsoft.com/office/drawing/2014/main" id="{921591B8-1356-4CA0-B4AF-5D45E8BCA617}"/>
              </a:ext>
            </a:extLst>
          </p:cNvPr>
          <p:cNvSpPr txBox="1"/>
          <p:nvPr/>
        </p:nvSpPr>
        <p:spPr>
          <a:xfrm>
            <a:off x="3495451" y="1672815"/>
            <a:ext cx="2667910" cy="1966244"/>
          </a:xfrm>
          <a:prstGeom prst="rect">
            <a:avLst/>
          </a:prstGeom>
          <a:noFill/>
          <a:ln>
            <a:solidFill>
              <a:schemeClr val="accent1"/>
            </a:solidFill>
          </a:ln>
        </p:spPr>
        <p:txBody>
          <a:bodyPr wrap="none" rtlCol="0">
            <a:spAutoFit/>
          </a:bodyPr>
          <a:lstStyle/>
          <a:p>
            <a:pPr>
              <a:spcAft>
                <a:spcPts val="200"/>
              </a:spcAft>
            </a:pPr>
            <a:r>
              <a:rPr lang="en-GB" b="1" dirty="0"/>
              <a:t>Key:</a:t>
            </a:r>
          </a:p>
          <a:p>
            <a:pPr>
              <a:lnSpc>
                <a:spcPct val="107000"/>
              </a:lnSpc>
              <a:spcAft>
                <a:spcPts val="2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5. A Tudor King</a:t>
            </a:r>
          </a:p>
          <a:p>
            <a:pPr>
              <a:lnSpc>
                <a:spcPct val="107000"/>
              </a:lnSpc>
              <a:spcAft>
                <a:spcPts val="2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4. Highly Likely</a:t>
            </a:r>
          </a:p>
          <a:p>
            <a:pPr>
              <a:lnSpc>
                <a:spcPct val="107000"/>
              </a:lnSpc>
              <a:spcAft>
                <a:spcPts val="2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3. Possible – 50/50 chance</a:t>
            </a:r>
          </a:p>
          <a:p>
            <a:pPr>
              <a:lnSpc>
                <a:spcPct val="107000"/>
              </a:lnSpc>
              <a:spcAft>
                <a:spcPts val="2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2. Extremely Unlikely</a:t>
            </a:r>
          </a:p>
          <a:p>
            <a:pPr>
              <a:lnSpc>
                <a:spcPct val="107000"/>
              </a:lnSpc>
              <a:spcAft>
                <a:spcPts val="2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1. Impossible</a:t>
            </a:r>
          </a:p>
        </p:txBody>
      </p:sp>
      <p:cxnSp>
        <p:nvCxnSpPr>
          <p:cNvPr id="27" name="Straight Connector 26">
            <a:extLst>
              <a:ext uri="{FF2B5EF4-FFF2-40B4-BE49-F238E27FC236}">
                <a16:creationId xmlns:a16="http://schemas.microsoft.com/office/drawing/2014/main" id="{0207E968-999D-4BF6-A264-AFA3F0F9AA59}"/>
              </a:ext>
            </a:extLst>
          </p:cNvPr>
          <p:cNvCxnSpPr>
            <a:cxnSpLocks/>
          </p:cNvCxnSpPr>
          <p:nvPr/>
        </p:nvCxnSpPr>
        <p:spPr>
          <a:xfrm>
            <a:off x="2171700" y="5532862"/>
            <a:ext cx="0" cy="28800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76DB410-AA68-4BBF-8478-E6028DA45941}"/>
              </a:ext>
            </a:extLst>
          </p:cNvPr>
          <p:cNvCxnSpPr>
            <a:cxnSpLocks/>
          </p:cNvCxnSpPr>
          <p:nvPr/>
        </p:nvCxnSpPr>
        <p:spPr>
          <a:xfrm>
            <a:off x="4694400" y="5532862"/>
            <a:ext cx="0" cy="28800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C610A1D-020F-4A3C-BA8B-9FD6A287770C}"/>
              </a:ext>
            </a:extLst>
          </p:cNvPr>
          <p:cNvCxnSpPr>
            <a:cxnSpLocks/>
          </p:cNvCxnSpPr>
          <p:nvPr/>
        </p:nvCxnSpPr>
        <p:spPr>
          <a:xfrm>
            <a:off x="6462000" y="5532862"/>
            <a:ext cx="0" cy="28800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8A39729-56AF-4627-88E3-F43FFA9BE4A8}"/>
              </a:ext>
            </a:extLst>
          </p:cNvPr>
          <p:cNvCxnSpPr>
            <a:cxnSpLocks/>
          </p:cNvCxnSpPr>
          <p:nvPr/>
        </p:nvCxnSpPr>
        <p:spPr>
          <a:xfrm>
            <a:off x="7553556" y="5532862"/>
            <a:ext cx="0" cy="28800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D5496E3-CC08-4CB7-98F1-0EDCA78BBF49}"/>
              </a:ext>
            </a:extLst>
          </p:cNvPr>
          <p:cNvCxnSpPr>
            <a:cxnSpLocks/>
          </p:cNvCxnSpPr>
          <p:nvPr/>
        </p:nvCxnSpPr>
        <p:spPr>
          <a:xfrm>
            <a:off x="7643232" y="5532862"/>
            <a:ext cx="0" cy="2880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10E9D657-88A4-480B-B11C-D13F5C447521}"/>
              </a:ext>
            </a:extLst>
          </p:cNvPr>
          <p:cNvSpPr txBox="1"/>
          <p:nvPr/>
        </p:nvSpPr>
        <p:spPr>
          <a:xfrm>
            <a:off x="1723579" y="5771576"/>
            <a:ext cx="915635" cy="523220"/>
          </a:xfrm>
          <a:prstGeom prst="rect">
            <a:avLst/>
          </a:prstGeom>
          <a:noFill/>
        </p:spPr>
        <p:txBody>
          <a:bodyPr wrap="none" rtlCol="0">
            <a:spAutoFit/>
          </a:bodyPr>
          <a:lstStyle/>
          <a:p>
            <a:r>
              <a:rPr lang="en-GB" sz="2800" b="1" dirty="0"/>
              <a:t>1420</a:t>
            </a:r>
          </a:p>
        </p:txBody>
      </p:sp>
      <p:sp>
        <p:nvSpPr>
          <p:cNvPr id="33" name="TextBox 32">
            <a:extLst>
              <a:ext uri="{FF2B5EF4-FFF2-40B4-BE49-F238E27FC236}">
                <a16:creationId xmlns:a16="http://schemas.microsoft.com/office/drawing/2014/main" id="{C5E2EA86-D52C-4711-9A77-611B98A5111D}"/>
              </a:ext>
            </a:extLst>
          </p:cNvPr>
          <p:cNvSpPr txBox="1"/>
          <p:nvPr/>
        </p:nvSpPr>
        <p:spPr>
          <a:xfrm>
            <a:off x="4242091" y="5771576"/>
            <a:ext cx="915635" cy="523220"/>
          </a:xfrm>
          <a:prstGeom prst="rect">
            <a:avLst/>
          </a:prstGeom>
          <a:noFill/>
        </p:spPr>
        <p:txBody>
          <a:bodyPr wrap="none" rtlCol="0">
            <a:spAutoFit/>
          </a:bodyPr>
          <a:lstStyle/>
          <a:p>
            <a:r>
              <a:rPr lang="en-GB" sz="2800" b="1" dirty="0"/>
              <a:t>1450</a:t>
            </a:r>
          </a:p>
        </p:txBody>
      </p:sp>
      <p:sp>
        <p:nvSpPr>
          <p:cNvPr id="34" name="TextBox 33">
            <a:extLst>
              <a:ext uri="{FF2B5EF4-FFF2-40B4-BE49-F238E27FC236}">
                <a16:creationId xmlns:a16="http://schemas.microsoft.com/office/drawing/2014/main" id="{EE3AE1D6-5EFE-462C-888F-F5F48C2FF413}"/>
              </a:ext>
            </a:extLst>
          </p:cNvPr>
          <p:cNvSpPr txBox="1"/>
          <p:nvPr/>
        </p:nvSpPr>
        <p:spPr>
          <a:xfrm>
            <a:off x="6002750" y="5771576"/>
            <a:ext cx="915635" cy="523220"/>
          </a:xfrm>
          <a:prstGeom prst="rect">
            <a:avLst/>
          </a:prstGeom>
          <a:noFill/>
        </p:spPr>
        <p:txBody>
          <a:bodyPr wrap="none" rtlCol="0">
            <a:spAutoFit/>
          </a:bodyPr>
          <a:lstStyle/>
          <a:p>
            <a:r>
              <a:rPr lang="en-GB" sz="2800" b="1" dirty="0"/>
              <a:t>1471</a:t>
            </a:r>
          </a:p>
        </p:txBody>
      </p:sp>
      <p:sp>
        <p:nvSpPr>
          <p:cNvPr id="35" name="TextBox 34">
            <a:extLst>
              <a:ext uri="{FF2B5EF4-FFF2-40B4-BE49-F238E27FC236}">
                <a16:creationId xmlns:a16="http://schemas.microsoft.com/office/drawing/2014/main" id="{528F7B01-407D-4A59-922D-310ACD7C1739}"/>
              </a:ext>
            </a:extLst>
          </p:cNvPr>
          <p:cNvSpPr txBox="1"/>
          <p:nvPr/>
        </p:nvSpPr>
        <p:spPr>
          <a:xfrm>
            <a:off x="7137997" y="5771576"/>
            <a:ext cx="915635" cy="523220"/>
          </a:xfrm>
          <a:prstGeom prst="rect">
            <a:avLst/>
          </a:prstGeom>
          <a:noFill/>
        </p:spPr>
        <p:txBody>
          <a:bodyPr wrap="none" rtlCol="0">
            <a:spAutoFit/>
          </a:bodyPr>
          <a:lstStyle/>
          <a:p>
            <a:r>
              <a:rPr lang="en-GB" sz="2800" b="1" dirty="0"/>
              <a:t>1485</a:t>
            </a:r>
          </a:p>
        </p:txBody>
      </p:sp>
      <p:sp>
        <p:nvSpPr>
          <p:cNvPr id="36" name="TextBox 35">
            <a:extLst>
              <a:ext uri="{FF2B5EF4-FFF2-40B4-BE49-F238E27FC236}">
                <a16:creationId xmlns:a16="http://schemas.microsoft.com/office/drawing/2014/main" id="{A245F6F1-1553-455B-931F-4C2A1E91E20C}"/>
              </a:ext>
            </a:extLst>
          </p:cNvPr>
          <p:cNvSpPr txBox="1"/>
          <p:nvPr/>
        </p:nvSpPr>
        <p:spPr>
          <a:xfrm rot="19200000">
            <a:off x="7191985" y="4991357"/>
            <a:ext cx="550151" cy="369332"/>
          </a:xfrm>
          <a:prstGeom prst="rect">
            <a:avLst/>
          </a:prstGeom>
          <a:noFill/>
        </p:spPr>
        <p:txBody>
          <a:bodyPr wrap="none" rtlCol="0">
            <a:spAutoFit/>
          </a:bodyPr>
          <a:lstStyle/>
          <a:p>
            <a:r>
              <a:rPr lang="en-GB" b="1" dirty="0"/>
              <a:t>July</a:t>
            </a:r>
          </a:p>
        </p:txBody>
      </p:sp>
      <p:sp>
        <p:nvSpPr>
          <p:cNvPr id="37" name="TextBox 36">
            <a:extLst>
              <a:ext uri="{FF2B5EF4-FFF2-40B4-BE49-F238E27FC236}">
                <a16:creationId xmlns:a16="http://schemas.microsoft.com/office/drawing/2014/main" id="{020B1C78-64F8-4951-BC7E-EA251B675EED}"/>
              </a:ext>
            </a:extLst>
          </p:cNvPr>
          <p:cNvSpPr txBox="1"/>
          <p:nvPr/>
        </p:nvSpPr>
        <p:spPr>
          <a:xfrm rot="19217511">
            <a:off x="7487118" y="4973443"/>
            <a:ext cx="848950" cy="369332"/>
          </a:xfrm>
          <a:prstGeom prst="rect">
            <a:avLst/>
          </a:prstGeom>
          <a:noFill/>
        </p:spPr>
        <p:txBody>
          <a:bodyPr wrap="none" rtlCol="0">
            <a:spAutoFit/>
          </a:bodyPr>
          <a:lstStyle/>
          <a:p>
            <a:r>
              <a:rPr lang="en-GB" b="1" dirty="0"/>
              <a:t>August</a:t>
            </a:r>
          </a:p>
        </p:txBody>
      </p:sp>
    </p:spTree>
    <p:extLst>
      <p:ext uri="{BB962C8B-B14F-4D97-AF65-F5344CB8AC3E}">
        <p14:creationId xmlns:p14="http://schemas.microsoft.com/office/powerpoint/2010/main" val="3097890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A6CA1C4-9542-4305-A40D-48D9FAC5160D}"/>
              </a:ext>
            </a:extLst>
          </p:cNvPr>
          <p:cNvSpPr>
            <a:spLocks noGrp="1"/>
          </p:cNvSpPr>
          <p:nvPr>
            <p:ph type="title"/>
          </p:nvPr>
        </p:nvSpPr>
        <p:spPr>
          <a:xfrm>
            <a:off x="628650" y="365126"/>
            <a:ext cx="7021087" cy="1325563"/>
          </a:xfrm>
        </p:spPr>
        <p:txBody>
          <a:bodyPr/>
          <a:lstStyle/>
          <a:p>
            <a:r>
              <a:rPr lang="en-US" dirty="0"/>
              <a:t>What were the chances of having a Tudor king?</a:t>
            </a:r>
            <a:endParaRPr lang="en-GB" dirty="0"/>
          </a:p>
        </p:txBody>
      </p:sp>
      <p:sp>
        <p:nvSpPr>
          <p:cNvPr id="8" name="Content Placeholder 7">
            <a:extLst>
              <a:ext uri="{FF2B5EF4-FFF2-40B4-BE49-F238E27FC236}">
                <a16:creationId xmlns:a16="http://schemas.microsoft.com/office/drawing/2014/main" id="{FC46FE55-2E5C-4710-BCD4-4DA26DA917BD}"/>
              </a:ext>
            </a:extLst>
          </p:cNvPr>
          <p:cNvSpPr>
            <a:spLocks noGrp="1"/>
          </p:cNvSpPr>
          <p:nvPr>
            <p:ph idx="1"/>
          </p:nvPr>
        </p:nvSpPr>
        <p:spPr>
          <a:xfrm>
            <a:off x="628650" y="1953157"/>
            <a:ext cx="7796214" cy="4539717"/>
          </a:xfrm>
        </p:spPr>
        <p:txBody>
          <a:bodyPr>
            <a:normAutofit fontScale="92500" lnSpcReduction="10000"/>
          </a:bodyPr>
          <a:lstStyle/>
          <a:p>
            <a:pPr lvl="3"/>
            <a:endParaRPr lang="en-GB" dirty="0"/>
          </a:p>
          <a:p>
            <a:r>
              <a:rPr lang="en-GB" b="1" dirty="0"/>
              <a:t>5. A Tudor King </a:t>
            </a:r>
            <a:r>
              <a:rPr lang="en-GB" dirty="0"/>
              <a:t>was on the throne!</a:t>
            </a:r>
          </a:p>
          <a:p>
            <a:pPr lvl="3"/>
            <a:endParaRPr lang="en-GB" dirty="0"/>
          </a:p>
          <a:p>
            <a:r>
              <a:rPr lang="en-GB" b="1" dirty="0"/>
              <a:t>4. Highly Likely </a:t>
            </a:r>
            <a:r>
              <a:rPr lang="en-GB" dirty="0"/>
              <a:t>the next king would be a Tudor</a:t>
            </a:r>
          </a:p>
          <a:p>
            <a:pPr lvl="3"/>
            <a:endParaRPr lang="en-GB" dirty="0"/>
          </a:p>
          <a:p>
            <a:r>
              <a:rPr lang="en-GB" b="1" dirty="0"/>
              <a:t>3. Possible </a:t>
            </a:r>
            <a:r>
              <a:rPr lang="en-GB" dirty="0"/>
              <a:t>– there was a 50/50 chance there would be a Tudor king</a:t>
            </a:r>
          </a:p>
          <a:p>
            <a:pPr lvl="3"/>
            <a:endParaRPr lang="en-GB" dirty="0"/>
          </a:p>
          <a:p>
            <a:r>
              <a:rPr lang="en-GB" b="1" dirty="0"/>
              <a:t>2. Extremely Unlikely </a:t>
            </a:r>
            <a:r>
              <a:rPr lang="en-GB" dirty="0"/>
              <a:t>there would be a Tudor king</a:t>
            </a:r>
          </a:p>
          <a:p>
            <a:pPr lvl="3"/>
            <a:endParaRPr lang="en-GB" dirty="0"/>
          </a:p>
          <a:p>
            <a:r>
              <a:rPr lang="en-GB" b="1" dirty="0"/>
              <a:t>1. Impossible </a:t>
            </a:r>
            <a:r>
              <a:rPr lang="en-GB" dirty="0"/>
              <a:t>– there was no chance of having a Tudor king</a:t>
            </a:r>
          </a:p>
        </p:txBody>
      </p:sp>
      <p:sp>
        <p:nvSpPr>
          <p:cNvPr id="3" name="Footer Placeholder 2">
            <a:extLst>
              <a:ext uri="{FF2B5EF4-FFF2-40B4-BE49-F238E27FC236}">
                <a16:creationId xmlns:a16="http://schemas.microsoft.com/office/drawing/2014/main" id="{37246E84-FBF7-48E3-BA07-D2B7075A4DB4}"/>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a:p>
        </p:txBody>
      </p:sp>
      <p:sp>
        <p:nvSpPr>
          <p:cNvPr id="4" name="Slide Number Placeholder 3">
            <a:extLst>
              <a:ext uri="{FF2B5EF4-FFF2-40B4-BE49-F238E27FC236}">
                <a16:creationId xmlns:a16="http://schemas.microsoft.com/office/drawing/2014/main" id="{D24FFD88-117E-4499-A91B-2EE9ED79E43C}"/>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7</a:t>
            </a:fld>
            <a:endParaRPr lang="en-GB"/>
          </a:p>
        </p:txBody>
      </p:sp>
    </p:spTree>
    <p:extLst>
      <p:ext uri="{BB962C8B-B14F-4D97-AF65-F5344CB8AC3E}">
        <p14:creationId xmlns:p14="http://schemas.microsoft.com/office/powerpoint/2010/main" val="4127693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A0459-243D-498A-AA45-4B9595BE61F5}"/>
              </a:ext>
            </a:extLst>
          </p:cNvPr>
          <p:cNvSpPr>
            <a:spLocks noGrp="1"/>
          </p:cNvSpPr>
          <p:nvPr>
            <p:ph type="title"/>
          </p:nvPr>
        </p:nvSpPr>
        <p:spPr>
          <a:xfrm>
            <a:off x="628650" y="365126"/>
            <a:ext cx="7021087" cy="1325563"/>
          </a:xfrm>
        </p:spPr>
        <p:txBody>
          <a:bodyPr/>
          <a:lstStyle/>
          <a:p>
            <a:r>
              <a:rPr lang="en-GB" dirty="0"/>
              <a:t>1420</a:t>
            </a:r>
          </a:p>
        </p:txBody>
      </p:sp>
      <p:sp>
        <p:nvSpPr>
          <p:cNvPr id="3" name="Content Placeholder 2">
            <a:extLst>
              <a:ext uri="{FF2B5EF4-FFF2-40B4-BE49-F238E27FC236}">
                <a16:creationId xmlns:a16="http://schemas.microsoft.com/office/drawing/2014/main" id="{A357E627-5BCE-4790-A76A-213F0C51B7B2}"/>
              </a:ext>
            </a:extLst>
          </p:cNvPr>
          <p:cNvSpPr>
            <a:spLocks noGrp="1"/>
          </p:cNvSpPr>
          <p:nvPr>
            <p:ph idx="1"/>
          </p:nvPr>
        </p:nvSpPr>
        <p:spPr>
          <a:xfrm>
            <a:off x="628650" y="1665000"/>
            <a:ext cx="7796214" cy="4403194"/>
          </a:xfrm>
        </p:spPr>
        <p:txBody>
          <a:bodyPr>
            <a:normAutofit/>
          </a:bodyPr>
          <a:lstStyle/>
          <a:p>
            <a:r>
              <a:rPr lang="en-GB" dirty="0"/>
              <a:t>In the 1200s the Tudors lived in Wales. One Tudor, </a:t>
            </a:r>
            <a:r>
              <a:rPr lang="en-GB" dirty="0" err="1"/>
              <a:t>Ednyfed</a:t>
            </a:r>
            <a:r>
              <a:rPr lang="en-GB" dirty="0"/>
              <a:t> </a:t>
            </a:r>
            <a:r>
              <a:rPr lang="en-GB" dirty="0" err="1"/>
              <a:t>Fychan</a:t>
            </a:r>
            <a:r>
              <a:rPr lang="en-GB" dirty="0"/>
              <a:t> (</a:t>
            </a:r>
            <a:r>
              <a:rPr lang="en-GB" dirty="0" err="1"/>
              <a:t>Ednyfed</a:t>
            </a:r>
            <a:r>
              <a:rPr lang="en-GB" dirty="0"/>
              <a:t> the small), was an adviser to Llewellyn, Prince of Wales - but the Tudors were not related to the King of England.</a:t>
            </a:r>
          </a:p>
          <a:p>
            <a:r>
              <a:rPr lang="en-GB" dirty="0" err="1"/>
              <a:t>Ednyfed’s</a:t>
            </a:r>
            <a:r>
              <a:rPr lang="en-GB" dirty="0"/>
              <a:t> grandsons supported the English king Edward I when he conquered Wales in the 1280s but in the early 1400s the Tudors joined the Welsh rebellion led by Owain Glyndwr against the English. Rhys Tudor was executed for rebellion and the family’s lands were given to Welshmen who stayed loyal to the King of England.</a:t>
            </a:r>
          </a:p>
        </p:txBody>
      </p:sp>
      <p:sp>
        <p:nvSpPr>
          <p:cNvPr id="4" name="Footer Placeholder 3">
            <a:extLst>
              <a:ext uri="{FF2B5EF4-FFF2-40B4-BE49-F238E27FC236}">
                <a16:creationId xmlns:a16="http://schemas.microsoft.com/office/drawing/2014/main" id="{AA45B1A9-118F-4A81-A798-C4E880CBF1B8}"/>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24073F5E-1FDA-4BB0-8CAE-816BD27DC9D4}"/>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8</a:t>
            </a:fld>
            <a:endParaRPr lang="en-GB"/>
          </a:p>
        </p:txBody>
      </p:sp>
    </p:spTree>
    <p:extLst>
      <p:ext uri="{BB962C8B-B14F-4D97-AF65-F5344CB8AC3E}">
        <p14:creationId xmlns:p14="http://schemas.microsoft.com/office/powerpoint/2010/main" val="379173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C8417-1C26-4AD7-9461-5B854EE037EB}"/>
              </a:ext>
            </a:extLst>
          </p:cNvPr>
          <p:cNvSpPr>
            <a:spLocks noGrp="1"/>
          </p:cNvSpPr>
          <p:nvPr>
            <p:ph type="title"/>
          </p:nvPr>
        </p:nvSpPr>
        <p:spPr>
          <a:xfrm>
            <a:off x="628650" y="365126"/>
            <a:ext cx="7021087" cy="1325563"/>
          </a:xfrm>
        </p:spPr>
        <p:txBody>
          <a:bodyPr/>
          <a:lstStyle/>
          <a:p>
            <a:r>
              <a:rPr lang="en-GB" dirty="0"/>
              <a:t>1460</a:t>
            </a:r>
          </a:p>
        </p:txBody>
      </p:sp>
      <p:sp>
        <p:nvSpPr>
          <p:cNvPr id="3" name="Content Placeholder 2">
            <a:extLst>
              <a:ext uri="{FF2B5EF4-FFF2-40B4-BE49-F238E27FC236}">
                <a16:creationId xmlns:a16="http://schemas.microsoft.com/office/drawing/2014/main" id="{FD54680D-0474-4EAE-823A-B7E945E07EE6}"/>
              </a:ext>
            </a:extLst>
          </p:cNvPr>
          <p:cNvSpPr>
            <a:spLocks noGrp="1"/>
          </p:cNvSpPr>
          <p:nvPr>
            <p:ph idx="1"/>
          </p:nvPr>
        </p:nvSpPr>
        <p:spPr>
          <a:xfrm>
            <a:off x="628650" y="1665000"/>
            <a:ext cx="7796214" cy="4964400"/>
          </a:xfrm>
        </p:spPr>
        <p:txBody>
          <a:bodyPr>
            <a:normAutofit lnSpcReduction="10000"/>
          </a:bodyPr>
          <a:lstStyle/>
          <a:p>
            <a:r>
              <a:rPr lang="en-GB" dirty="0"/>
              <a:t>Between 1420 and 1460 the Tudors had a huge change in fortune. Owen Tudor, son of one of the rebel Tudors, met Queen Catherine, the young widow of King Henry V. Catherine and Owen married in secret and had three sons. </a:t>
            </a:r>
          </a:p>
          <a:p>
            <a:r>
              <a:rPr lang="en-GB" dirty="0"/>
              <a:t>Queen Catherine already had a son who was King Henry VI (Henry of Lancaster) so the three Tudor boys were the king’s half-brothers. They were now wealthy but had no claim to be king.</a:t>
            </a:r>
          </a:p>
          <a:p>
            <a:r>
              <a:rPr lang="en-GB" dirty="0"/>
              <a:t>In 1455 one of the brothers, Edmund Tudor married 12 year-old Lady Margaret Beaufort. In 1457, Margaret had a son who was also called Henry. </a:t>
            </a:r>
          </a:p>
          <a:p>
            <a:r>
              <a:rPr lang="en-GB" dirty="0"/>
              <a:t>As Lady Margaret was part of the royal family this meant little Henry was also related to the king. However no-one thought little Henry could ever possibly be king as the King, Henry VI, had a son of his own.</a:t>
            </a:r>
          </a:p>
        </p:txBody>
      </p:sp>
      <p:sp>
        <p:nvSpPr>
          <p:cNvPr id="4" name="Footer Placeholder 3">
            <a:extLst>
              <a:ext uri="{FF2B5EF4-FFF2-40B4-BE49-F238E27FC236}">
                <a16:creationId xmlns:a16="http://schemas.microsoft.com/office/drawing/2014/main" id="{5730A563-B078-475F-AA51-227FCD5FBC07}"/>
              </a:ext>
            </a:extLst>
          </p:cNvPr>
          <p:cNvSpPr>
            <a:spLocks noGrp="1"/>
          </p:cNvSpPr>
          <p:nvPr>
            <p:ph type="ftr" sz="quarter" idx="11"/>
          </p:nvPr>
        </p:nvSpPr>
        <p:spPr>
          <a:xfrm>
            <a:off x="628650" y="6356351"/>
            <a:ext cx="3086100" cy="365125"/>
          </a:xfrm>
        </p:spPr>
        <p:txBody>
          <a:bodyPr/>
          <a:lstStyle/>
          <a:p>
            <a:r>
              <a:rPr lang="sv-SE"/>
              <a:t>© Ian Dawson 2021    www.thinkinghistory.co.uk</a:t>
            </a:r>
            <a:endParaRPr lang="en-GB" dirty="0"/>
          </a:p>
        </p:txBody>
      </p:sp>
      <p:sp>
        <p:nvSpPr>
          <p:cNvPr id="5" name="Slide Number Placeholder 4">
            <a:extLst>
              <a:ext uri="{FF2B5EF4-FFF2-40B4-BE49-F238E27FC236}">
                <a16:creationId xmlns:a16="http://schemas.microsoft.com/office/drawing/2014/main" id="{1F9DD37E-F7C1-4AFE-9841-09F03C624A5D}"/>
              </a:ext>
            </a:extLst>
          </p:cNvPr>
          <p:cNvSpPr>
            <a:spLocks noGrp="1"/>
          </p:cNvSpPr>
          <p:nvPr>
            <p:ph type="sldNum" sz="quarter" idx="12"/>
          </p:nvPr>
        </p:nvSpPr>
        <p:spPr>
          <a:xfrm>
            <a:off x="6457950" y="6356351"/>
            <a:ext cx="2057400" cy="365125"/>
          </a:xfrm>
        </p:spPr>
        <p:txBody>
          <a:bodyPr/>
          <a:lstStyle/>
          <a:p>
            <a:fld id="{2FFCF7CE-7A9B-4114-90AD-DFAECE5B6DB7}" type="slidenum">
              <a:rPr lang="en-GB" smtClean="0"/>
              <a:pPr/>
              <a:t>9</a:t>
            </a:fld>
            <a:endParaRPr lang="en-GB"/>
          </a:p>
        </p:txBody>
      </p:sp>
    </p:spTree>
    <p:extLst>
      <p:ext uri="{BB962C8B-B14F-4D97-AF65-F5344CB8AC3E}">
        <p14:creationId xmlns:p14="http://schemas.microsoft.com/office/powerpoint/2010/main" val="2630685663"/>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768</TotalTime>
  <Words>997</Words>
  <Application>Microsoft Office PowerPoint</Application>
  <PresentationFormat>On-screen Show (4:3)</PresentationFormat>
  <Paragraphs>106</Paragraphs>
  <Slides>15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Why was it such a surprise to have a Tudor king?</vt:lpstr>
      <vt:lpstr>PowerPoint Presentation</vt:lpstr>
      <vt:lpstr>PowerPoint Presentation</vt:lpstr>
      <vt:lpstr>PowerPoint Presentation</vt:lpstr>
      <vt:lpstr>Why was it such a surprise to have a Tudor king?</vt:lpstr>
      <vt:lpstr>A Living Graph</vt:lpstr>
      <vt:lpstr>What were the chances of having a Tudor king?</vt:lpstr>
      <vt:lpstr>1420</vt:lpstr>
      <vt:lpstr>1460</vt:lpstr>
      <vt:lpstr>1471</vt:lpstr>
      <vt:lpstr>July 1485</vt:lpstr>
      <vt:lpstr>22 August 1485</vt:lpstr>
      <vt:lpstr>Having a Tudor king and dynasty  was …</vt:lpstr>
      <vt:lpstr>What’s so amazing about  having a Tudor king?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Tudor Surprise</dc:title>
  <dc:creator>igw.dawson@ntlworld.com</dc:creator>
  <cp:lastModifiedBy>PA Dawson</cp:lastModifiedBy>
  <cp:revision>125</cp:revision>
  <cp:lastPrinted>2019-04-21T11:54:36Z</cp:lastPrinted>
  <dcterms:created xsi:type="dcterms:W3CDTF">2019-04-20T09:18:32Z</dcterms:created>
  <dcterms:modified xsi:type="dcterms:W3CDTF">2021-08-21T10:59:31Z</dcterms:modified>
</cp:coreProperties>
</file>