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9" r:id="rId3"/>
    <p:sldId id="260" r:id="rId4"/>
    <p:sldId id="261" r:id="rId5"/>
    <p:sldId id="262" r:id="rId6"/>
    <p:sldId id="258"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showGuides="1">
      <p:cViewPr varScale="1">
        <p:scale>
          <a:sx n="113" d="100"/>
          <a:sy n="113" d="100"/>
        </p:scale>
        <p:origin x="15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70C839-EC45-42B1-B787-A4C850E40C29}" type="datetimeFigureOut">
              <a:rPr lang="en-GB" smtClean="0"/>
              <a:t>25/11/2016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2AFFDE-EACD-41E4-A3FB-7C1E4EB0E78A}" type="slidenum">
              <a:rPr lang="en-GB" smtClean="0"/>
              <a:t>‹#›</a:t>
            </a:fld>
            <a:endParaRPr lang="en-GB"/>
          </a:p>
        </p:txBody>
      </p:sp>
    </p:spTree>
    <p:extLst>
      <p:ext uri="{BB962C8B-B14F-4D97-AF65-F5344CB8AC3E}">
        <p14:creationId xmlns:p14="http://schemas.microsoft.com/office/powerpoint/2010/main" val="1292575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1452D2D-D69C-4C07-A756-3D50A089A843}" type="datetime1">
              <a:rPr lang="en-GB" smtClean="0"/>
              <a:t>25/11/2016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2852875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05C74-DC2B-4F16-9FF0-089953D1803A}" type="datetime1">
              <a:rPr lang="en-GB" smtClean="0"/>
              <a:t>25/11/2016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1123592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2A16C0-4C68-48DE-8425-150395405F54}" type="datetime1">
              <a:rPr lang="en-GB" smtClean="0"/>
              <a:t>25/11/2016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3579469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54EF25-30B5-4CBA-8566-204BF8ACE71F}" type="datetime1">
              <a:rPr lang="en-GB" smtClean="0"/>
              <a:t>25/11/2016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4046052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9DDEBDA-0A0C-4BB1-BA06-6FF62DC94ECE}" type="datetime1">
              <a:rPr lang="en-GB" smtClean="0"/>
              <a:t>25/11/2016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258185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A4D5C2-94C2-4F3C-8644-56C639D83505}" type="datetime1">
              <a:rPr lang="en-GB" smtClean="0"/>
              <a:t>25/11/2016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270063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5AA5BA-1BB8-4177-A233-279EC1A0088E}" type="datetime1">
              <a:rPr lang="en-GB" smtClean="0"/>
              <a:t>25/11/2016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342999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CC8A7F-AC98-4FAD-A1D4-AF10E3FB2A78}" type="datetime1">
              <a:rPr lang="en-GB" smtClean="0"/>
              <a:t>25/11/2016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1958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0A91E-9C3D-4089-A976-A0894CF70323}" type="datetime1">
              <a:rPr lang="en-GB" smtClean="0"/>
              <a:t>25/11/2016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3688683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842964-3999-4265-9FE3-63C16D8B0DED}" type="datetime1">
              <a:rPr lang="en-GB" smtClean="0"/>
              <a:t>25/11/2016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392235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38F42A-D761-4D70-9046-33589559F912}" type="datetime1">
              <a:rPr lang="en-GB" smtClean="0"/>
              <a:t>25/11/2016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69561C-AC20-47A5-B5A8-E8F5BA94F58F}" type="slidenum">
              <a:rPr lang="en-GB" smtClean="0"/>
              <a:t>‹#›</a:t>
            </a:fld>
            <a:endParaRPr lang="en-GB"/>
          </a:p>
        </p:txBody>
      </p:sp>
    </p:spTree>
    <p:extLst>
      <p:ext uri="{BB962C8B-B14F-4D97-AF65-F5344CB8AC3E}">
        <p14:creationId xmlns:p14="http://schemas.microsoft.com/office/powerpoint/2010/main" val="875882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62145A-38F7-42F3-AC74-1B5E36DFE286}" type="datetime1">
              <a:rPr lang="en-GB" smtClean="0"/>
              <a:t>25/11/2016</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69561C-AC20-47A5-B5A8-E8F5BA94F58F}" type="slidenum">
              <a:rPr lang="en-GB" smtClean="0"/>
              <a:t>‹#›</a:t>
            </a:fld>
            <a:endParaRPr lang="en-GB"/>
          </a:p>
        </p:txBody>
      </p:sp>
    </p:spTree>
    <p:extLst>
      <p:ext uri="{BB962C8B-B14F-4D97-AF65-F5344CB8AC3E}">
        <p14:creationId xmlns:p14="http://schemas.microsoft.com/office/powerpoint/2010/main" val="4609042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Understanding 	the English Succession</a:t>
            </a: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28658" y="2597870"/>
            <a:ext cx="1944785" cy="1662259"/>
          </a:xfrm>
        </p:spPr>
      </p:pic>
      <p:sp>
        <p:nvSpPr>
          <p:cNvPr id="4" name="Slide Number Placeholder 3"/>
          <p:cNvSpPr>
            <a:spLocks noGrp="1"/>
          </p:cNvSpPr>
          <p:nvPr>
            <p:ph type="sldNum" sz="quarter" idx="12"/>
          </p:nvPr>
        </p:nvSpPr>
        <p:spPr/>
        <p:txBody>
          <a:bodyPr/>
          <a:lstStyle/>
          <a:p>
            <a:fld id="{7069561C-AC20-47A5-B5A8-E8F5BA94F58F}" type="slidenum">
              <a:rPr lang="en-GB" smtClean="0"/>
              <a:t>1</a:t>
            </a:fld>
            <a:endParaRPr lang="en-GB"/>
          </a:p>
        </p:txBody>
      </p:sp>
      <p:sp>
        <p:nvSpPr>
          <p:cNvPr id="8" name="TextBox 7"/>
          <p:cNvSpPr txBox="1"/>
          <p:nvPr/>
        </p:nvSpPr>
        <p:spPr>
          <a:xfrm>
            <a:off x="457492" y="4437053"/>
            <a:ext cx="1354666" cy="1569660"/>
          </a:xfrm>
          <a:prstGeom prst="rect">
            <a:avLst/>
          </a:prstGeom>
          <a:noFill/>
        </p:spPr>
        <p:txBody>
          <a:bodyPr wrap="square" rtlCol="0">
            <a:spAutoFit/>
          </a:bodyPr>
          <a:lstStyle/>
          <a:p>
            <a:pPr algn="ctr"/>
            <a:r>
              <a:rPr lang="en-GB" sz="2400" b="1" dirty="0"/>
              <a:t>No chance of being king</a:t>
            </a:r>
          </a:p>
        </p:txBody>
      </p:sp>
      <p:sp>
        <p:nvSpPr>
          <p:cNvPr id="9" name="TextBox 8"/>
          <p:cNvSpPr txBox="1"/>
          <p:nvPr/>
        </p:nvSpPr>
        <p:spPr>
          <a:xfrm>
            <a:off x="2884251" y="3975388"/>
            <a:ext cx="1354666" cy="1569660"/>
          </a:xfrm>
          <a:prstGeom prst="rect">
            <a:avLst/>
          </a:prstGeom>
          <a:noFill/>
        </p:spPr>
        <p:txBody>
          <a:bodyPr wrap="square" rtlCol="0">
            <a:spAutoFit/>
          </a:bodyPr>
          <a:lstStyle/>
          <a:p>
            <a:pPr algn="ctr"/>
            <a:r>
              <a:rPr lang="en-GB" sz="2400" b="1" dirty="0"/>
              <a:t>A likely chance of being king</a:t>
            </a:r>
          </a:p>
        </p:txBody>
      </p:sp>
      <p:sp>
        <p:nvSpPr>
          <p:cNvPr id="10" name="TextBox 9"/>
          <p:cNvSpPr txBox="1"/>
          <p:nvPr/>
        </p:nvSpPr>
        <p:spPr>
          <a:xfrm>
            <a:off x="5311009" y="3283161"/>
            <a:ext cx="1354666" cy="1569660"/>
          </a:xfrm>
          <a:prstGeom prst="rect">
            <a:avLst/>
          </a:prstGeom>
          <a:noFill/>
        </p:spPr>
        <p:txBody>
          <a:bodyPr wrap="square" rtlCol="0">
            <a:spAutoFit/>
          </a:bodyPr>
          <a:lstStyle/>
          <a:p>
            <a:pPr algn="ctr"/>
            <a:r>
              <a:rPr lang="en-GB" sz="2400" b="1" dirty="0"/>
              <a:t>Excellent chance of being king</a:t>
            </a:r>
          </a:p>
        </p:txBody>
      </p:sp>
      <p:cxnSp>
        <p:nvCxnSpPr>
          <p:cNvPr id="12" name="Straight Connector 11"/>
          <p:cNvCxnSpPr/>
          <p:nvPr/>
        </p:nvCxnSpPr>
        <p:spPr>
          <a:xfrm flipV="1">
            <a:off x="1134825" y="2920961"/>
            <a:ext cx="5367866" cy="1239632"/>
          </a:xfrm>
          <a:prstGeom prst="line">
            <a:avLst/>
          </a:prstGeom>
          <a:ln w="38100"/>
        </p:spPr>
        <p:style>
          <a:lnRef idx="3">
            <a:schemeClr val="accent2"/>
          </a:lnRef>
          <a:fillRef idx="0">
            <a:schemeClr val="accent2"/>
          </a:fillRef>
          <a:effectRef idx="2">
            <a:schemeClr val="accent2"/>
          </a:effectRef>
          <a:fontRef idx="minor">
            <a:schemeClr val="tx1"/>
          </a:fontRef>
        </p:style>
      </p:cxnSp>
      <p:sp>
        <p:nvSpPr>
          <p:cNvPr id="15" name="TextBox 14"/>
          <p:cNvSpPr txBox="1"/>
          <p:nvPr/>
        </p:nvSpPr>
        <p:spPr>
          <a:xfrm>
            <a:off x="7215132" y="1845667"/>
            <a:ext cx="1250950" cy="830997"/>
          </a:xfrm>
          <a:prstGeom prst="rect">
            <a:avLst/>
          </a:prstGeom>
          <a:noFill/>
        </p:spPr>
        <p:txBody>
          <a:bodyPr wrap="square" rtlCol="0">
            <a:spAutoFit/>
          </a:bodyPr>
          <a:lstStyle/>
          <a:p>
            <a:pPr algn="ctr"/>
            <a:r>
              <a:rPr lang="en-GB" sz="2400" b="1" dirty="0"/>
              <a:t>English Crown</a:t>
            </a:r>
          </a:p>
        </p:txBody>
      </p:sp>
    </p:spTree>
    <p:extLst>
      <p:ext uri="{BB962C8B-B14F-4D97-AF65-F5344CB8AC3E}">
        <p14:creationId xmlns:p14="http://schemas.microsoft.com/office/powerpoint/2010/main" val="261373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altLang="en-US" dirty="0"/>
              <a:t>What helps decide 	who will be king?</a:t>
            </a:r>
          </a:p>
        </p:txBody>
      </p:sp>
      <p:sp>
        <p:nvSpPr>
          <p:cNvPr id="20483" name="Content Placeholder 2"/>
          <p:cNvSpPr>
            <a:spLocks noGrp="1"/>
          </p:cNvSpPr>
          <p:nvPr>
            <p:ph idx="1"/>
          </p:nvPr>
        </p:nvSpPr>
        <p:spPr/>
        <p:txBody>
          <a:bodyPr/>
          <a:lstStyle/>
          <a:p>
            <a:pPr marL="457200" indent="-457200" eaLnBrk="1" hangingPunct="1">
              <a:buFont typeface="Arial" panose="020B0604020202020204" pitchFamily="34" charset="0"/>
              <a:buChar char="•"/>
            </a:pPr>
            <a:endParaRPr lang="en-GB" altLang="en-US" dirty="0"/>
          </a:p>
          <a:p>
            <a:pPr marL="457200" indent="-457200" eaLnBrk="1" hangingPunct="1">
              <a:buFont typeface="Arial" panose="020B0604020202020204" pitchFamily="34" charset="0"/>
              <a:buChar char="•"/>
            </a:pPr>
            <a:r>
              <a:rPr lang="en-GB" altLang="en-US" dirty="0"/>
              <a:t>Being blood relative of the existing king or a previous king</a:t>
            </a:r>
          </a:p>
          <a:p>
            <a:pPr marL="457200" indent="-457200" eaLnBrk="1" hangingPunct="1">
              <a:buFont typeface="Arial" panose="020B0604020202020204" pitchFamily="34" charset="0"/>
              <a:buChar char="•"/>
            </a:pPr>
            <a:r>
              <a:rPr lang="en-GB" altLang="en-US" dirty="0"/>
              <a:t>Being identified as his successor by the king</a:t>
            </a:r>
          </a:p>
          <a:p>
            <a:pPr marL="457200" indent="-457200" eaLnBrk="1" hangingPunct="1">
              <a:buFont typeface="Arial" panose="020B0604020202020204" pitchFamily="34" charset="0"/>
              <a:buChar char="•"/>
            </a:pPr>
            <a:r>
              <a:rPr lang="en-GB" altLang="en-US" dirty="0"/>
              <a:t>Being accepted as king by the nobility and church hierarchy</a:t>
            </a:r>
          </a:p>
          <a:p>
            <a:pPr marL="457200" indent="-457200" eaLnBrk="1" hangingPunct="1">
              <a:buFont typeface="Arial" panose="020B0604020202020204" pitchFamily="34" charset="0"/>
              <a:buChar char="•"/>
            </a:pPr>
            <a:r>
              <a:rPr lang="en-GB" altLang="en-US" dirty="0"/>
              <a:t>Having a great deal of powerful support</a:t>
            </a:r>
          </a:p>
        </p:txBody>
      </p:sp>
      <p:sp>
        <p:nvSpPr>
          <p:cNvPr id="2" name="Slide Number Placeholder 1"/>
          <p:cNvSpPr>
            <a:spLocks noGrp="1"/>
          </p:cNvSpPr>
          <p:nvPr>
            <p:ph type="sldNum" sz="quarter" idx="12"/>
          </p:nvPr>
        </p:nvSpPr>
        <p:spPr/>
        <p:txBody>
          <a:bodyPr/>
          <a:lstStyle/>
          <a:p>
            <a:fld id="{7069561C-AC20-47A5-B5A8-E8F5BA94F58F}" type="slidenum">
              <a:rPr lang="en-GB" smtClean="0"/>
              <a:t>2</a:t>
            </a:fld>
            <a:endParaRPr lang="en-GB"/>
          </a:p>
        </p:txBody>
      </p:sp>
    </p:spTree>
    <p:extLst>
      <p:ext uri="{BB962C8B-B14F-4D97-AF65-F5344CB8AC3E}">
        <p14:creationId xmlns:p14="http://schemas.microsoft.com/office/powerpoint/2010/main" val="2491834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GB" altLang="en-US" dirty="0"/>
              <a:t>1051</a:t>
            </a:r>
          </a:p>
        </p:txBody>
      </p:sp>
      <p:sp>
        <p:nvSpPr>
          <p:cNvPr id="3" name="Content Placeholder 2"/>
          <p:cNvSpPr>
            <a:spLocks noGrp="1"/>
          </p:cNvSpPr>
          <p:nvPr>
            <p:ph idx="1"/>
          </p:nvPr>
        </p:nvSpPr>
        <p:spPr/>
        <p:txBody>
          <a:bodyPr rtlCol="0">
            <a:normAutofit fontScale="92500" lnSpcReduction="20000"/>
          </a:bodyPr>
          <a:lstStyle/>
          <a:p>
            <a:pPr eaLnBrk="1" fontAlgn="auto" hangingPunct="1">
              <a:defRPr/>
            </a:pPr>
            <a:r>
              <a:rPr lang="en-GB" b="1" dirty="0"/>
              <a:t>William of Normandy </a:t>
            </a:r>
            <a:r>
              <a:rPr lang="en-GB" dirty="0"/>
              <a:t>– is said to have visited England recently where Edward promised him the crown. </a:t>
            </a:r>
          </a:p>
          <a:p>
            <a:pPr lvl="2" eaLnBrk="1" fontAlgn="auto" hangingPunct="1">
              <a:spcAft>
                <a:spcPts val="0"/>
              </a:spcAft>
              <a:defRPr/>
            </a:pPr>
            <a:endParaRPr lang="en-GB" dirty="0"/>
          </a:p>
          <a:p>
            <a:pPr eaLnBrk="1" fontAlgn="auto" hangingPunct="1">
              <a:defRPr/>
            </a:pPr>
            <a:r>
              <a:rPr lang="en-GB" b="1" dirty="0"/>
              <a:t>Godwin and his Sons </a:t>
            </a:r>
            <a:r>
              <a:rPr lang="en-GB" dirty="0"/>
              <a:t>– the most powerful family in England until exiled after a dispute with Edward. Godwin fled to Flanders whilst </a:t>
            </a:r>
            <a:r>
              <a:rPr lang="en-GB"/>
              <a:t>his son </a:t>
            </a:r>
            <a:r>
              <a:rPr lang="en-GB" dirty="0"/>
              <a:t>Harold fled to Ireland.</a:t>
            </a:r>
          </a:p>
          <a:p>
            <a:pPr lvl="2" eaLnBrk="1" fontAlgn="auto" hangingPunct="1">
              <a:spcAft>
                <a:spcPts val="0"/>
              </a:spcAft>
              <a:defRPr/>
            </a:pPr>
            <a:endParaRPr lang="en-GB" dirty="0"/>
          </a:p>
          <a:p>
            <a:pPr eaLnBrk="1" fontAlgn="auto" hangingPunct="1">
              <a:defRPr/>
            </a:pPr>
            <a:r>
              <a:rPr lang="en-GB" b="1" dirty="0"/>
              <a:t>Edward the Exile </a:t>
            </a:r>
            <a:r>
              <a:rPr lang="en-GB" dirty="0"/>
              <a:t>– Edward’s nephew and nearest relative but living in Hungary!</a:t>
            </a:r>
          </a:p>
          <a:p>
            <a:pPr lvl="2" eaLnBrk="1" fontAlgn="auto" hangingPunct="1">
              <a:spcAft>
                <a:spcPts val="0"/>
              </a:spcAft>
              <a:defRPr/>
            </a:pPr>
            <a:endParaRPr lang="en-GB" dirty="0"/>
          </a:p>
          <a:p>
            <a:pPr eaLnBrk="1" fontAlgn="auto" hangingPunct="1">
              <a:defRPr/>
            </a:pPr>
            <a:r>
              <a:rPr lang="en-GB" b="1" dirty="0"/>
              <a:t>Edward’s unborn son </a:t>
            </a:r>
            <a:r>
              <a:rPr lang="en-GB" dirty="0"/>
              <a:t>– Edward could still have a son but he has been married to Edith for ten years and they have had no children. </a:t>
            </a:r>
          </a:p>
        </p:txBody>
      </p:sp>
      <p:sp>
        <p:nvSpPr>
          <p:cNvPr id="2" name="Slide Number Placeholder 1"/>
          <p:cNvSpPr>
            <a:spLocks noGrp="1"/>
          </p:cNvSpPr>
          <p:nvPr>
            <p:ph type="sldNum" sz="quarter" idx="12"/>
          </p:nvPr>
        </p:nvSpPr>
        <p:spPr/>
        <p:txBody>
          <a:bodyPr/>
          <a:lstStyle/>
          <a:p>
            <a:fld id="{7069561C-AC20-47A5-B5A8-E8F5BA94F58F}" type="slidenum">
              <a:rPr lang="en-GB" smtClean="0"/>
              <a:t>3</a:t>
            </a:fld>
            <a:endParaRPr lang="en-GB"/>
          </a:p>
        </p:txBody>
      </p:sp>
    </p:spTree>
    <p:extLst>
      <p:ext uri="{BB962C8B-B14F-4D97-AF65-F5344CB8AC3E}">
        <p14:creationId xmlns:p14="http://schemas.microsoft.com/office/powerpoint/2010/main" val="249932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GB" altLang="en-US" dirty="0"/>
              <a:t>1059</a:t>
            </a:r>
          </a:p>
        </p:txBody>
      </p:sp>
      <p:sp>
        <p:nvSpPr>
          <p:cNvPr id="3" name="Content Placeholder 2"/>
          <p:cNvSpPr>
            <a:spLocks noGrp="1"/>
          </p:cNvSpPr>
          <p:nvPr>
            <p:ph idx="1"/>
          </p:nvPr>
        </p:nvSpPr>
        <p:spPr/>
        <p:txBody>
          <a:bodyPr rtlCol="0">
            <a:normAutofit fontScale="92500" lnSpcReduction="20000"/>
          </a:bodyPr>
          <a:lstStyle/>
          <a:p>
            <a:pPr eaLnBrk="1" fontAlgn="auto" hangingPunct="1">
              <a:defRPr/>
            </a:pPr>
            <a:r>
              <a:rPr lang="en-GB" b="1" dirty="0"/>
              <a:t>William of Normandy </a:t>
            </a:r>
            <a:r>
              <a:rPr lang="en-GB" dirty="0"/>
              <a:t>– is fighting wars against France and Anjou who have invaded Normandy.  His priority is protecting his land. </a:t>
            </a:r>
          </a:p>
          <a:p>
            <a:pPr lvl="2" eaLnBrk="1" fontAlgn="auto" hangingPunct="1">
              <a:spcAft>
                <a:spcPts val="0"/>
              </a:spcAft>
              <a:defRPr/>
            </a:pPr>
            <a:endParaRPr lang="en-GB" dirty="0"/>
          </a:p>
          <a:p>
            <a:pPr eaLnBrk="1" fontAlgn="auto" hangingPunct="1">
              <a:defRPr/>
            </a:pPr>
            <a:r>
              <a:rPr lang="en-GB" b="1" dirty="0"/>
              <a:t>Harold Godwinson </a:t>
            </a:r>
            <a:r>
              <a:rPr lang="en-GB" dirty="0"/>
              <a:t>– now Earl of Wessex after his father Godwin’s death. He and his brothers are very powerful but there is no evidence that Edward sees Harold as his heir.</a:t>
            </a:r>
          </a:p>
          <a:p>
            <a:pPr lvl="2" eaLnBrk="1" fontAlgn="auto" hangingPunct="1">
              <a:spcAft>
                <a:spcPts val="0"/>
              </a:spcAft>
              <a:defRPr/>
            </a:pPr>
            <a:endParaRPr lang="en-GB" dirty="0"/>
          </a:p>
          <a:p>
            <a:pPr eaLnBrk="1" fontAlgn="auto" hangingPunct="1">
              <a:defRPr/>
            </a:pPr>
            <a:r>
              <a:rPr lang="en-GB" b="1" dirty="0"/>
              <a:t>Edgar Atheling </a:t>
            </a:r>
            <a:r>
              <a:rPr lang="en-GB" dirty="0"/>
              <a:t>– is now King Edward’s closest relative after the death of his father Edward the Exile. Edgar is only 7 years old but he is growing up at Edward’s court and there are signs that Edward is considering him as his heir.</a:t>
            </a:r>
          </a:p>
        </p:txBody>
      </p:sp>
      <p:sp>
        <p:nvSpPr>
          <p:cNvPr id="2" name="Slide Number Placeholder 1"/>
          <p:cNvSpPr>
            <a:spLocks noGrp="1"/>
          </p:cNvSpPr>
          <p:nvPr>
            <p:ph type="sldNum" sz="quarter" idx="12"/>
          </p:nvPr>
        </p:nvSpPr>
        <p:spPr/>
        <p:txBody>
          <a:bodyPr/>
          <a:lstStyle/>
          <a:p>
            <a:fld id="{7069561C-AC20-47A5-B5A8-E8F5BA94F58F}" type="slidenum">
              <a:rPr lang="en-GB" smtClean="0"/>
              <a:t>4</a:t>
            </a:fld>
            <a:endParaRPr lang="en-GB"/>
          </a:p>
        </p:txBody>
      </p:sp>
    </p:spTree>
    <p:extLst>
      <p:ext uri="{BB962C8B-B14F-4D97-AF65-F5344CB8AC3E}">
        <p14:creationId xmlns:p14="http://schemas.microsoft.com/office/powerpoint/2010/main" val="2525214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GB" altLang="en-US" dirty="0"/>
              <a:t>1065</a:t>
            </a:r>
          </a:p>
        </p:txBody>
      </p:sp>
      <p:sp>
        <p:nvSpPr>
          <p:cNvPr id="3" name="Content Placeholder 2"/>
          <p:cNvSpPr>
            <a:spLocks noGrp="1"/>
          </p:cNvSpPr>
          <p:nvPr>
            <p:ph idx="1"/>
          </p:nvPr>
        </p:nvSpPr>
        <p:spPr/>
        <p:txBody>
          <a:bodyPr rtlCol="0">
            <a:normAutofit fontScale="92500" lnSpcReduction="20000"/>
          </a:bodyPr>
          <a:lstStyle/>
          <a:p>
            <a:pPr eaLnBrk="1" fontAlgn="auto" hangingPunct="1">
              <a:defRPr/>
            </a:pPr>
            <a:r>
              <a:rPr lang="en-GB" b="1" dirty="0"/>
              <a:t>William of Normandy </a:t>
            </a:r>
            <a:r>
              <a:rPr lang="en-GB" dirty="0"/>
              <a:t>– he has beaten his enemies and ended attacks on Normandy. William says that Harold has promised to support his claim to the throne of England.  </a:t>
            </a:r>
          </a:p>
          <a:p>
            <a:pPr lvl="2" eaLnBrk="1" fontAlgn="auto" hangingPunct="1">
              <a:spcAft>
                <a:spcPts val="0"/>
              </a:spcAft>
              <a:defRPr/>
            </a:pPr>
            <a:endParaRPr lang="en-GB" dirty="0"/>
          </a:p>
          <a:p>
            <a:pPr eaLnBrk="1" fontAlgn="auto" hangingPunct="1">
              <a:defRPr/>
            </a:pPr>
            <a:r>
              <a:rPr lang="en-GB" b="1" dirty="0"/>
              <a:t>Harold Godwinson </a:t>
            </a:r>
            <a:r>
              <a:rPr lang="en-GB" dirty="0"/>
              <a:t>– the most powerful Earl in England. His brothers are powerful too. Harold is a feared warrior as he had put down rebellions in Wales in 1062-3.</a:t>
            </a:r>
          </a:p>
          <a:p>
            <a:pPr lvl="2" eaLnBrk="1" fontAlgn="auto" hangingPunct="1">
              <a:spcAft>
                <a:spcPts val="0"/>
              </a:spcAft>
              <a:defRPr/>
            </a:pPr>
            <a:endParaRPr lang="en-GB" dirty="0"/>
          </a:p>
          <a:p>
            <a:pPr eaLnBrk="1" fontAlgn="auto" hangingPunct="1">
              <a:defRPr/>
            </a:pPr>
            <a:r>
              <a:rPr lang="en-GB" b="1" dirty="0"/>
              <a:t>Edgar Atheling </a:t>
            </a:r>
            <a:r>
              <a:rPr lang="en-GB" dirty="0"/>
              <a:t>– there is no evidence to show that Edward now sees Edgar as his heir. Edgar is probably 13 with no military experience but many people expect William to invade England when Edward dies.</a:t>
            </a:r>
          </a:p>
        </p:txBody>
      </p:sp>
      <p:sp>
        <p:nvSpPr>
          <p:cNvPr id="2" name="Slide Number Placeholder 1"/>
          <p:cNvSpPr>
            <a:spLocks noGrp="1"/>
          </p:cNvSpPr>
          <p:nvPr>
            <p:ph type="sldNum" sz="quarter" idx="12"/>
          </p:nvPr>
        </p:nvSpPr>
        <p:spPr/>
        <p:txBody>
          <a:bodyPr/>
          <a:lstStyle/>
          <a:p>
            <a:fld id="{7069561C-AC20-47A5-B5A8-E8F5BA94F58F}" type="slidenum">
              <a:rPr lang="en-GB" smtClean="0"/>
              <a:t>5</a:t>
            </a:fld>
            <a:endParaRPr lang="en-GB"/>
          </a:p>
        </p:txBody>
      </p:sp>
    </p:spTree>
    <p:extLst>
      <p:ext uri="{BB962C8B-B14F-4D97-AF65-F5344CB8AC3E}">
        <p14:creationId xmlns:p14="http://schemas.microsoft.com/office/powerpoint/2010/main" val="3074136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January 1066</a:t>
            </a:r>
          </a:p>
        </p:txBody>
      </p:sp>
      <p:sp>
        <p:nvSpPr>
          <p:cNvPr id="3" name="Content Placeholder 2"/>
          <p:cNvSpPr>
            <a:spLocks noGrp="1"/>
          </p:cNvSpPr>
          <p:nvPr>
            <p:ph idx="1"/>
          </p:nvPr>
        </p:nvSpPr>
        <p:spPr/>
        <p:txBody>
          <a:bodyPr>
            <a:normAutofit fontScale="85000" lnSpcReduction="20000"/>
          </a:bodyPr>
          <a:lstStyle/>
          <a:p>
            <a:r>
              <a:rPr lang="en-GB" b="1" dirty="0"/>
              <a:t>Harold Godwinson </a:t>
            </a:r>
            <a:r>
              <a:rPr lang="en-GB" dirty="0"/>
              <a:t>– has been crowned King Harold after the death of King Edward. He says Edward gave him the crown on his deathbed and that he has the support of the English nobles and church.</a:t>
            </a:r>
          </a:p>
          <a:p>
            <a:r>
              <a:rPr lang="en-GB" b="1" dirty="0"/>
              <a:t>William of Normandy </a:t>
            </a:r>
            <a:r>
              <a:rPr lang="en-GB" dirty="0"/>
              <a:t>– he says Edward promised him the crown and that Harold has broken his oath promising to support William’s claim to be king.  William can invade England as attacks on Normandy have ended.</a:t>
            </a:r>
          </a:p>
          <a:p>
            <a:r>
              <a:rPr lang="en-GB" b="1" dirty="0"/>
              <a:t>Edgar Atheling </a:t>
            </a:r>
            <a:r>
              <a:rPr lang="en-GB" dirty="0"/>
              <a:t>– is not yet old enough to lead the army if England is invaded and was not supported by English nobles when Edward died.</a:t>
            </a:r>
          </a:p>
          <a:p>
            <a:r>
              <a:rPr lang="en-GB" b="1" dirty="0"/>
              <a:t>Harald </a:t>
            </a:r>
            <a:r>
              <a:rPr lang="en-GB" b="1" dirty="0" err="1"/>
              <a:t>Hardrada</a:t>
            </a:r>
            <a:r>
              <a:rPr lang="en-GB" b="1" dirty="0"/>
              <a:t>, King of Norway </a:t>
            </a:r>
            <a:r>
              <a:rPr lang="en-GB" dirty="0"/>
              <a:t>– a successful soldier, he sees a chance to win more lands and wealth like past Danish kings of England.</a:t>
            </a:r>
          </a:p>
        </p:txBody>
      </p:sp>
      <p:sp>
        <p:nvSpPr>
          <p:cNvPr id="4" name="Slide Number Placeholder 3"/>
          <p:cNvSpPr>
            <a:spLocks noGrp="1"/>
          </p:cNvSpPr>
          <p:nvPr>
            <p:ph type="sldNum" sz="quarter" idx="12"/>
          </p:nvPr>
        </p:nvSpPr>
        <p:spPr/>
        <p:txBody>
          <a:bodyPr/>
          <a:lstStyle/>
          <a:p>
            <a:fld id="{7069561C-AC20-47A5-B5A8-E8F5BA94F58F}" type="slidenum">
              <a:rPr lang="en-GB" smtClean="0"/>
              <a:t>6</a:t>
            </a:fld>
            <a:endParaRPr lang="en-GB"/>
          </a:p>
        </p:txBody>
      </p:sp>
    </p:spTree>
    <p:extLst>
      <p:ext uri="{BB962C8B-B14F-4D97-AF65-F5344CB8AC3E}">
        <p14:creationId xmlns:p14="http://schemas.microsoft.com/office/powerpoint/2010/main" val="2233713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dirty="0"/>
              <a:t>Understanding the Succession 	in 1066</a:t>
            </a:r>
          </a:p>
        </p:txBody>
      </p:sp>
      <p:sp>
        <p:nvSpPr>
          <p:cNvPr id="19459" name="Content Placeholder 2"/>
          <p:cNvSpPr>
            <a:spLocks noGrp="1"/>
          </p:cNvSpPr>
          <p:nvPr>
            <p:ph idx="1"/>
          </p:nvPr>
        </p:nvSpPr>
        <p:spPr/>
        <p:txBody>
          <a:bodyPr/>
          <a:lstStyle/>
          <a:p>
            <a:pPr marL="514350" indent="-514350">
              <a:buFont typeface="+mj-lt"/>
              <a:buAutoNum type="alphaUcPeriod"/>
            </a:pPr>
            <a:r>
              <a:rPr lang="en-GB" dirty="0"/>
              <a:t>There was long-running uncertainty about who would be Edward’s successor</a:t>
            </a:r>
          </a:p>
          <a:p>
            <a:pPr marL="514350" indent="-514350">
              <a:buFont typeface="+mj-lt"/>
              <a:buAutoNum type="alphaUcPeriod"/>
            </a:pPr>
            <a:r>
              <a:rPr lang="en-GB" dirty="0"/>
              <a:t>The likelihood of each possible successor taking the crown changed over time </a:t>
            </a:r>
          </a:p>
          <a:p>
            <a:pPr marL="514350" indent="-514350">
              <a:buFont typeface="+mj-lt"/>
              <a:buAutoNum type="alphaUcPeriod"/>
            </a:pPr>
            <a:r>
              <a:rPr lang="en-GB" dirty="0"/>
              <a:t>There was a variety of reasons why individuals could claim the crown and there was no agreed set of ‘rules’ about who should be king</a:t>
            </a:r>
          </a:p>
          <a:p>
            <a:pPr marL="514350" indent="-514350">
              <a:buFont typeface="+mj-lt"/>
              <a:buAutoNum type="alphaUcPeriod"/>
            </a:pPr>
            <a:r>
              <a:rPr lang="en-GB" dirty="0"/>
              <a:t>All the ‘contenders’ had reason to believe they had the chance to be king, making conflict almost inevitable in 1066.</a:t>
            </a:r>
          </a:p>
        </p:txBody>
      </p:sp>
      <p:sp>
        <p:nvSpPr>
          <p:cNvPr id="2" name="Slide Number Placeholder 1"/>
          <p:cNvSpPr>
            <a:spLocks noGrp="1"/>
          </p:cNvSpPr>
          <p:nvPr>
            <p:ph type="sldNum" sz="quarter" idx="12"/>
          </p:nvPr>
        </p:nvSpPr>
        <p:spPr/>
        <p:txBody>
          <a:bodyPr/>
          <a:lstStyle/>
          <a:p>
            <a:fld id="{7069561C-AC20-47A5-B5A8-E8F5BA94F58F}" type="slidenum">
              <a:rPr lang="en-GB" smtClean="0"/>
              <a:t>7</a:t>
            </a:fld>
            <a:endParaRPr lang="en-GB"/>
          </a:p>
        </p:txBody>
      </p:sp>
    </p:spTree>
    <p:extLst>
      <p:ext uri="{BB962C8B-B14F-4D97-AF65-F5344CB8AC3E}">
        <p14:creationId xmlns:p14="http://schemas.microsoft.com/office/powerpoint/2010/main" val="38722008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TotalTime>
  <Words>567</Words>
  <Application>Microsoft Office PowerPoint</Application>
  <PresentationFormat>On-screen Show (4:3)</PresentationFormat>
  <Paragraphs>48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Understanding  the English Succession</vt:lpstr>
      <vt:lpstr>What helps decide  who will be king?</vt:lpstr>
      <vt:lpstr>1051</vt:lpstr>
      <vt:lpstr>1059</vt:lpstr>
      <vt:lpstr>1065</vt:lpstr>
      <vt:lpstr>January 1066</vt:lpstr>
      <vt:lpstr>Understanding the Succession  in 1066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 Dawson;www.thinkinghistory.co.uk</dc:creator>
  <cp:lastModifiedBy>PA Dawson</cp:lastModifiedBy>
  <cp:revision>8</cp:revision>
  <dcterms:created xsi:type="dcterms:W3CDTF">2016-11-25T16:21:36Z</dcterms:created>
  <dcterms:modified xsi:type="dcterms:W3CDTF">2016-11-25T18:17:48Z</dcterms:modified>
</cp:coreProperties>
</file>