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5"/>
  </p:notesMasterIdLst>
  <p:handoutMasterIdLst>
    <p:handoutMasterId r:id="rId46"/>
  </p:handoutMasterIdLst>
  <p:sldIdLst>
    <p:sldId id="256" r:id="rId2"/>
    <p:sldId id="289" r:id="rId3"/>
    <p:sldId id="327" r:id="rId4"/>
    <p:sldId id="296" r:id="rId5"/>
    <p:sldId id="325" r:id="rId6"/>
    <p:sldId id="299" r:id="rId7"/>
    <p:sldId id="326" r:id="rId8"/>
    <p:sldId id="324" r:id="rId9"/>
    <p:sldId id="328" r:id="rId10"/>
    <p:sldId id="323" r:id="rId11"/>
    <p:sldId id="290" r:id="rId12"/>
    <p:sldId id="293" r:id="rId13"/>
    <p:sldId id="291" r:id="rId14"/>
    <p:sldId id="321" r:id="rId15"/>
    <p:sldId id="311" r:id="rId16"/>
    <p:sldId id="302" r:id="rId17"/>
    <p:sldId id="305" r:id="rId18"/>
    <p:sldId id="309" r:id="rId19"/>
    <p:sldId id="310" r:id="rId20"/>
    <p:sldId id="306" r:id="rId21"/>
    <p:sldId id="307" r:id="rId22"/>
    <p:sldId id="329" r:id="rId23"/>
    <p:sldId id="308" r:id="rId24"/>
    <p:sldId id="313"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19" r:id="rId39"/>
    <p:sldId id="314" r:id="rId40"/>
    <p:sldId id="320" r:id="rId41"/>
    <p:sldId id="316" r:id="rId42"/>
    <p:sldId id="318" r:id="rId43"/>
    <p:sldId id="317" r:id="rId44"/>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10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FC6"/>
    <a:srgbClr val="417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92" autoAdjust="0"/>
    <p:restoredTop sz="86420" autoAdjust="0"/>
  </p:normalViewPr>
  <p:slideViewPr>
    <p:cSldViewPr snapToGrid="0" showGuides="1">
      <p:cViewPr varScale="1">
        <p:scale>
          <a:sx n="112" d="100"/>
          <a:sy n="112" d="100"/>
        </p:scale>
        <p:origin x="1182" y="108"/>
      </p:cViewPr>
      <p:guideLst>
        <p:guide orient="horz" pos="2069"/>
        <p:guide pos="1020"/>
      </p:guideLst>
    </p:cSldViewPr>
  </p:slideViewPr>
  <p:outlineViewPr>
    <p:cViewPr>
      <p:scale>
        <a:sx n="33" d="100"/>
        <a:sy n="33" d="100"/>
      </p:scale>
      <p:origin x="0" y="-2377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92" d="100"/>
          <a:sy n="92"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DE0BF4-E8FF-4A52-9620-5848B9E58DBD}"/>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FB5AF1D-283F-4DBE-90ED-EA91881047C4}"/>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044D1399-8E04-4DC2-ACA7-32CE3C603D62}" type="datetimeFigureOut">
              <a:rPr lang="en-GB" smtClean="0"/>
              <a:t>14/11/2020</a:t>
            </a:fld>
            <a:endParaRPr lang="en-GB"/>
          </a:p>
        </p:txBody>
      </p:sp>
      <p:sp>
        <p:nvSpPr>
          <p:cNvPr id="4" name="Footer Placeholder 3">
            <a:extLst>
              <a:ext uri="{FF2B5EF4-FFF2-40B4-BE49-F238E27FC236}">
                <a16:creationId xmlns:a16="http://schemas.microsoft.com/office/drawing/2014/main" id="{15B107F3-F724-4D7D-8BFA-DF0EADFD261A}"/>
              </a:ext>
            </a:extLst>
          </p:cNvPr>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3892F4F-A835-4AA5-AEEB-7F4CE094ADE0}"/>
              </a:ext>
            </a:extLst>
          </p:cNvPr>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36BF66EC-69B5-4170-8873-DF843FC3B770}" type="slidenum">
              <a:rPr lang="en-GB" smtClean="0"/>
              <a:t>‹#›</a:t>
            </a:fld>
            <a:endParaRPr lang="en-GB"/>
          </a:p>
        </p:txBody>
      </p:sp>
    </p:spTree>
    <p:extLst>
      <p:ext uri="{BB962C8B-B14F-4D97-AF65-F5344CB8AC3E}">
        <p14:creationId xmlns:p14="http://schemas.microsoft.com/office/powerpoint/2010/main" val="4184654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EDD482F6-8E63-4197-9B6B-53C5F53F703D}" type="datetimeFigureOut">
              <a:rPr lang="en-GB" smtClean="0"/>
              <a:t>14/11/2020</a:t>
            </a:fld>
            <a:endParaRPr lang="en-GB"/>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135F8540-E0A4-4BA3-BC79-A17AA4CE2DCA}" type="slidenum">
              <a:rPr lang="en-GB" smtClean="0"/>
              <a:t>‹#›</a:t>
            </a:fld>
            <a:endParaRPr lang="en-GB"/>
          </a:p>
        </p:txBody>
      </p:sp>
    </p:spTree>
    <p:extLst>
      <p:ext uri="{BB962C8B-B14F-4D97-AF65-F5344CB8AC3E}">
        <p14:creationId xmlns:p14="http://schemas.microsoft.com/office/powerpoint/2010/main" val="287370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5F8540-E0A4-4BA3-BC79-A17AA4CE2DCA}" type="slidenum">
              <a:rPr lang="en-GB" smtClean="0"/>
              <a:t>4</a:t>
            </a:fld>
            <a:endParaRPr lang="en-GB"/>
          </a:p>
        </p:txBody>
      </p:sp>
    </p:spTree>
    <p:extLst>
      <p:ext uri="{BB962C8B-B14F-4D97-AF65-F5344CB8AC3E}">
        <p14:creationId xmlns:p14="http://schemas.microsoft.com/office/powerpoint/2010/main" val="13423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5F8540-E0A4-4BA3-BC79-A17AA4CE2DCA}" type="slidenum">
              <a:rPr lang="en-GB" smtClean="0"/>
              <a:t>6</a:t>
            </a:fld>
            <a:endParaRPr lang="en-GB"/>
          </a:p>
        </p:txBody>
      </p:sp>
    </p:spTree>
    <p:extLst>
      <p:ext uri="{BB962C8B-B14F-4D97-AF65-F5344CB8AC3E}">
        <p14:creationId xmlns:p14="http://schemas.microsoft.com/office/powerpoint/2010/main" val="2575695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5955" y="1385710"/>
            <a:ext cx="4771695" cy="2974149"/>
          </a:xfrm>
        </p:spPr>
        <p:txBody>
          <a:bodyPr anchor="b">
            <a:normAutofit/>
          </a:bodyPr>
          <a:lstStyle>
            <a:lvl1pPr algn="ctr">
              <a:defRPr sz="4800" b="1">
                <a:latin typeface="+mn-lt"/>
              </a:defRPr>
            </a:lvl1pPr>
          </a:lstStyle>
          <a:p>
            <a:r>
              <a:rPr lang="en-US" dirty="0"/>
              <a:t>Click to edit Master title style</a:t>
            </a:r>
          </a:p>
        </p:txBody>
      </p:sp>
      <p:sp>
        <p:nvSpPr>
          <p:cNvPr id="4" name="Date Placeholder 3"/>
          <p:cNvSpPr>
            <a:spLocks noGrp="1"/>
          </p:cNvSpPr>
          <p:nvPr>
            <p:ph type="dt" sz="half" idx="10"/>
          </p:nvPr>
        </p:nvSpPr>
        <p:spPr/>
        <p:txBody>
          <a:bodyPr/>
          <a:lstStyle/>
          <a:p>
            <a:fld id="{93C52A74-5B8E-4B1D-80B6-797D67CDA74E}" type="datetime1">
              <a:rPr lang="en-GB" smtClean="0"/>
              <a:t>14/11/2020</a:t>
            </a:fld>
            <a:endParaRPr lang="en-GB"/>
          </a:p>
        </p:txBody>
      </p:sp>
      <p:sp>
        <p:nvSpPr>
          <p:cNvPr id="5" name="Footer Placeholder 4"/>
          <p:cNvSpPr>
            <a:spLocks noGrp="1"/>
          </p:cNvSpPr>
          <p:nvPr>
            <p:ph type="ftr" sz="quarter" idx="11"/>
          </p:nvPr>
        </p:nvSpPr>
        <p:spPr/>
        <p:txBody>
          <a:bodyPr/>
          <a:lstStyle/>
          <a:p>
            <a:r>
              <a:rPr lang="sv-SE"/>
              <a:t>© Ian Dawson 2020    www.thinkinghistory.co.uk</a:t>
            </a:r>
            <a:endParaRPr lang="en-GB"/>
          </a:p>
        </p:txBody>
      </p:sp>
      <p:sp>
        <p:nvSpPr>
          <p:cNvPr id="6" name="Slide Number Placeholder 5"/>
          <p:cNvSpPr>
            <a:spLocks noGrp="1"/>
          </p:cNvSpPr>
          <p:nvPr>
            <p:ph type="sldNum" sz="quarter" idx="12"/>
          </p:nvPr>
        </p:nvSpPr>
        <p:spPr/>
        <p:txBody>
          <a:bodyPr/>
          <a:lstStyle/>
          <a:p>
            <a:fld id="{2FFCF7CE-7A9B-4114-90AD-DFAECE5B6DB7}" type="slidenum">
              <a:rPr lang="en-GB" smtClean="0"/>
              <a:t>‹#›</a:t>
            </a:fld>
            <a:endParaRPr lang="en-GB"/>
          </a:p>
        </p:txBody>
      </p:sp>
      <p:pic>
        <p:nvPicPr>
          <p:cNvPr id="8" name="Picture 6" descr="F:\Thinking Work\Thinking Work Pictures\Resources (Images)\P6 - Tudors\A Level Images\Scans\Poleaxe 002a.jpg">
            <a:extLst>
              <a:ext uri="{FF2B5EF4-FFF2-40B4-BE49-F238E27FC236}">
                <a16:creationId xmlns:a16="http://schemas.microsoft.com/office/drawing/2014/main" id="{21CF8AF5-D78A-421F-BBE2-766891A17D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2583" y="123825"/>
            <a:ext cx="3479800"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 up of a logo&#10;&#10;Description automatically generated">
            <a:extLst>
              <a:ext uri="{FF2B5EF4-FFF2-40B4-BE49-F238E27FC236}">
                <a16:creationId xmlns:a16="http://schemas.microsoft.com/office/drawing/2014/main" id="{0FC2FACC-084C-4B58-AB57-39CD9E4419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9644" y="692150"/>
            <a:ext cx="940003" cy="940003"/>
          </a:xfrm>
          <a:prstGeom prst="rect">
            <a:avLst/>
          </a:prstGeom>
        </p:spPr>
      </p:pic>
      <p:pic>
        <p:nvPicPr>
          <p:cNvPr id="10" name="Picture 9" descr="A picture containing shirt&#10;&#10;Description automatically generated">
            <a:extLst>
              <a:ext uri="{FF2B5EF4-FFF2-40B4-BE49-F238E27FC236}">
                <a16:creationId xmlns:a16="http://schemas.microsoft.com/office/drawing/2014/main" id="{50805836-E4B4-4B96-9BCD-DFBFB1CFB4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2695" y="1285842"/>
            <a:ext cx="1040696" cy="995026"/>
          </a:xfrm>
          <a:prstGeom prst="rect">
            <a:avLst/>
          </a:prstGeom>
        </p:spPr>
      </p:pic>
      <p:pic>
        <p:nvPicPr>
          <p:cNvPr id="7" name="Picture 6" descr="A close up of a logo&#10;&#10;Description automatically generated">
            <a:extLst>
              <a:ext uri="{FF2B5EF4-FFF2-40B4-BE49-F238E27FC236}">
                <a16:creationId xmlns:a16="http://schemas.microsoft.com/office/drawing/2014/main" id="{F9BC2DB3-D37E-4E60-9B3F-4D10A0BD68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7362" y="5240998"/>
            <a:ext cx="940003" cy="940003"/>
          </a:xfrm>
          <a:prstGeom prst="rect">
            <a:avLst/>
          </a:prstGeom>
        </p:spPr>
      </p:pic>
      <p:pic>
        <p:nvPicPr>
          <p:cNvPr id="12" name="Picture 11" descr="A picture containing shirt&#10;&#10;Description automatically generated">
            <a:extLst>
              <a:ext uri="{FF2B5EF4-FFF2-40B4-BE49-F238E27FC236}">
                <a16:creationId xmlns:a16="http://schemas.microsoft.com/office/drawing/2014/main" id="{F79CC405-8F0B-4488-BDD8-EF3D3606DB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5714" y="4743485"/>
            <a:ext cx="1040696" cy="995026"/>
          </a:xfrm>
          <a:prstGeom prst="rect">
            <a:avLst/>
          </a:prstGeom>
        </p:spPr>
      </p:pic>
    </p:spTree>
    <p:extLst>
      <p:ext uri="{BB962C8B-B14F-4D97-AF65-F5344CB8AC3E}">
        <p14:creationId xmlns:p14="http://schemas.microsoft.com/office/powerpoint/2010/main" val="129601954"/>
      </p:ext>
    </p:extLst>
  </p:cSld>
  <p:clrMapOvr>
    <a:masterClrMapping/>
  </p:clrMapOvr>
  <p:extLst>
    <p:ext uri="{DCECCB84-F9BA-43D5-87BE-67443E8EF086}">
      <p15:sldGuideLst xmlns:p15="http://schemas.microsoft.com/office/powerpoint/2012/main">
        <p15:guide id="1" orient="horz" pos="3884" userDrawn="1">
          <p15:clr>
            <a:srgbClr val="FBAE40"/>
          </p15:clr>
        </p15:guide>
        <p15:guide id="2" pos="38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0C40B4-1F5E-48DA-BCF4-E049CD5384FC}" type="datetime1">
              <a:rPr lang="en-GB" smtClean="0"/>
              <a:t>14/11/2020</a:t>
            </a:fld>
            <a:endParaRPr lang="en-GB"/>
          </a:p>
        </p:txBody>
      </p:sp>
      <p:sp>
        <p:nvSpPr>
          <p:cNvPr id="5" name="Footer Placeholder 4"/>
          <p:cNvSpPr>
            <a:spLocks noGrp="1"/>
          </p:cNvSpPr>
          <p:nvPr>
            <p:ph type="ftr" sz="quarter" idx="11"/>
          </p:nvPr>
        </p:nvSpPr>
        <p:spPr/>
        <p:txBody>
          <a:bodyPr/>
          <a:lstStyle/>
          <a:p>
            <a:r>
              <a:rPr lang="sv-SE"/>
              <a:t>© Ian Dawson 2020    www.thinkinghistory.co.uk</a:t>
            </a:r>
            <a:endParaRPr lang="en-GB"/>
          </a:p>
        </p:txBody>
      </p:sp>
      <p:sp>
        <p:nvSpPr>
          <p:cNvPr id="6" name="Slide Number Placeholder 5"/>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233697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E04A2-1C92-42C4-86A2-AD44A116C2BA}" type="datetime1">
              <a:rPr lang="en-GB" smtClean="0"/>
              <a:t>14/11/2020</a:t>
            </a:fld>
            <a:endParaRPr lang="en-GB"/>
          </a:p>
        </p:txBody>
      </p:sp>
      <p:sp>
        <p:nvSpPr>
          <p:cNvPr id="5" name="Footer Placeholder 4"/>
          <p:cNvSpPr>
            <a:spLocks noGrp="1"/>
          </p:cNvSpPr>
          <p:nvPr>
            <p:ph type="ftr" sz="quarter" idx="11"/>
          </p:nvPr>
        </p:nvSpPr>
        <p:spPr/>
        <p:txBody>
          <a:bodyPr/>
          <a:lstStyle/>
          <a:p>
            <a:r>
              <a:rPr lang="sv-SE"/>
              <a:t>© Ian Dawson 2020    www.thinkinghistory.co.uk</a:t>
            </a:r>
            <a:endParaRPr lang="en-GB"/>
          </a:p>
        </p:txBody>
      </p:sp>
      <p:sp>
        <p:nvSpPr>
          <p:cNvPr id="6" name="Slide Number Placeholder 5"/>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75799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953157"/>
            <a:ext cx="7796214" cy="4223805"/>
          </a:xfrm>
        </p:spPr>
        <p:txBody>
          <a:bodyPr/>
          <a:lstStyle>
            <a:lvl2pPr indent="0">
              <a:buFontTx/>
              <a:buNone/>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60196C-29B1-4D04-B1B6-41513CEFF457}" type="datetime1">
              <a:rPr lang="en-GB" smtClean="0"/>
              <a:t>14/11/2020</a:t>
            </a:fld>
            <a:endParaRPr lang="en-GB"/>
          </a:p>
        </p:txBody>
      </p:sp>
      <p:sp>
        <p:nvSpPr>
          <p:cNvPr id="5" name="Footer Placeholder 4"/>
          <p:cNvSpPr>
            <a:spLocks noGrp="1"/>
          </p:cNvSpPr>
          <p:nvPr>
            <p:ph type="ftr" sz="quarter" idx="11"/>
          </p:nvPr>
        </p:nvSpPr>
        <p:spPr/>
        <p:txBody>
          <a:bodyPr/>
          <a:lstStyle/>
          <a:p>
            <a:r>
              <a:rPr lang="sv-SE" dirty="0"/>
              <a:t>© Ian Dawson 2020    www.thinkinghistory.co.uk</a:t>
            </a:r>
            <a:endParaRPr lang="en-GB" dirty="0"/>
          </a:p>
        </p:txBody>
      </p:sp>
      <p:sp>
        <p:nvSpPr>
          <p:cNvPr id="6" name="Slide Number Placeholder 5"/>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327482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56075-CEEF-4504-901F-2F62D4260DAE}" type="datetime1">
              <a:rPr lang="en-GB" smtClean="0"/>
              <a:t>14/11/2020</a:t>
            </a:fld>
            <a:endParaRPr lang="en-GB"/>
          </a:p>
        </p:txBody>
      </p:sp>
      <p:sp>
        <p:nvSpPr>
          <p:cNvPr id="5" name="Footer Placeholder 4"/>
          <p:cNvSpPr>
            <a:spLocks noGrp="1"/>
          </p:cNvSpPr>
          <p:nvPr>
            <p:ph type="ftr" sz="quarter" idx="11"/>
          </p:nvPr>
        </p:nvSpPr>
        <p:spPr/>
        <p:txBody>
          <a:bodyPr/>
          <a:lstStyle/>
          <a:p>
            <a:r>
              <a:rPr lang="sv-SE" dirty="0"/>
              <a:t>© Ian Dawson 2020    www.thinkinghistory.co.uk</a:t>
            </a:r>
            <a:endParaRPr lang="en-GB" dirty="0"/>
          </a:p>
        </p:txBody>
      </p:sp>
      <p:sp>
        <p:nvSpPr>
          <p:cNvPr id="6" name="Slide Number Placeholder 5"/>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105874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05EE61-DD6E-4CE8-83E5-7FE2A0F890B2}" type="datetime1">
              <a:rPr lang="en-GB" smtClean="0"/>
              <a:t>14/11/2020</a:t>
            </a:fld>
            <a:endParaRPr lang="en-GB"/>
          </a:p>
        </p:txBody>
      </p:sp>
      <p:sp>
        <p:nvSpPr>
          <p:cNvPr id="6" name="Footer Placeholder 5"/>
          <p:cNvSpPr>
            <a:spLocks noGrp="1"/>
          </p:cNvSpPr>
          <p:nvPr>
            <p:ph type="ftr" sz="quarter" idx="11"/>
          </p:nvPr>
        </p:nvSpPr>
        <p:spPr/>
        <p:txBody>
          <a:bodyPr/>
          <a:lstStyle/>
          <a:p>
            <a:r>
              <a:rPr lang="sv-SE"/>
              <a:t>© Ian Dawson 2020    www.thinkinghistory.co.uk</a:t>
            </a:r>
            <a:endParaRPr lang="en-GB"/>
          </a:p>
        </p:txBody>
      </p:sp>
      <p:sp>
        <p:nvSpPr>
          <p:cNvPr id="7" name="Slide Number Placeholder 6"/>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173755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7D7C34-47CC-4E03-BCEE-893F3883D035}" type="datetime1">
              <a:rPr lang="en-GB" smtClean="0"/>
              <a:t>14/11/2020</a:t>
            </a:fld>
            <a:endParaRPr lang="en-GB"/>
          </a:p>
        </p:txBody>
      </p:sp>
      <p:sp>
        <p:nvSpPr>
          <p:cNvPr id="8" name="Footer Placeholder 7"/>
          <p:cNvSpPr>
            <a:spLocks noGrp="1"/>
          </p:cNvSpPr>
          <p:nvPr>
            <p:ph type="ftr" sz="quarter" idx="11"/>
          </p:nvPr>
        </p:nvSpPr>
        <p:spPr/>
        <p:txBody>
          <a:bodyPr/>
          <a:lstStyle/>
          <a:p>
            <a:r>
              <a:rPr lang="sv-SE"/>
              <a:t>© Ian Dawson 2020    www.thinkinghistory.co.uk</a:t>
            </a:r>
            <a:endParaRPr lang="en-GB"/>
          </a:p>
        </p:txBody>
      </p:sp>
      <p:sp>
        <p:nvSpPr>
          <p:cNvPr id="9" name="Slide Number Placeholder 8"/>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277227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7110296"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782C1C-9F2A-432C-AC07-058F40D46287}" type="datetime1">
              <a:rPr lang="en-GB" smtClean="0"/>
              <a:t>14/11/2020</a:t>
            </a:fld>
            <a:endParaRPr lang="en-GB"/>
          </a:p>
        </p:txBody>
      </p:sp>
      <p:sp>
        <p:nvSpPr>
          <p:cNvPr id="4" name="Footer Placeholder 3"/>
          <p:cNvSpPr>
            <a:spLocks noGrp="1"/>
          </p:cNvSpPr>
          <p:nvPr>
            <p:ph type="ftr" sz="quarter" idx="11"/>
          </p:nvPr>
        </p:nvSpPr>
        <p:spPr/>
        <p:txBody>
          <a:bodyPr/>
          <a:lstStyle/>
          <a:p>
            <a:r>
              <a:rPr lang="sv-SE"/>
              <a:t>© Ian Dawson 2020    www.thinkinghistory.co.uk</a:t>
            </a:r>
            <a:endParaRPr lang="en-GB"/>
          </a:p>
        </p:txBody>
      </p:sp>
      <p:sp>
        <p:nvSpPr>
          <p:cNvPr id="5" name="Slide Number Placeholder 4"/>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30017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3CE32-9BE7-40A6-8307-8EA2B7BFED9F}" type="datetime1">
              <a:rPr lang="en-GB" smtClean="0"/>
              <a:t>14/11/2020</a:t>
            </a:fld>
            <a:endParaRPr lang="en-GB"/>
          </a:p>
        </p:txBody>
      </p:sp>
      <p:sp>
        <p:nvSpPr>
          <p:cNvPr id="3" name="Footer Placeholder 2"/>
          <p:cNvSpPr>
            <a:spLocks noGrp="1"/>
          </p:cNvSpPr>
          <p:nvPr>
            <p:ph type="ftr" sz="quarter" idx="11"/>
          </p:nvPr>
        </p:nvSpPr>
        <p:spPr/>
        <p:txBody>
          <a:bodyPr/>
          <a:lstStyle/>
          <a:p>
            <a:r>
              <a:rPr lang="sv-SE"/>
              <a:t>© Ian Dawson 2020    www.thinkinghistory.co.uk</a:t>
            </a:r>
            <a:endParaRPr lang="en-GB"/>
          </a:p>
        </p:txBody>
      </p:sp>
      <p:sp>
        <p:nvSpPr>
          <p:cNvPr id="4" name="Slide Number Placeholder 3"/>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236841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759D5-72A5-4E2F-8688-946E9FD71311}" type="datetime1">
              <a:rPr lang="en-GB" smtClean="0"/>
              <a:t>14/11/2020</a:t>
            </a:fld>
            <a:endParaRPr lang="en-GB"/>
          </a:p>
        </p:txBody>
      </p:sp>
      <p:sp>
        <p:nvSpPr>
          <p:cNvPr id="6" name="Footer Placeholder 5"/>
          <p:cNvSpPr>
            <a:spLocks noGrp="1"/>
          </p:cNvSpPr>
          <p:nvPr>
            <p:ph type="ftr" sz="quarter" idx="11"/>
          </p:nvPr>
        </p:nvSpPr>
        <p:spPr/>
        <p:txBody>
          <a:bodyPr/>
          <a:lstStyle/>
          <a:p>
            <a:r>
              <a:rPr lang="sv-SE"/>
              <a:t>© Ian Dawson 2020    www.thinkinghistory.co.uk</a:t>
            </a:r>
            <a:endParaRPr lang="en-GB"/>
          </a:p>
        </p:txBody>
      </p:sp>
      <p:sp>
        <p:nvSpPr>
          <p:cNvPr id="7" name="Slide Number Placeholder 6"/>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184390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59C095-0C9D-449F-AF00-EF1A6AA6499C}" type="datetime1">
              <a:rPr lang="en-GB" smtClean="0"/>
              <a:t>14/11/2020</a:t>
            </a:fld>
            <a:endParaRPr lang="en-GB"/>
          </a:p>
        </p:txBody>
      </p:sp>
      <p:sp>
        <p:nvSpPr>
          <p:cNvPr id="6" name="Footer Placeholder 5"/>
          <p:cNvSpPr>
            <a:spLocks noGrp="1"/>
          </p:cNvSpPr>
          <p:nvPr>
            <p:ph type="ftr" sz="quarter" idx="11"/>
          </p:nvPr>
        </p:nvSpPr>
        <p:spPr/>
        <p:txBody>
          <a:bodyPr/>
          <a:lstStyle/>
          <a:p>
            <a:r>
              <a:rPr lang="sv-SE"/>
              <a:t>© Ian Dawson 2020    www.thinkinghistory.co.uk</a:t>
            </a:r>
            <a:endParaRPr lang="en-GB"/>
          </a:p>
        </p:txBody>
      </p:sp>
      <p:sp>
        <p:nvSpPr>
          <p:cNvPr id="7" name="Slide Number Placeholder 6"/>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182970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02108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79621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058C0-F046-4CD3-A4CB-9808497B4D01}" type="datetime1">
              <a:rPr lang="en-GB" smtClean="0"/>
              <a:t>14/11/2020</a:t>
            </a:fld>
            <a:endParaRPr lang="en-GB"/>
          </a:p>
        </p:txBody>
      </p:sp>
      <p:sp>
        <p:nvSpPr>
          <p:cNvPr id="5" name="Footer Placeholder 4"/>
          <p:cNvSpPr>
            <a:spLocks noGrp="1"/>
          </p:cNvSpPr>
          <p:nvPr>
            <p:ph type="ftr" sz="quarter" idx="3"/>
          </p:nvPr>
        </p:nvSpPr>
        <p:spPr>
          <a:xfrm>
            <a:off x="628650" y="6356351"/>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dirty="0"/>
              <a:t>© Ian Dawson 2020    www.thinkinghistory.co.uk</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FFCF7CE-7A9B-4114-90AD-DFAECE5B6DB7}" type="slidenum">
              <a:rPr lang="en-GB" smtClean="0"/>
              <a:pPr/>
              <a:t>‹#›</a:t>
            </a:fld>
            <a:endParaRPr lang="en-GB"/>
          </a:p>
        </p:txBody>
      </p:sp>
      <p:pic>
        <p:nvPicPr>
          <p:cNvPr id="8" name="Picture 7" descr="A close up of a logo&#10;&#10;Description automatically generated">
            <a:extLst>
              <a:ext uri="{FF2B5EF4-FFF2-40B4-BE49-F238E27FC236}">
                <a16:creationId xmlns:a16="http://schemas.microsoft.com/office/drawing/2014/main" id="{2D114FA6-4620-4205-9AB6-CE0C108C336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83069" y="374883"/>
            <a:ext cx="720000" cy="720000"/>
          </a:xfrm>
          <a:prstGeom prst="rect">
            <a:avLst/>
          </a:prstGeom>
        </p:spPr>
      </p:pic>
      <p:pic>
        <p:nvPicPr>
          <p:cNvPr id="10" name="Picture 9" descr="A picture containing shirt&#10;&#10;Description automatically generated">
            <a:extLst>
              <a:ext uri="{FF2B5EF4-FFF2-40B4-BE49-F238E27FC236}">
                <a16:creationId xmlns:a16="http://schemas.microsoft.com/office/drawing/2014/main" id="{153B1511-095A-4371-9BE5-41EA629B3B0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704863" y="955988"/>
            <a:ext cx="720000" cy="688403"/>
          </a:xfrm>
          <a:prstGeom prst="rect">
            <a:avLst/>
          </a:prstGeom>
        </p:spPr>
      </p:pic>
    </p:spTree>
    <p:extLst>
      <p:ext uri="{BB962C8B-B14F-4D97-AF65-F5344CB8AC3E}">
        <p14:creationId xmlns:p14="http://schemas.microsoft.com/office/powerpoint/2010/main" val="3624958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AEA6-229F-46A7-84EE-E8B5195E64B4}"/>
              </a:ext>
            </a:extLst>
          </p:cNvPr>
          <p:cNvSpPr>
            <a:spLocks noGrp="1"/>
          </p:cNvSpPr>
          <p:nvPr>
            <p:ph type="ctrTitle"/>
          </p:nvPr>
        </p:nvSpPr>
        <p:spPr/>
        <p:txBody>
          <a:bodyPr/>
          <a:lstStyle/>
          <a:p>
            <a:r>
              <a:rPr lang="en-GB" dirty="0"/>
              <a:t>The </a:t>
            </a:r>
            <a:br>
              <a:rPr lang="en-GB" dirty="0"/>
            </a:br>
            <a:r>
              <a:rPr lang="en-GB" dirty="0"/>
              <a:t>Wars of the Roses 1455‐1487</a:t>
            </a:r>
          </a:p>
        </p:txBody>
      </p:sp>
    </p:spTree>
    <p:extLst>
      <p:ext uri="{BB962C8B-B14F-4D97-AF65-F5344CB8AC3E}">
        <p14:creationId xmlns:p14="http://schemas.microsoft.com/office/powerpoint/2010/main" val="216304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2C41925-E72D-4143-997B-FD75B0094993}"/>
              </a:ext>
            </a:extLst>
          </p:cNvPr>
          <p:cNvSpPr>
            <a:spLocks noGrp="1"/>
          </p:cNvSpPr>
          <p:nvPr>
            <p:ph type="title"/>
          </p:nvPr>
        </p:nvSpPr>
        <p:spPr/>
        <p:txBody>
          <a:bodyPr/>
          <a:lstStyle/>
          <a:p>
            <a:r>
              <a:rPr lang="en-GB" dirty="0"/>
              <a:t>Raglan Castle Today</a:t>
            </a:r>
          </a:p>
        </p:txBody>
      </p:sp>
      <p:sp>
        <p:nvSpPr>
          <p:cNvPr id="4" name="Footer Placeholder 3">
            <a:extLst>
              <a:ext uri="{FF2B5EF4-FFF2-40B4-BE49-F238E27FC236}">
                <a16:creationId xmlns:a16="http://schemas.microsoft.com/office/drawing/2014/main" id="{61F58C08-7FF5-48FD-B824-E3563DB63881}"/>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E30F0FF1-A467-4DD6-BAC5-0D7E9E77F463}"/>
              </a:ext>
            </a:extLst>
          </p:cNvPr>
          <p:cNvSpPr>
            <a:spLocks noGrp="1"/>
          </p:cNvSpPr>
          <p:nvPr>
            <p:ph type="sldNum" sz="quarter" idx="12"/>
          </p:nvPr>
        </p:nvSpPr>
        <p:spPr/>
        <p:txBody>
          <a:bodyPr/>
          <a:lstStyle/>
          <a:p>
            <a:fld id="{2FFCF7CE-7A9B-4114-90AD-DFAECE5B6DB7}" type="slidenum">
              <a:rPr lang="en-GB" smtClean="0"/>
              <a:t>10</a:t>
            </a:fld>
            <a:endParaRPr lang="en-GB"/>
          </a:p>
        </p:txBody>
      </p:sp>
      <p:pic>
        <p:nvPicPr>
          <p:cNvPr id="7" name="Picture 6" descr="A stone castle next to a brick building&#10;&#10;Description automatically generated">
            <a:extLst>
              <a:ext uri="{FF2B5EF4-FFF2-40B4-BE49-F238E27FC236}">
                <a16:creationId xmlns:a16="http://schemas.microsoft.com/office/drawing/2014/main" id="{A726878E-2C23-4784-A3A8-38778F535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300" y="1656036"/>
            <a:ext cx="6349576" cy="4226436"/>
          </a:xfrm>
          <a:prstGeom prst="rect">
            <a:avLst/>
          </a:prstGeom>
          <a:ln>
            <a:solidFill>
              <a:schemeClr val="tx1"/>
            </a:solidFill>
          </a:ln>
        </p:spPr>
      </p:pic>
      <p:sp>
        <p:nvSpPr>
          <p:cNvPr id="9" name="TextBox 8">
            <a:extLst>
              <a:ext uri="{FF2B5EF4-FFF2-40B4-BE49-F238E27FC236}">
                <a16:creationId xmlns:a16="http://schemas.microsoft.com/office/drawing/2014/main" id="{FE56D4C3-22EE-456C-A28E-B65637DC6716}"/>
              </a:ext>
            </a:extLst>
          </p:cNvPr>
          <p:cNvSpPr txBox="1"/>
          <p:nvPr/>
        </p:nvSpPr>
        <p:spPr>
          <a:xfrm>
            <a:off x="1329747" y="5987019"/>
            <a:ext cx="6074099" cy="369332"/>
          </a:xfrm>
          <a:prstGeom prst="rect">
            <a:avLst/>
          </a:prstGeom>
          <a:noFill/>
        </p:spPr>
        <p:txBody>
          <a:bodyPr wrap="none" rtlCol="0">
            <a:spAutoFit/>
          </a:bodyPr>
          <a:lstStyle/>
          <a:p>
            <a:r>
              <a:rPr lang="en-GB" dirty="0"/>
              <a:t>Raglan Castle, home to Anne and her husband William Herbert</a:t>
            </a:r>
          </a:p>
        </p:txBody>
      </p:sp>
    </p:spTree>
    <p:extLst>
      <p:ext uri="{BB962C8B-B14F-4D97-AF65-F5344CB8AC3E}">
        <p14:creationId xmlns:p14="http://schemas.microsoft.com/office/powerpoint/2010/main" val="87489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D781-DAA5-4899-A827-E35AA9D34034}"/>
              </a:ext>
            </a:extLst>
          </p:cNvPr>
          <p:cNvSpPr>
            <a:spLocks noGrp="1"/>
          </p:cNvSpPr>
          <p:nvPr>
            <p:ph type="title"/>
          </p:nvPr>
        </p:nvSpPr>
        <p:spPr/>
        <p:txBody>
          <a:bodyPr/>
          <a:lstStyle/>
          <a:p>
            <a:r>
              <a:rPr lang="en-GB" dirty="0"/>
              <a:t>The question for you </a:t>
            </a:r>
            <a:r>
              <a:rPr lang="en-GB"/>
              <a:t>to 	answer is</a:t>
            </a:r>
            <a:r>
              <a:rPr lang="en-GB" dirty="0"/>
              <a:t>:</a:t>
            </a:r>
          </a:p>
        </p:txBody>
      </p:sp>
      <p:sp>
        <p:nvSpPr>
          <p:cNvPr id="4" name="Footer Placeholder 3">
            <a:extLst>
              <a:ext uri="{FF2B5EF4-FFF2-40B4-BE49-F238E27FC236}">
                <a16:creationId xmlns:a16="http://schemas.microsoft.com/office/drawing/2014/main" id="{04B2BD86-574F-403B-A9F3-3D4E2FCD4C52}"/>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43A5C807-550C-4E5E-A7B5-CF9A17D5FA5C}"/>
              </a:ext>
            </a:extLst>
          </p:cNvPr>
          <p:cNvSpPr>
            <a:spLocks noGrp="1"/>
          </p:cNvSpPr>
          <p:nvPr>
            <p:ph type="sldNum" sz="quarter" idx="12"/>
          </p:nvPr>
        </p:nvSpPr>
        <p:spPr/>
        <p:txBody>
          <a:bodyPr/>
          <a:lstStyle/>
          <a:p>
            <a:fld id="{2FFCF7CE-7A9B-4114-90AD-DFAECE5B6DB7}" type="slidenum">
              <a:rPr lang="en-GB" smtClean="0"/>
              <a:pPr/>
              <a:t>11</a:t>
            </a:fld>
            <a:endParaRPr lang="en-GB"/>
          </a:p>
        </p:txBody>
      </p:sp>
      <p:sp>
        <p:nvSpPr>
          <p:cNvPr id="8" name="TextBox 7">
            <a:extLst>
              <a:ext uri="{FF2B5EF4-FFF2-40B4-BE49-F238E27FC236}">
                <a16:creationId xmlns:a16="http://schemas.microsoft.com/office/drawing/2014/main" id="{9B4DF151-814B-4829-81C0-B545F224AC43}"/>
              </a:ext>
            </a:extLst>
          </p:cNvPr>
          <p:cNvSpPr txBox="1"/>
          <p:nvPr/>
        </p:nvSpPr>
        <p:spPr>
          <a:xfrm>
            <a:off x="1615689" y="2865559"/>
            <a:ext cx="5870961" cy="1571264"/>
          </a:xfrm>
          <a:prstGeom prst="rect">
            <a:avLst/>
          </a:prstGeom>
          <a:noFill/>
          <a:ln>
            <a:solidFill>
              <a:schemeClr val="accent1"/>
            </a:solidFill>
          </a:ln>
        </p:spPr>
        <p:txBody>
          <a:bodyPr wrap="square" rtlCol="0">
            <a:spAutoFit/>
          </a:bodyPr>
          <a:lstStyle/>
          <a:p>
            <a:pPr algn="ctr">
              <a:lnSpc>
                <a:spcPct val="150000"/>
              </a:lnSpc>
            </a:pPr>
            <a:r>
              <a:rPr lang="en-GB" sz="2800" b="1" dirty="0"/>
              <a:t>How would you describe the people of the Wars of the Roses?</a:t>
            </a:r>
          </a:p>
          <a:p>
            <a:pPr algn="ctr">
              <a:lnSpc>
                <a:spcPct val="150000"/>
              </a:lnSpc>
              <a:spcAft>
                <a:spcPts val="3000"/>
              </a:spcAft>
            </a:pPr>
            <a:endParaRPr lang="en-GB" sz="900" dirty="0"/>
          </a:p>
        </p:txBody>
      </p:sp>
    </p:spTree>
    <p:extLst>
      <p:ext uri="{BB962C8B-B14F-4D97-AF65-F5344CB8AC3E}">
        <p14:creationId xmlns:p14="http://schemas.microsoft.com/office/powerpoint/2010/main" val="234198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D781-DAA5-4899-A827-E35AA9D34034}"/>
              </a:ext>
            </a:extLst>
          </p:cNvPr>
          <p:cNvSpPr>
            <a:spLocks noGrp="1"/>
          </p:cNvSpPr>
          <p:nvPr>
            <p:ph type="title"/>
          </p:nvPr>
        </p:nvSpPr>
        <p:spPr/>
        <p:txBody>
          <a:bodyPr/>
          <a:lstStyle/>
          <a:p>
            <a:r>
              <a:rPr lang="en-GB" dirty="0"/>
              <a:t>Building your answer</a:t>
            </a:r>
          </a:p>
        </p:txBody>
      </p:sp>
      <p:sp>
        <p:nvSpPr>
          <p:cNvPr id="9" name="Content Placeholder 8">
            <a:extLst>
              <a:ext uri="{FF2B5EF4-FFF2-40B4-BE49-F238E27FC236}">
                <a16:creationId xmlns:a16="http://schemas.microsoft.com/office/drawing/2014/main" id="{5A377CB1-B0DE-4B7F-94BF-CDC3AA8851EE}"/>
              </a:ext>
            </a:extLst>
          </p:cNvPr>
          <p:cNvSpPr>
            <a:spLocks noGrp="1"/>
          </p:cNvSpPr>
          <p:nvPr>
            <p:ph idx="1"/>
          </p:nvPr>
        </p:nvSpPr>
        <p:spPr/>
        <p:txBody>
          <a:bodyPr/>
          <a:lstStyle/>
          <a:p>
            <a:r>
              <a:rPr lang="en-GB" dirty="0"/>
              <a:t>What can you find out from the following timeline		 to help you answer your question:</a:t>
            </a:r>
          </a:p>
          <a:p>
            <a:endParaRPr lang="en-GB" dirty="0"/>
          </a:p>
        </p:txBody>
      </p:sp>
      <p:sp>
        <p:nvSpPr>
          <p:cNvPr id="4" name="Footer Placeholder 3">
            <a:extLst>
              <a:ext uri="{FF2B5EF4-FFF2-40B4-BE49-F238E27FC236}">
                <a16:creationId xmlns:a16="http://schemas.microsoft.com/office/drawing/2014/main" id="{04B2BD86-574F-403B-A9F3-3D4E2FCD4C52}"/>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43A5C807-550C-4E5E-A7B5-CF9A17D5FA5C}"/>
              </a:ext>
            </a:extLst>
          </p:cNvPr>
          <p:cNvSpPr>
            <a:spLocks noGrp="1"/>
          </p:cNvSpPr>
          <p:nvPr>
            <p:ph type="sldNum" sz="quarter" idx="12"/>
          </p:nvPr>
        </p:nvSpPr>
        <p:spPr/>
        <p:txBody>
          <a:bodyPr/>
          <a:lstStyle/>
          <a:p>
            <a:fld id="{2FFCF7CE-7A9B-4114-90AD-DFAECE5B6DB7}" type="slidenum">
              <a:rPr lang="en-GB" smtClean="0"/>
              <a:pPr/>
              <a:t>12</a:t>
            </a:fld>
            <a:endParaRPr lang="en-GB"/>
          </a:p>
        </p:txBody>
      </p:sp>
      <p:sp>
        <p:nvSpPr>
          <p:cNvPr id="3" name="TextBox 2">
            <a:extLst>
              <a:ext uri="{FF2B5EF4-FFF2-40B4-BE49-F238E27FC236}">
                <a16:creationId xmlns:a16="http://schemas.microsoft.com/office/drawing/2014/main" id="{037E0146-6A34-42C2-84FE-F2F41129D4DD}"/>
              </a:ext>
            </a:extLst>
          </p:cNvPr>
          <p:cNvSpPr txBox="1"/>
          <p:nvPr/>
        </p:nvSpPr>
        <p:spPr>
          <a:xfrm>
            <a:off x="1619250" y="3284538"/>
            <a:ext cx="5870961" cy="1571264"/>
          </a:xfrm>
          <a:prstGeom prst="rect">
            <a:avLst/>
          </a:prstGeom>
          <a:noFill/>
          <a:ln>
            <a:solidFill>
              <a:schemeClr val="accent1"/>
            </a:solidFill>
          </a:ln>
        </p:spPr>
        <p:txBody>
          <a:bodyPr wrap="square" rtlCol="0">
            <a:spAutoFit/>
          </a:bodyPr>
          <a:lstStyle/>
          <a:p>
            <a:pPr algn="ctr">
              <a:lnSpc>
                <a:spcPct val="150000"/>
              </a:lnSpc>
            </a:pPr>
            <a:r>
              <a:rPr lang="en-GB" sz="2800" b="1" dirty="0"/>
              <a:t>How would you describe the people of the Wars of the Roses?</a:t>
            </a:r>
          </a:p>
          <a:p>
            <a:pPr algn="ctr">
              <a:lnSpc>
                <a:spcPct val="150000"/>
              </a:lnSpc>
              <a:spcAft>
                <a:spcPts val="3000"/>
              </a:spcAft>
            </a:pPr>
            <a:endParaRPr lang="en-GB" sz="900" dirty="0"/>
          </a:p>
        </p:txBody>
      </p:sp>
    </p:spTree>
    <p:extLst>
      <p:ext uri="{BB962C8B-B14F-4D97-AF65-F5344CB8AC3E}">
        <p14:creationId xmlns:p14="http://schemas.microsoft.com/office/powerpoint/2010/main" val="377876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2AAC1C-3F0B-450D-A6FC-DE410DAB7AC4}"/>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49713617-F789-437E-AF18-CF3C83F843D8}"/>
              </a:ext>
            </a:extLst>
          </p:cNvPr>
          <p:cNvSpPr>
            <a:spLocks noGrp="1"/>
          </p:cNvSpPr>
          <p:nvPr>
            <p:ph type="sldNum" sz="quarter" idx="12"/>
          </p:nvPr>
        </p:nvSpPr>
        <p:spPr/>
        <p:txBody>
          <a:bodyPr/>
          <a:lstStyle/>
          <a:p>
            <a:fld id="{2FFCF7CE-7A9B-4114-90AD-DFAECE5B6DB7}" type="slidenum">
              <a:rPr lang="en-GB" smtClean="0"/>
              <a:t>13</a:t>
            </a:fld>
            <a:endParaRPr lang="en-GB"/>
          </a:p>
        </p:txBody>
      </p:sp>
      <p:pic>
        <p:nvPicPr>
          <p:cNvPr id="3" name="Picture 2">
            <a:extLst>
              <a:ext uri="{FF2B5EF4-FFF2-40B4-BE49-F238E27FC236}">
                <a16:creationId xmlns:a16="http://schemas.microsoft.com/office/drawing/2014/main" id="{C2A7D017-71A0-43D9-8E3A-F6EC313649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95281"/>
            <a:ext cx="9144000" cy="6467437"/>
          </a:xfrm>
          <a:prstGeom prst="rect">
            <a:avLst/>
          </a:prstGeom>
        </p:spPr>
      </p:pic>
    </p:spTree>
    <p:extLst>
      <p:ext uri="{BB962C8B-B14F-4D97-AF65-F5344CB8AC3E}">
        <p14:creationId xmlns:p14="http://schemas.microsoft.com/office/powerpoint/2010/main" val="130449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D2D05C-1EB0-4554-A0A6-52797BB4001B}"/>
              </a:ext>
            </a:extLst>
          </p:cNvPr>
          <p:cNvSpPr>
            <a:spLocks noGrp="1"/>
          </p:cNvSpPr>
          <p:nvPr>
            <p:ph type="ftr" sz="quarter" idx="11"/>
          </p:nvPr>
        </p:nvSpPr>
        <p:spPr/>
        <p:txBody>
          <a:bodyPr/>
          <a:lstStyle/>
          <a:p>
            <a:r>
              <a:rPr lang="sv-SE"/>
              <a:t>© Ian Dawson 2020    www.thinkinghistory.co.uk</a:t>
            </a:r>
            <a:endParaRPr lang="en-GB"/>
          </a:p>
        </p:txBody>
      </p:sp>
      <p:sp>
        <p:nvSpPr>
          <p:cNvPr id="3" name="Slide Number Placeholder 2">
            <a:extLst>
              <a:ext uri="{FF2B5EF4-FFF2-40B4-BE49-F238E27FC236}">
                <a16:creationId xmlns:a16="http://schemas.microsoft.com/office/drawing/2014/main" id="{99009BE7-DB9D-43BA-A78A-0B3CD8D3D0A2}"/>
              </a:ext>
            </a:extLst>
          </p:cNvPr>
          <p:cNvSpPr>
            <a:spLocks noGrp="1"/>
          </p:cNvSpPr>
          <p:nvPr>
            <p:ph type="sldNum" sz="quarter" idx="12"/>
          </p:nvPr>
        </p:nvSpPr>
        <p:spPr/>
        <p:txBody>
          <a:bodyPr/>
          <a:lstStyle/>
          <a:p>
            <a:fld id="{2FFCF7CE-7A9B-4114-90AD-DFAECE5B6DB7}" type="slidenum">
              <a:rPr lang="en-GB" smtClean="0"/>
              <a:t>14</a:t>
            </a:fld>
            <a:endParaRPr lang="en-GB"/>
          </a:p>
        </p:txBody>
      </p:sp>
      <p:sp>
        <p:nvSpPr>
          <p:cNvPr id="6" name="Rectangle 5">
            <a:extLst>
              <a:ext uri="{FF2B5EF4-FFF2-40B4-BE49-F238E27FC236}">
                <a16:creationId xmlns:a16="http://schemas.microsoft.com/office/drawing/2014/main" id="{E7ACF677-E55F-4F4E-955B-B0D973734743}"/>
              </a:ext>
            </a:extLst>
          </p:cNvPr>
          <p:cNvSpPr/>
          <p:nvPr/>
        </p:nvSpPr>
        <p:spPr>
          <a:xfrm>
            <a:off x="628650" y="6356351"/>
            <a:ext cx="2806759"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Map&#10;&#10;Description automatically generated">
            <a:extLst>
              <a:ext uri="{FF2B5EF4-FFF2-40B4-BE49-F238E27FC236}">
                <a16:creationId xmlns:a16="http://schemas.microsoft.com/office/drawing/2014/main" id="{4568C420-EAA2-4EAF-96A0-9E4491FA9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878" y="432943"/>
            <a:ext cx="4371539" cy="6105970"/>
          </a:xfrm>
          <a:prstGeom prst="rect">
            <a:avLst/>
          </a:prstGeom>
          <a:ln>
            <a:solidFill>
              <a:schemeClr val="tx1"/>
            </a:solidFill>
          </a:ln>
        </p:spPr>
      </p:pic>
      <p:sp>
        <p:nvSpPr>
          <p:cNvPr id="8" name="TextBox 7">
            <a:extLst>
              <a:ext uri="{FF2B5EF4-FFF2-40B4-BE49-F238E27FC236}">
                <a16:creationId xmlns:a16="http://schemas.microsoft.com/office/drawing/2014/main" id="{4736C190-D434-433F-9324-549D4331158A}"/>
              </a:ext>
            </a:extLst>
          </p:cNvPr>
          <p:cNvSpPr txBox="1"/>
          <p:nvPr/>
        </p:nvSpPr>
        <p:spPr>
          <a:xfrm>
            <a:off x="806775" y="3070429"/>
            <a:ext cx="1401331" cy="830997"/>
          </a:xfrm>
          <a:prstGeom prst="rect">
            <a:avLst/>
          </a:prstGeom>
          <a:noFill/>
        </p:spPr>
        <p:txBody>
          <a:bodyPr wrap="square" rtlCol="0">
            <a:spAutoFit/>
          </a:bodyPr>
          <a:lstStyle/>
          <a:p>
            <a:pPr algn="ctr"/>
            <a:r>
              <a:rPr lang="en-GB" sz="1600" dirty="0"/>
              <a:t>Map showing the location of the battles</a:t>
            </a:r>
          </a:p>
        </p:txBody>
      </p:sp>
    </p:spTree>
    <p:extLst>
      <p:ext uri="{BB962C8B-B14F-4D97-AF65-F5344CB8AC3E}">
        <p14:creationId xmlns:p14="http://schemas.microsoft.com/office/powerpoint/2010/main" val="394907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D781-DAA5-4899-A827-E35AA9D34034}"/>
              </a:ext>
            </a:extLst>
          </p:cNvPr>
          <p:cNvSpPr>
            <a:spLocks noGrp="1"/>
          </p:cNvSpPr>
          <p:nvPr>
            <p:ph type="title"/>
          </p:nvPr>
        </p:nvSpPr>
        <p:spPr/>
        <p:txBody>
          <a:bodyPr/>
          <a:lstStyle/>
          <a:p>
            <a:r>
              <a:rPr lang="en-GB" dirty="0"/>
              <a:t>Building your answer</a:t>
            </a:r>
          </a:p>
        </p:txBody>
      </p:sp>
      <p:sp>
        <p:nvSpPr>
          <p:cNvPr id="9" name="Content Placeholder 8">
            <a:extLst>
              <a:ext uri="{FF2B5EF4-FFF2-40B4-BE49-F238E27FC236}">
                <a16:creationId xmlns:a16="http://schemas.microsoft.com/office/drawing/2014/main" id="{5A377CB1-B0DE-4B7F-94BF-CDC3AA8851EE}"/>
              </a:ext>
            </a:extLst>
          </p:cNvPr>
          <p:cNvSpPr>
            <a:spLocks noGrp="1"/>
          </p:cNvSpPr>
          <p:nvPr>
            <p:ph idx="1"/>
          </p:nvPr>
        </p:nvSpPr>
        <p:spPr/>
        <p:txBody>
          <a:bodyPr/>
          <a:lstStyle/>
          <a:p>
            <a:r>
              <a:rPr lang="en-GB" dirty="0"/>
              <a:t>What have you found out from the timeline			 that might help you answer your question:</a:t>
            </a:r>
          </a:p>
          <a:p>
            <a:endParaRPr lang="en-GB" dirty="0"/>
          </a:p>
        </p:txBody>
      </p:sp>
      <p:sp>
        <p:nvSpPr>
          <p:cNvPr id="4" name="Footer Placeholder 3">
            <a:extLst>
              <a:ext uri="{FF2B5EF4-FFF2-40B4-BE49-F238E27FC236}">
                <a16:creationId xmlns:a16="http://schemas.microsoft.com/office/drawing/2014/main" id="{04B2BD86-574F-403B-A9F3-3D4E2FCD4C52}"/>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43A5C807-550C-4E5E-A7B5-CF9A17D5FA5C}"/>
              </a:ext>
            </a:extLst>
          </p:cNvPr>
          <p:cNvSpPr>
            <a:spLocks noGrp="1"/>
          </p:cNvSpPr>
          <p:nvPr>
            <p:ph type="sldNum" sz="quarter" idx="12"/>
          </p:nvPr>
        </p:nvSpPr>
        <p:spPr/>
        <p:txBody>
          <a:bodyPr/>
          <a:lstStyle/>
          <a:p>
            <a:fld id="{2FFCF7CE-7A9B-4114-90AD-DFAECE5B6DB7}" type="slidenum">
              <a:rPr lang="en-GB" smtClean="0"/>
              <a:pPr/>
              <a:t>15</a:t>
            </a:fld>
            <a:endParaRPr lang="en-GB"/>
          </a:p>
        </p:txBody>
      </p:sp>
      <p:sp>
        <p:nvSpPr>
          <p:cNvPr id="3" name="TextBox 2">
            <a:extLst>
              <a:ext uri="{FF2B5EF4-FFF2-40B4-BE49-F238E27FC236}">
                <a16:creationId xmlns:a16="http://schemas.microsoft.com/office/drawing/2014/main" id="{DF949F30-4DC8-45CC-9243-A4E12395715B}"/>
              </a:ext>
            </a:extLst>
          </p:cNvPr>
          <p:cNvSpPr txBox="1"/>
          <p:nvPr/>
        </p:nvSpPr>
        <p:spPr>
          <a:xfrm>
            <a:off x="1619250" y="3284538"/>
            <a:ext cx="5870961" cy="1571264"/>
          </a:xfrm>
          <a:prstGeom prst="rect">
            <a:avLst/>
          </a:prstGeom>
          <a:noFill/>
          <a:ln>
            <a:solidFill>
              <a:schemeClr val="accent1"/>
            </a:solidFill>
          </a:ln>
        </p:spPr>
        <p:txBody>
          <a:bodyPr wrap="square" rtlCol="0">
            <a:spAutoFit/>
          </a:bodyPr>
          <a:lstStyle/>
          <a:p>
            <a:pPr algn="ctr">
              <a:lnSpc>
                <a:spcPct val="150000"/>
              </a:lnSpc>
            </a:pPr>
            <a:r>
              <a:rPr lang="en-GB" sz="2800" b="1" dirty="0"/>
              <a:t>How would you describe the people of the Wars of the Roses?</a:t>
            </a:r>
          </a:p>
          <a:p>
            <a:pPr algn="ctr">
              <a:lnSpc>
                <a:spcPct val="150000"/>
              </a:lnSpc>
              <a:spcAft>
                <a:spcPts val="3000"/>
              </a:spcAft>
            </a:pPr>
            <a:endParaRPr lang="en-GB" sz="900" dirty="0"/>
          </a:p>
        </p:txBody>
      </p:sp>
    </p:spTree>
    <p:extLst>
      <p:ext uri="{BB962C8B-B14F-4D97-AF65-F5344CB8AC3E}">
        <p14:creationId xmlns:p14="http://schemas.microsoft.com/office/powerpoint/2010/main" val="310784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D781-DAA5-4899-A827-E35AA9D34034}"/>
              </a:ext>
            </a:extLst>
          </p:cNvPr>
          <p:cNvSpPr>
            <a:spLocks noGrp="1"/>
          </p:cNvSpPr>
          <p:nvPr>
            <p:ph type="title"/>
          </p:nvPr>
        </p:nvSpPr>
        <p:spPr/>
        <p:txBody>
          <a:bodyPr/>
          <a:lstStyle/>
          <a:p>
            <a:r>
              <a:rPr lang="en-GB" dirty="0"/>
              <a:t>Building your answer</a:t>
            </a:r>
          </a:p>
        </p:txBody>
      </p:sp>
      <p:sp>
        <p:nvSpPr>
          <p:cNvPr id="9" name="Content Placeholder 8">
            <a:extLst>
              <a:ext uri="{FF2B5EF4-FFF2-40B4-BE49-F238E27FC236}">
                <a16:creationId xmlns:a16="http://schemas.microsoft.com/office/drawing/2014/main" id="{5A377CB1-B0DE-4B7F-94BF-CDC3AA8851EE}"/>
              </a:ext>
            </a:extLst>
          </p:cNvPr>
          <p:cNvSpPr>
            <a:spLocks noGrp="1"/>
          </p:cNvSpPr>
          <p:nvPr>
            <p:ph idx="1"/>
          </p:nvPr>
        </p:nvSpPr>
        <p:spPr/>
        <p:txBody>
          <a:bodyPr/>
          <a:lstStyle/>
          <a:p>
            <a:r>
              <a:rPr lang="en-GB" dirty="0"/>
              <a:t>What can you find out from the following Myth‐Busting activity to help you answer your question:</a:t>
            </a:r>
          </a:p>
          <a:p>
            <a:endParaRPr lang="en-GB" dirty="0"/>
          </a:p>
        </p:txBody>
      </p:sp>
      <p:sp>
        <p:nvSpPr>
          <p:cNvPr id="4" name="Footer Placeholder 3">
            <a:extLst>
              <a:ext uri="{FF2B5EF4-FFF2-40B4-BE49-F238E27FC236}">
                <a16:creationId xmlns:a16="http://schemas.microsoft.com/office/drawing/2014/main" id="{04B2BD86-574F-403B-A9F3-3D4E2FCD4C52}"/>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43A5C807-550C-4E5E-A7B5-CF9A17D5FA5C}"/>
              </a:ext>
            </a:extLst>
          </p:cNvPr>
          <p:cNvSpPr>
            <a:spLocks noGrp="1"/>
          </p:cNvSpPr>
          <p:nvPr>
            <p:ph type="sldNum" sz="quarter" idx="12"/>
          </p:nvPr>
        </p:nvSpPr>
        <p:spPr/>
        <p:txBody>
          <a:bodyPr/>
          <a:lstStyle/>
          <a:p>
            <a:fld id="{2FFCF7CE-7A9B-4114-90AD-DFAECE5B6DB7}" type="slidenum">
              <a:rPr lang="en-GB" smtClean="0"/>
              <a:pPr/>
              <a:t>16</a:t>
            </a:fld>
            <a:endParaRPr lang="en-GB"/>
          </a:p>
        </p:txBody>
      </p:sp>
      <p:sp>
        <p:nvSpPr>
          <p:cNvPr id="3" name="TextBox 2">
            <a:extLst>
              <a:ext uri="{FF2B5EF4-FFF2-40B4-BE49-F238E27FC236}">
                <a16:creationId xmlns:a16="http://schemas.microsoft.com/office/drawing/2014/main" id="{CD37D7B4-A781-468E-BDA4-C6769A84D29C}"/>
              </a:ext>
            </a:extLst>
          </p:cNvPr>
          <p:cNvSpPr txBox="1"/>
          <p:nvPr/>
        </p:nvSpPr>
        <p:spPr>
          <a:xfrm>
            <a:off x="1615689" y="3510485"/>
            <a:ext cx="5870961" cy="1571264"/>
          </a:xfrm>
          <a:prstGeom prst="rect">
            <a:avLst/>
          </a:prstGeom>
          <a:noFill/>
          <a:ln>
            <a:solidFill>
              <a:schemeClr val="accent1"/>
            </a:solidFill>
          </a:ln>
        </p:spPr>
        <p:txBody>
          <a:bodyPr wrap="square" rtlCol="0">
            <a:spAutoFit/>
          </a:bodyPr>
          <a:lstStyle/>
          <a:p>
            <a:pPr algn="ctr">
              <a:lnSpc>
                <a:spcPct val="150000"/>
              </a:lnSpc>
            </a:pPr>
            <a:r>
              <a:rPr lang="en-GB" sz="2800" b="1" dirty="0"/>
              <a:t>How would you describe the people of the Wars of the Roses?</a:t>
            </a:r>
          </a:p>
          <a:p>
            <a:pPr algn="ctr">
              <a:lnSpc>
                <a:spcPct val="150000"/>
              </a:lnSpc>
              <a:spcAft>
                <a:spcPts val="3000"/>
              </a:spcAft>
            </a:pPr>
            <a:endParaRPr lang="en-GB" sz="900" dirty="0"/>
          </a:p>
        </p:txBody>
      </p:sp>
    </p:spTree>
    <p:extLst>
      <p:ext uri="{BB962C8B-B14F-4D97-AF65-F5344CB8AC3E}">
        <p14:creationId xmlns:p14="http://schemas.microsoft.com/office/powerpoint/2010/main" val="113662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CF06-901C-40D4-A862-72372C038458}"/>
              </a:ext>
            </a:extLst>
          </p:cNvPr>
          <p:cNvSpPr>
            <a:spLocks noGrp="1"/>
          </p:cNvSpPr>
          <p:nvPr>
            <p:ph type="title"/>
          </p:nvPr>
        </p:nvSpPr>
        <p:spPr/>
        <p:txBody>
          <a:bodyPr>
            <a:normAutofit/>
          </a:bodyPr>
          <a:lstStyle/>
          <a:p>
            <a:r>
              <a:rPr lang="en-GB" dirty="0"/>
              <a:t>Myth-busting 				The Wars of the Roses</a:t>
            </a:r>
          </a:p>
        </p:txBody>
      </p:sp>
      <p:sp>
        <p:nvSpPr>
          <p:cNvPr id="3" name="Content Placeholder 2">
            <a:extLst>
              <a:ext uri="{FF2B5EF4-FFF2-40B4-BE49-F238E27FC236}">
                <a16:creationId xmlns:a16="http://schemas.microsoft.com/office/drawing/2014/main" id="{3243336C-3AC0-4139-BF16-92E595456DF5}"/>
              </a:ext>
            </a:extLst>
          </p:cNvPr>
          <p:cNvSpPr>
            <a:spLocks noGrp="1"/>
          </p:cNvSpPr>
          <p:nvPr>
            <p:ph idx="1"/>
          </p:nvPr>
        </p:nvSpPr>
        <p:spPr/>
        <p:txBody>
          <a:bodyPr/>
          <a:lstStyle/>
          <a:p>
            <a:endParaRPr lang="en-GB" dirty="0"/>
          </a:p>
          <a:p>
            <a:r>
              <a:rPr lang="en-GB" dirty="0"/>
              <a:t>The soldiers all came from Yorkshire and Lancashire.</a:t>
            </a:r>
          </a:p>
          <a:p>
            <a:endParaRPr lang="en-GB" dirty="0"/>
          </a:p>
          <a:p>
            <a:r>
              <a:rPr lang="en-GB" dirty="0"/>
              <a:t>Everyone wore white or red roses as badges.</a:t>
            </a:r>
          </a:p>
          <a:p>
            <a:endParaRPr lang="en-GB" dirty="0"/>
          </a:p>
          <a:p>
            <a:endParaRPr lang="en-GB" dirty="0"/>
          </a:p>
        </p:txBody>
      </p:sp>
      <p:sp>
        <p:nvSpPr>
          <p:cNvPr id="4" name="Footer Placeholder 3">
            <a:extLst>
              <a:ext uri="{FF2B5EF4-FFF2-40B4-BE49-F238E27FC236}">
                <a16:creationId xmlns:a16="http://schemas.microsoft.com/office/drawing/2014/main" id="{BD944EC9-11D9-4391-9A9A-856AFAC1136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Ian Dawson 2020    www.thinkinghistory.co.uk</a:t>
            </a:r>
            <a:endParaRPr kumimoji="0" lang="en-GB"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C2FCC69-C9AC-459A-B382-98B0545C38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FCF7CE-7A9B-4114-90AD-DFAECE5B6DB7}" type="slidenum">
              <a:rPr kumimoji="0" lang="en-GB" sz="1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439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CF06-901C-40D4-A862-72372C038458}"/>
              </a:ext>
            </a:extLst>
          </p:cNvPr>
          <p:cNvSpPr>
            <a:spLocks noGrp="1"/>
          </p:cNvSpPr>
          <p:nvPr>
            <p:ph type="title"/>
          </p:nvPr>
        </p:nvSpPr>
        <p:spPr/>
        <p:txBody>
          <a:bodyPr/>
          <a:lstStyle/>
          <a:p>
            <a:r>
              <a:rPr lang="en-GB" dirty="0"/>
              <a:t>Myth-busting</a:t>
            </a:r>
          </a:p>
        </p:txBody>
      </p:sp>
      <p:sp>
        <p:nvSpPr>
          <p:cNvPr id="3" name="Content Placeholder 2">
            <a:extLst>
              <a:ext uri="{FF2B5EF4-FFF2-40B4-BE49-F238E27FC236}">
                <a16:creationId xmlns:a16="http://schemas.microsoft.com/office/drawing/2014/main" id="{3243336C-3AC0-4139-BF16-92E595456DF5}"/>
              </a:ext>
            </a:extLst>
          </p:cNvPr>
          <p:cNvSpPr>
            <a:spLocks noGrp="1"/>
          </p:cNvSpPr>
          <p:nvPr>
            <p:ph idx="1"/>
          </p:nvPr>
        </p:nvSpPr>
        <p:spPr/>
        <p:txBody>
          <a:bodyPr/>
          <a:lstStyle/>
          <a:p>
            <a:endParaRPr lang="en-GB" dirty="0"/>
          </a:p>
          <a:p>
            <a:r>
              <a:rPr lang="en-GB" dirty="0"/>
              <a:t>A. Soldiers in full armour could move easily and quickly in battles.</a:t>
            </a:r>
          </a:p>
          <a:p>
            <a:endParaRPr lang="en-GB" dirty="0"/>
          </a:p>
          <a:p>
            <a:endParaRPr lang="en-GB" dirty="0"/>
          </a:p>
        </p:txBody>
      </p:sp>
      <p:sp>
        <p:nvSpPr>
          <p:cNvPr id="4" name="Footer Placeholder 3">
            <a:extLst>
              <a:ext uri="{FF2B5EF4-FFF2-40B4-BE49-F238E27FC236}">
                <a16:creationId xmlns:a16="http://schemas.microsoft.com/office/drawing/2014/main" id="{BD944EC9-11D9-4391-9A9A-856AFAC1136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Ian Dawson 2020    www.thinkinghistory.co.uk</a:t>
            </a:r>
            <a:endParaRPr kumimoji="0" lang="en-GB"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C2FCC69-C9AC-459A-B382-98B0545C38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FCF7CE-7A9B-4114-90AD-DFAECE5B6DB7}" type="slidenum">
              <a:rPr kumimoji="0" lang="en-GB" sz="1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descr="F:\Thinking Work\Thinking Work Pictures\Resources (Images)\P6 - Tudors\A Level Images\Scans\Poleaxe 002a.jpg">
            <a:extLst>
              <a:ext uri="{FF2B5EF4-FFF2-40B4-BE49-F238E27FC236}">
                <a16:creationId xmlns:a16="http://schemas.microsoft.com/office/drawing/2014/main" id="{42F32952-F9B7-4AC7-BC85-19DAD2700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406" y="2155029"/>
            <a:ext cx="2010944" cy="382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952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CF06-901C-40D4-A862-72372C038458}"/>
              </a:ext>
            </a:extLst>
          </p:cNvPr>
          <p:cNvSpPr>
            <a:spLocks noGrp="1"/>
          </p:cNvSpPr>
          <p:nvPr>
            <p:ph type="title"/>
          </p:nvPr>
        </p:nvSpPr>
        <p:spPr/>
        <p:txBody>
          <a:bodyPr/>
          <a:lstStyle/>
          <a:p>
            <a:r>
              <a:rPr lang="en-GB" dirty="0"/>
              <a:t>Myth-busting</a:t>
            </a:r>
          </a:p>
        </p:txBody>
      </p:sp>
      <p:sp>
        <p:nvSpPr>
          <p:cNvPr id="3" name="Content Placeholder 2">
            <a:extLst>
              <a:ext uri="{FF2B5EF4-FFF2-40B4-BE49-F238E27FC236}">
                <a16:creationId xmlns:a16="http://schemas.microsoft.com/office/drawing/2014/main" id="{3243336C-3AC0-4139-BF16-92E595456DF5}"/>
              </a:ext>
            </a:extLst>
          </p:cNvPr>
          <p:cNvSpPr>
            <a:spLocks noGrp="1"/>
          </p:cNvSpPr>
          <p:nvPr>
            <p:ph idx="1"/>
          </p:nvPr>
        </p:nvSpPr>
        <p:spPr/>
        <p:txBody>
          <a:bodyPr/>
          <a:lstStyle/>
          <a:p>
            <a:endParaRPr lang="en-GB" dirty="0"/>
          </a:p>
          <a:p>
            <a:r>
              <a:rPr lang="en-GB" dirty="0"/>
              <a:t>B. The armies badly disrupted people’s lives and damaged many homes during the Wars. </a:t>
            </a:r>
          </a:p>
          <a:p>
            <a:endParaRPr lang="en-GB" dirty="0"/>
          </a:p>
          <a:p>
            <a:endParaRPr lang="en-GB" dirty="0"/>
          </a:p>
        </p:txBody>
      </p:sp>
      <p:sp>
        <p:nvSpPr>
          <p:cNvPr id="4" name="Footer Placeholder 3">
            <a:extLst>
              <a:ext uri="{FF2B5EF4-FFF2-40B4-BE49-F238E27FC236}">
                <a16:creationId xmlns:a16="http://schemas.microsoft.com/office/drawing/2014/main" id="{BD944EC9-11D9-4391-9A9A-856AFAC1136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Ian Dawson 2020    www.thinkinghistory.co.uk</a:t>
            </a:r>
            <a:endParaRPr kumimoji="0" lang="en-GB"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C2FCC69-C9AC-459A-B382-98B0545C38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FCF7CE-7A9B-4114-90AD-DFAECE5B6DB7}" type="slidenum">
              <a:rPr kumimoji="0" lang="en-GB" sz="1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00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04CE-CBAB-4F12-BA40-914290F1516A}"/>
              </a:ext>
            </a:extLst>
          </p:cNvPr>
          <p:cNvSpPr>
            <a:spLocks noGrp="1"/>
          </p:cNvSpPr>
          <p:nvPr>
            <p:ph type="title"/>
          </p:nvPr>
        </p:nvSpPr>
        <p:spPr/>
        <p:txBody>
          <a:bodyPr/>
          <a:lstStyle/>
          <a:p>
            <a:r>
              <a:rPr lang="en-GB" dirty="0"/>
              <a:t>What are your ideas?</a:t>
            </a:r>
          </a:p>
        </p:txBody>
      </p:sp>
      <p:sp>
        <p:nvSpPr>
          <p:cNvPr id="3" name="Content Placeholder 2">
            <a:extLst>
              <a:ext uri="{FF2B5EF4-FFF2-40B4-BE49-F238E27FC236}">
                <a16:creationId xmlns:a16="http://schemas.microsoft.com/office/drawing/2014/main" id="{851B3780-F191-4D15-9A1E-710B4075F373}"/>
              </a:ext>
            </a:extLst>
          </p:cNvPr>
          <p:cNvSpPr>
            <a:spLocks noGrp="1"/>
          </p:cNvSpPr>
          <p:nvPr>
            <p:ph idx="1"/>
          </p:nvPr>
        </p:nvSpPr>
        <p:spPr/>
        <p:txBody>
          <a:bodyPr/>
          <a:lstStyle/>
          <a:p>
            <a:r>
              <a:rPr lang="en-GB" dirty="0"/>
              <a:t>What ideas and images come to mind when you hear the words ‘The Wars of the Roses’?</a:t>
            </a:r>
          </a:p>
          <a:p>
            <a:pPr lvl="2"/>
            <a:endParaRPr lang="en-GB" dirty="0"/>
          </a:p>
          <a:p>
            <a:r>
              <a:rPr lang="en-GB" dirty="0"/>
              <a:t>What words do you think might describe the people of that time?</a:t>
            </a:r>
          </a:p>
          <a:p>
            <a:pPr lvl="2"/>
            <a:endParaRPr lang="en-GB" dirty="0"/>
          </a:p>
          <a:p>
            <a:r>
              <a:rPr lang="en-GB" dirty="0"/>
              <a:t>What do you think it was like to live at that time?</a:t>
            </a:r>
          </a:p>
          <a:p>
            <a:endParaRPr lang="en-GB" dirty="0"/>
          </a:p>
        </p:txBody>
      </p:sp>
      <p:sp>
        <p:nvSpPr>
          <p:cNvPr id="4" name="Footer Placeholder 3">
            <a:extLst>
              <a:ext uri="{FF2B5EF4-FFF2-40B4-BE49-F238E27FC236}">
                <a16:creationId xmlns:a16="http://schemas.microsoft.com/office/drawing/2014/main" id="{65255024-ED0A-420D-8A82-1B81EF13E7CF}"/>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FA69E51F-397E-41D4-B4A8-E2A4343625D6}"/>
              </a:ext>
            </a:extLst>
          </p:cNvPr>
          <p:cNvSpPr>
            <a:spLocks noGrp="1"/>
          </p:cNvSpPr>
          <p:nvPr>
            <p:ph type="sldNum" sz="quarter" idx="12"/>
          </p:nvPr>
        </p:nvSpPr>
        <p:spPr/>
        <p:txBody>
          <a:bodyPr/>
          <a:lstStyle/>
          <a:p>
            <a:fld id="{2FFCF7CE-7A9B-4114-90AD-DFAECE5B6DB7}" type="slidenum">
              <a:rPr lang="en-GB" smtClean="0"/>
              <a:t>2</a:t>
            </a:fld>
            <a:endParaRPr lang="en-GB"/>
          </a:p>
        </p:txBody>
      </p:sp>
    </p:spTree>
    <p:extLst>
      <p:ext uri="{BB962C8B-B14F-4D97-AF65-F5344CB8AC3E}">
        <p14:creationId xmlns:p14="http://schemas.microsoft.com/office/powerpoint/2010/main" val="4208415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CF06-901C-40D4-A862-72372C038458}"/>
              </a:ext>
            </a:extLst>
          </p:cNvPr>
          <p:cNvSpPr>
            <a:spLocks noGrp="1"/>
          </p:cNvSpPr>
          <p:nvPr>
            <p:ph type="title"/>
          </p:nvPr>
        </p:nvSpPr>
        <p:spPr/>
        <p:txBody>
          <a:bodyPr/>
          <a:lstStyle/>
          <a:p>
            <a:r>
              <a:rPr lang="en-GB" dirty="0"/>
              <a:t>Myth-busting</a:t>
            </a:r>
          </a:p>
        </p:txBody>
      </p:sp>
      <p:sp>
        <p:nvSpPr>
          <p:cNvPr id="3" name="Content Placeholder 2">
            <a:extLst>
              <a:ext uri="{FF2B5EF4-FFF2-40B4-BE49-F238E27FC236}">
                <a16:creationId xmlns:a16="http://schemas.microsoft.com/office/drawing/2014/main" id="{3243336C-3AC0-4139-BF16-92E595456DF5}"/>
              </a:ext>
            </a:extLst>
          </p:cNvPr>
          <p:cNvSpPr>
            <a:spLocks noGrp="1"/>
          </p:cNvSpPr>
          <p:nvPr>
            <p:ph idx="1"/>
          </p:nvPr>
        </p:nvSpPr>
        <p:spPr/>
        <p:txBody>
          <a:bodyPr/>
          <a:lstStyle/>
          <a:p>
            <a:endParaRPr lang="en-GB" dirty="0"/>
          </a:p>
          <a:p>
            <a:r>
              <a:rPr lang="en-GB" dirty="0"/>
              <a:t>C. People were violent and keen to join in the wars. They didn’t try to stop battles taking place.</a:t>
            </a:r>
          </a:p>
          <a:p>
            <a:endParaRPr lang="en-GB" dirty="0"/>
          </a:p>
          <a:p>
            <a:endParaRPr lang="en-GB" dirty="0"/>
          </a:p>
        </p:txBody>
      </p:sp>
      <p:sp>
        <p:nvSpPr>
          <p:cNvPr id="4" name="Footer Placeholder 3">
            <a:extLst>
              <a:ext uri="{FF2B5EF4-FFF2-40B4-BE49-F238E27FC236}">
                <a16:creationId xmlns:a16="http://schemas.microsoft.com/office/drawing/2014/main" id="{BD944EC9-11D9-4391-9A9A-856AFAC1136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Ian Dawson 2020    www.thinkinghistory.co.uk</a:t>
            </a:r>
            <a:endParaRPr kumimoji="0" lang="en-GB"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C2FCC69-C9AC-459A-B382-98B0545C38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FCF7CE-7A9B-4114-90AD-DFAECE5B6DB7}" type="slidenum">
              <a:rPr kumimoji="0" lang="en-GB" sz="1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201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CF06-901C-40D4-A862-72372C038458}"/>
              </a:ext>
            </a:extLst>
          </p:cNvPr>
          <p:cNvSpPr>
            <a:spLocks noGrp="1"/>
          </p:cNvSpPr>
          <p:nvPr>
            <p:ph type="title"/>
          </p:nvPr>
        </p:nvSpPr>
        <p:spPr/>
        <p:txBody>
          <a:bodyPr/>
          <a:lstStyle/>
          <a:p>
            <a:r>
              <a:rPr lang="en-GB" dirty="0"/>
              <a:t>Myth-busting</a:t>
            </a:r>
          </a:p>
        </p:txBody>
      </p:sp>
      <p:sp>
        <p:nvSpPr>
          <p:cNvPr id="3" name="Content Placeholder 2">
            <a:extLst>
              <a:ext uri="{FF2B5EF4-FFF2-40B4-BE49-F238E27FC236}">
                <a16:creationId xmlns:a16="http://schemas.microsoft.com/office/drawing/2014/main" id="{3243336C-3AC0-4139-BF16-92E595456DF5}"/>
              </a:ext>
            </a:extLst>
          </p:cNvPr>
          <p:cNvSpPr>
            <a:spLocks noGrp="1"/>
          </p:cNvSpPr>
          <p:nvPr>
            <p:ph idx="1"/>
          </p:nvPr>
        </p:nvSpPr>
        <p:spPr/>
        <p:txBody>
          <a:bodyPr/>
          <a:lstStyle/>
          <a:p>
            <a:endParaRPr lang="en-GB" dirty="0"/>
          </a:p>
          <a:p>
            <a:r>
              <a:rPr lang="en-GB" dirty="0"/>
              <a:t>D. The nobles thought it was important to be loyal to the king. They did not change sides easily. </a:t>
            </a:r>
          </a:p>
          <a:p>
            <a:endParaRPr lang="en-GB" dirty="0"/>
          </a:p>
          <a:p>
            <a:endParaRPr lang="en-GB" dirty="0"/>
          </a:p>
        </p:txBody>
      </p:sp>
      <p:sp>
        <p:nvSpPr>
          <p:cNvPr id="4" name="Footer Placeholder 3">
            <a:extLst>
              <a:ext uri="{FF2B5EF4-FFF2-40B4-BE49-F238E27FC236}">
                <a16:creationId xmlns:a16="http://schemas.microsoft.com/office/drawing/2014/main" id="{BD944EC9-11D9-4391-9A9A-856AFAC1136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Ian Dawson 2020    www.thinkinghistory.co.uk</a:t>
            </a:r>
            <a:endParaRPr kumimoji="0" lang="en-GB"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C2FCC69-C9AC-459A-B382-98B0545C38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FCF7CE-7A9B-4114-90AD-DFAECE5B6DB7}" type="slidenum">
              <a:rPr kumimoji="0" lang="en-GB" sz="1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059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CF06-901C-40D4-A862-72372C038458}"/>
              </a:ext>
            </a:extLst>
          </p:cNvPr>
          <p:cNvSpPr>
            <a:spLocks noGrp="1"/>
          </p:cNvSpPr>
          <p:nvPr>
            <p:ph type="title"/>
          </p:nvPr>
        </p:nvSpPr>
        <p:spPr/>
        <p:txBody>
          <a:bodyPr/>
          <a:lstStyle/>
          <a:p>
            <a:r>
              <a:rPr lang="en-GB" dirty="0"/>
              <a:t>Myth-busting</a:t>
            </a:r>
          </a:p>
        </p:txBody>
      </p:sp>
      <p:sp>
        <p:nvSpPr>
          <p:cNvPr id="3" name="Content Placeholder 2">
            <a:extLst>
              <a:ext uri="{FF2B5EF4-FFF2-40B4-BE49-F238E27FC236}">
                <a16:creationId xmlns:a16="http://schemas.microsoft.com/office/drawing/2014/main" id="{3243336C-3AC0-4139-BF16-92E595456DF5}"/>
              </a:ext>
            </a:extLst>
          </p:cNvPr>
          <p:cNvSpPr>
            <a:spLocks noGrp="1"/>
          </p:cNvSpPr>
          <p:nvPr>
            <p:ph idx="1"/>
          </p:nvPr>
        </p:nvSpPr>
        <p:spPr/>
        <p:txBody>
          <a:bodyPr/>
          <a:lstStyle/>
          <a:p>
            <a:endParaRPr lang="en-GB" dirty="0"/>
          </a:p>
          <a:p>
            <a:r>
              <a:rPr lang="en-GB" dirty="0"/>
              <a:t>E. Women played no part in the Wars of the Roses.</a:t>
            </a:r>
          </a:p>
          <a:p>
            <a:endParaRPr lang="en-GB" dirty="0"/>
          </a:p>
        </p:txBody>
      </p:sp>
      <p:sp>
        <p:nvSpPr>
          <p:cNvPr id="4" name="Footer Placeholder 3">
            <a:extLst>
              <a:ext uri="{FF2B5EF4-FFF2-40B4-BE49-F238E27FC236}">
                <a16:creationId xmlns:a16="http://schemas.microsoft.com/office/drawing/2014/main" id="{BD944EC9-11D9-4391-9A9A-856AFAC1136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Ian Dawson 2020    www.thinkinghistory.co.uk</a:t>
            </a:r>
            <a:endParaRPr kumimoji="0" lang="en-GB"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C2FCC69-C9AC-459A-B382-98B0545C38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FCF7CE-7A9B-4114-90AD-DFAECE5B6DB7}" type="slidenum">
              <a:rPr kumimoji="0" lang="en-GB" sz="1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120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CF06-901C-40D4-A862-72372C038458}"/>
              </a:ext>
            </a:extLst>
          </p:cNvPr>
          <p:cNvSpPr>
            <a:spLocks noGrp="1"/>
          </p:cNvSpPr>
          <p:nvPr>
            <p:ph type="title"/>
          </p:nvPr>
        </p:nvSpPr>
        <p:spPr/>
        <p:txBody>
          <a:bodyPr/>
          <a:lstStyle/>
          <a:p>
            <a:r>
              <a:rPr lang="en-GB" dirty="0"/>
              <a:t>Myth-busting</a:t>
            </a:r>
          </a:p>
        </p:txBody>
      </p:sp>
      <p:sp>
        <p:nvSpPr>
          <p:cNvPr id="3" name="Content Placeholder 2">
            <a:extLst>
              <a:ext uri="{FF2B5EF4-FFF2-40B4-BE49-F238E27FC236}">
                <a16:creationId xmlns:a16="http://schemas.microsoft.com/office/drawing/2014/main" id="{3243336C-3AC0-4139-BF16-92E595456DF5}"/>
              </a:ext>
            </a:extLst>
          </p:cNvPr>
          <p:cNvSpPr>
            <a:spLocks noGrp="1"/>
          </p:cNvSpPr>
          <p:nvPr>
            <p:ph idx="1"/>
          </p:nvPr>
        </p:nvSpPr>
        <p:spPr/>
        <p:txBody>
          <a:bodyPr/>
          <a:lstStyle/>
          <a:p>
            <a:endParaRPr lang="en-GB" dirty="0"/>
          </a:p>
          <a:p>
            <a:r>
              <a:rPr lang="en-GB" dirty="0"/>
              <a:t>F. The wars ended as soon as Henry Tudor became king in 1485.</a:t>
            </a:r>
          </a:p>
          <a:p>
            <a:endParaRPr lang="en-GB" dirty="0"/>
          </a:p>
          <a:p>
            <a:endParaRPr lang="en-GB" dirty="0"/>
          </a:p>
        </p:txBody>
      </p:sp>
      <p:sp>
        <p:nvSpPr>
          <p:cNvPr id="4" name="Footer Placeholder 3">
            <a:extLst>
              <a:ext uri="{FF2B5EF4-FFF2-40B4-BE49-F238E27FC236}">
                <a16:creationId xmlns:a16="http://schemas.microsoft.com/office/drawing/2014/main" id="{BD944EC9-11D9-4391-9A9A-856AFAC1136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Ian Dawson 2020    www.thinkinghistory.co.uk</a:t>
            </a:r>
            <a:endParaRPr kumimoji="0" lang="en-GB"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C2FCC69-C9AC-459A-B382-98B0545C38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FCF7CE-7A9B-4114-90AD-DFAECE5B6DB7}" type="slidenum">
              <a:rPr kumimoji="0" lang="en-GB" sz="1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853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D781-DAA5-4899-A827-E35AA9D34034}"/>
              </a:ext>
            </a:extLst>
          </p:cNvPr>
          <p:cNvSpPr>
            <a:spLocks noGrp="1"/>
          </p:cNvSpPr>
          <p:nvPr>
            <p:ph type="title"/>
          </p:nvPr>
        </p:nvSpPr>
        <p:spPr/>
        <p:txBody>
          <a:bodyPr/>
          <a:lstStyle/>
          <a:p>
            <a:r>
              <a:rPr lang="en-GB" dirty="0"/>
              <a:t>Building your answer</a:t>
            </a:r>
          </a:p>
        </p:txBody>
      </p:sp>
      <p:sp>
        <p:nvSpPr>
          <p:cNvPr id="9" name="Content Placeholder 8">
            <a:extLst>
              <a:ext uri="{FF2B5EF4-FFF2-40B4-BE49-F238E27FC236}">
                <a16:creationId xmlns:a16="http://schemas.microsoft.com/office/drawing/2014/main" id="{5A377CB1-B0DE-4B7F-94BF-CDC3AA8851EE}"/>
              </a:ext>
            </a:extLst>
          </p:cNvPr>
          <p:cNvSpPr>
            <a:spLocks noGrp="1"/>
          </p:cNvSpPr>
          <p:nvPr>
            <p:ph idx="1"/>
          </p:nvPr>
        </p:nvSpPr>
        <p:spPr/>
        <p:txBody>
          <a:bodyPr/>
          <a:lstStyle/>
          <a:p>
            <a:r>
              <a:rPr lang="en-GB" dirty="0"/>
              <a:t>What have you found out from the Myth-Busting activity that might help you answer your question:</a:t>
            </a:r>
          </a:p>
          <a:p>
            <a:endParaRPr lang="en-GB" dirty="0"/>
          </a:p>
        </p:txBody>
      </p:sp>
      <p:sp>
        <p:nvSpPr>
          <p:cNvPr id="4" name="Footer Placeholder 3">
            <a:extLst>
              <a:ext uri="{FF2B5EF4-FFF2-40B4-BE49-F238E27FC236}">
                <a16:creationId xmlns:a16="http://schemas.microsoft.com/office/drawing/2014/main" id="{04B2BD86-574F-403B-A9F3-3D4E2FCD4C52}"/>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43A5C807-550C-4E5E-A7B5-CF9A17D5FA5C}"/>
              </a:ext>
            </a:extLst>
          </p:cNvPr>
          <p:cNvSpPr>
            <a:spLocks noGrp="1"/>
          </p:cNvSpPr>
          <p:nvPr>
            <p:ph type="sldNum" sz="quarter" idx="12"/>
          </p:nvPr>
        </p:nvSpPr>
        <p:spPr/>
        <p:txBody>
          <a:bodyPr/>
          <a:lstStyle/>
          <a:p>
            <a:fld id="{2FFCF7CE-7A9B-4114-90AD-DFAECE5B6DB7}" type="slidenum">
              <a:rPr lang="en-GB" smtClean="0"/>
              <a:pPr/>
              <a:t>24</a:t>
            </a:fld>
            <a:endParaRPr lang="en-GB"/>
          </a:p>
        </p:txBody>
      </p:sp>
      <p:sp>
        <p:nvSpPr>
          <p:cNvPr id="3" name="TextBox 2">
            <a:extLst>
              <a:ext uri="{FF2B5EF4-FFF2-40B4-BE49-F238E27FC236}">
                <a16:creationId xmlns:a16="http://schemas.microsoft.com/office/drawing/2014/main" id="{29858EB5-A206-4E1C-9E6C-F3ABBD9507BB}"/>
              </a:ext>
            </a:extLst>
          </p:cNvPr>
          <p:cNvSpPr txBox="1"/>
          <p:nvPr/>
        </p:nvSpPr>
        <p:spPr>
          <a:xfrm>
            <a:off x="1619250" y="3284538"/>
            <a:ext cx="5870961" cy="1571264"/>
          </a:xfrm>
          <a:prstGeom prst="rect">
            <a:avLst/>
          </a:prstGeom>
          <a:noFill/>
          <a:ln>
            <a:solidFill>
              <a:schemeClr val="accent1"/>
            </a:solidFill>
          </a:ln>
        </p:spPr>
        <p:txBody>
          <a:bodyPr wrap="square" rtlCol="0">
            <a:spAutoFit/>
          </a:bodyPr>
          <a:lstStyle/>
          <a:p>
            <a:pPr algn="ctr">
              <a:lnSpc>
                <a:spcPct val="150000"/>
              </a:lnSpc>
            </a:pPr>
            <a:r>
              <a:rPr lang="en-GB" sz="2800" b="1" dirty="0"/>
              <a:t>How would you describe the people of the Wars of the Roses?</a:t>
            </a:r>
          </a:p>
          <a:p>
            <a:pPr algn="ctr">
              <a:lnSpc>
                <a:spcPct val="150000"/>
              </a:lnSpc>
              <a:spcAft>
                <a:spcPts val="3000"/>
              </a:spcAft>
            </a:pPr>
            <a:endParaRPr lang="en-GB" sz="900" dirty="0"/>
          </a:p>
        </p:txBody>
      </p:sp>
    </p:spTree>
    <p:extLst>
      <p:ext uri="{BB962C8B-B14F-4D97-AF65-F5344CB8AC3E}">
        <p14:creationId xmlns:p14="http://schemas.microsoft.com/office/powerpoint/2010/main" val="59727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5FEC-4B72-4B62-8DA3-F0BD09A6FD60}"/>
              </a:ext>
            </a:extLst>
          </p:cNvPr>
          <p:cNvSpPr>
            <a:spLocks noGrp="1"/>
          </p:cNvSpPr>
          <p:nvPr>
            <p:ph type="title"/>
          </p:nvPr>
        </p:nvSpPr>
        <p:spPr/>
        <p:txBody>
          <a:bodyPr/>
          <a:lstStyle/>
          <a:p>
            <a:r>
              <a:rPr lang="en-GB" dirty="0"/>
              <a:t>Walter Devereux’s decisions</a:t>
            </a:r>
          </a:p>
        </p:txBody>
      </p:sp>
      <p:sp>
        <p:nvSpPr>
          <p:cNvPr id="9" name="Content Placeholder 8">
            <a:extLst>
              <a:ext uri="{FF2B5EF4-FFF2-40B4-BE49-F238E27FC236}">
                <a16:creationId xmlns:a16="http://schemas.microsoft.com/office/drawing/2014/main" id="{55A09FCF-7B88-431F-95E4-808EB159C03B}"/>
              </a:ext>
            </a:extLst>
          </p:cNvPr>
          <p:cNvSpPr>
            <a:spLocks noGrp="1"/>
          </p:cNvSpPr>
          <p:nvPr>
            <p:ph idx="1"/>
          </p:nvPr>
        </p:nvSpPr>
        <p:spPr/>
        <p:txBody>
          <a:bodyPr>
            <a:normAutofit fontScale="92500" lnSpcReduction="20000"/>
          </a:bodyPr>
          <a:lstStyle/>
          <a:p>
            <a:r>
              <a:rPr lang="en-GB" dirty="0"/>
              <a:t>Your task is to choose what you think is the best decision. You score points for good decisions and lose points for bad ones. </a:t>
            </a:r>
          </a:p>
          <a:p>
            <a:pPr lvl="3"/>
            <a:endParaRPr lang="en-GB" dirty="0"/>
          </a:p>
          <a:p>
            <a:r>
              <a:rPr lang="en-GB" dirty="0"/>
              <a:t>Walter’s aims are:</a:t>
            </a:r>
          </a:p>
          <a:p>
            <a:pPr lvl="1"/>
            <a:r>
              <a:rPr lang="en-GB" dirty="0"/>
              <a:t>a) to build up his family’s lands, wealth and power.</a:t>
            </a:r>
          </a:p>
          <a:p>
            <a:pPr lvl="1"/>
            <a:r>
              <a:rPr lang="en-GB" dirty="0"/>
              <a:t>b) to increase other people’s respect for him and his family. People respect loyalty and hard work that helps the king.</a:t>
            </a:r>
          </a:p>
          <a:p>
            <a:pPr lvl="1"/>
            <a:r>
              <a:rPr lang="en-GB" dirty="0"/>
              <a:t>c)  to help make England powerful, united and peaceful.</a:t>
            </a:r>
          </a:p>
          <a:p>
            <a:pPr lvl="1"/>
            <a:endParaRPr lang="en-GB" dirty="0"/>
          </a:p>
          <a:p>
            <a:r>
              <a:rPr lang="en-GB" dirty="0"/>
              <a:t>You begin with 10 points because the Devereux family is already well-respected, wealthy and has fought to defend the king’s lands many times.</a:t>
            </a:r>
          </a:p>
        </p:txBody>
      </p:sp>
      <p:sp>
        <p:nvSpPr>
          <p:cNvPr id="4" name="Footer Placeholder 3">
            <a:extLst>
              <a:ext uri="{FF2B5EF4-FFF2-40B4-BE49-F238E27FC236}">
                <a16:creationId xmlns:a16="http://schemas.microsoft.com/office/drawing/2014/main" id="{EBBA7BB1-3E7F-4F0D-B6C0-3271CD9478C9}"/>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1B9E88A1-C446-4EBC-B1D7-B4BDF3C16318}"/>
              </a:ext>
            </a:extLst>
          </p:cNvPr>
          <p:cNvSpPr>
            <a:spLocks noGrp="1"/>
          </p:cNvSpPr>
          <p:nvPr>
            <p:ph type="sldNum" sz="quarter" idx="12"/>
          </p:nvPr>
        </p:nvSpPr>
        <p:spPr/>
        <p:txBody>
          <a:bodyPr/>
          <a:lstStyle/>
          <a:p>
            <a:fld id="{2FFCF7CE-7A9B-4114-90AD-DFAECE5B6DB7}" type="slidenum">
              <a:rPr lang="en-GB" smtClean="0"/>
              <a:pPr/>
              <a:t>25</a:t>
            </a:fld>
            <a:endParaRPr lang="en-GB"/>
          </a:p>
        </p:txBody>
      </p:sp>
    </p:spTree>
    <p:extLst>
      <p:ext uri="{BB962C8B-B14F-4D97-AF65-F5344CB8AC3E}">
        <p14:creationId xmlns:p14="http://schemas.microsoft.com/office/powerpoint/2010/main" val="489015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70F8D-F2DB-4746-AB41-8BD5A1AD7AE1}"/>
              </a:ext>
            </a:extLst>
          </p:cNvPr>
          <p:cNvSpPr>
            <a:spLocks noGrp="1"/>
          </p:cNvSpPr>
          <p:nvPr>
            <p:ph type="title"/>
          </p:nvPr>
        </p:nvSpPr>
        <p:spPr/>
        <p:txBody>
          <a:bodyPr>
            <a:normAutofit/>
          </a:bodyPr>
          <a:lstStyle/>
          <a:p>
            <a:r>
              <a:rPr lang="en-GB" dirty="0"/>
              <a:t>1455: What should the Duke of York to do after the battle?</a:t>
            </a:r>
          </a:p>
        </p:txBody>
      </p:sp>
      <p:sp>
        <p:nvSpPr>
          <p:cNvPr id="3" name="Content Placeholder 2">
            <a:extLst>
              <a:ext uri="{FF2B5EF4-FFF2-40B4-BE49-F238E27FC236}">
                <a16:creationId xmlns:a16="http://schemas.microsoft.com/office/drawing/2014/main" id="{DE1A5ADF-742F-4A15-95A6-EBE991CC6D44}"/>
              </a:ext>
            </a:extLst>
          </p:cNvPr>
          <p:cNvSpPr>
            <a:spLocks noGrp="1"/>
          </p:cNvSpPr>
          <p:nvPr>
            <p:ph idx="1"/>
          </p:nvPr>
        </p:nvSpPr>
        <p:spPr/>
        <p:txBody>
          <a:bodyPr>
            <a:normAutofit lnSpcReduction="10000"/>
          </a:bodyPr>
          <a:lstStyle/>
          <a:p>
            <a:r>
              <a:rPr lang="en-GB" dirty="0"/>
              <a:t>a) York should have Henry executed and become king himself </a:t>
            </a:r>
          </a:p>
          <a:p>
            <a:r>
              <a:rPr lang="en-GB" dirty="0"/>
              <a:t>b) York should put Henry in prison and become king himself</a:t>
            </a:r>
          </a:p>
          <a:p>
            <a:r>
              <a:rPr lang="en-GB" dirty="0"/>
              <a:t>c) Kneel in front of King Henry and ask for his forgiveness for fighting, then become his chief councillor</a:t>
            </a:r>
          </a:p>
          <a:p>
            <a:r>
              <a:rPr lang="en-GB" b="1" dirty="0"/>
              <a:t>Think about:</a:t>
            </a:r>
            <a:r>
              <a:rPr lang="en-GB" dirty="0"/>
              <a:t> </a:t>
            </a:r>
          </a:p>
          <a:p>
            <a:pPr lvl="1"/>
            <a:r>
              <a:rPr lang="en-GB" dirty="0"/>
              <a:t>How the rest of the nobles would react – Loyalty to the King – Can York make himself king now Prince Edward has been born?</a:t>
            </a:r>
          </a:p>
          <a:p>
            <a:endParaRPr lang="en-GB" dirty="0"/>
          </a:p>
        </p:txBody>
      </p:sp>
      <p:sp>
        <p:nvSpPr>
          <p:cNvPr id="4" name="Footer Placeholder 3">
            <a:extLst>
              <a:ext uri="{FF2B5EF4-FFF2-40B4-BE49-F238E27FC236}">
                <a16:creationId xmlns:a16="http://schemas.microsoft.com/office/drawing/2014/main" id="{75FB0CC1-53F6-401B-B063-8FC91556D160}"/>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61F9EDD7-7C20-4F44-843A-9AD7076C063F}"/>
              </a:ext>
            </a:extLst>
          </p:cNvPr>
          <p:cNvSpPr>
            <a:spLocks noGrp="1"/>
          </p:cNvSpPr>
          <p:nvPr>
            <p:ph type="sldNum" sz="quarter" idx="12"/>
          </p:nvPr>
        </p:nvSpPr>
        <p:spPr/>
        <p:txBody>
          <a:bodyPr/>
          <a:lstStyle/>
          <a:p>
            <a:fld id="{2FFCF7CE-7A9B-4114-90AD-DFAECE5B6DB7}" type="slidenum">
              <a:rPr lang="en-GB" smtClean="0"/>
              <a:t>26</a:t>
            </a:fld>
            <a:endParaRPr lang="en-GB"/>
          </a:p>
        </p:txBody>
      </p:sp>
    </p:spTree>
    <p:extLst>
      <p:ext uri="{BB962C8B-B14F-4D97-AF65-F5344CB8AC3E}">
        <p14:creationId xmlns:p14="http://schemas.microsoft.com/office/powerpoint/2010/main" val="319053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35A5-043A-4FD3-8826-D4E5BF433D21}"/>
              </a:ext>
            </a:extLst>
          </p:cNvPr>
          <p:cNvSpPr>
            <a:spLocks noGrp="1"/>
          </p:cNvSpPr>
          <p:nvPr>
            <p:ph type="title"/>
          </p:nvPr>
        </p:nvSpPr>
        <p:spPr/>
        <p:txBody>
          <a:bodyPr/>
          <a:lstStyle/>
          <a:p>
            <a:r>
              <a:rPr lang="en-GB" dirty="0"/>
              <a:t>1455: What should the Duke of York to do after the battle?</a:t>
            </a:r>
          </a:p>
        </p:txBody>
      </p:sp>
      <p:sp>
        <p:nvSpPr>
          <p:cNvPr id="3" name="Content Placeholder 2">
            <a:extLst>
              <a:ext uri="{FF2B5EF4-FFF2-40B4-BE49-F238E27FC236}">
                <a16:creationId xmlns:a16="http://schemas.microsoft.com/office/drawing/2014/main" id="{614754E5-F6FB-4A36-B975-9258426BF90A}"/>
              </a:ext>
            </a:extLst>
          </p:cNvPr>
          <p:cNvSpPr>
            <a:spLocks noGrp="1"/>
          </p:cNvSpPr>
          <p:nvPr>
            <p:ph idx="1"/>
          </p:nvPr>
        </p:nvSpPr>
        <p:spPr/>
        <p:txBody>
          <a:bodyPr/>
          <a:lstStyle/>
          <a:p>
            <a:r>
              <a:rPr lang="en-GB" dirty="0"/>
              <a:t>Nobody would have supported York if he had tried to be king - even his closest allies. Choices a and b would almost certainly have led to the execution of York and anyone who supported him.</a:t>
            </a:r>
          </a:p>
          <a:p>
            <a:endParaRPr lang="en-GB" dirty="0"/>
          </a:p>
          <a:p>
            <a:r>
              <a:rPr lang="en-GB" dirty="0"/>
              <a:t>a) Execute Henry - Lose 5 points</a:t>
            </a:r>
          </a:p>
          <a:p>
            <a:r>
              <a:rPr lang="en-GB" dirty="0"/>
              <a:t>b) Put Henry in prison - Lose 5 points</a:t>
            </a:r>
          </a:p>
          <a:p>
            <a:r>
              <a:rPr lang="en-GB" dirty="0"/>
              <a:t>c) Become chief councillor - Gain 3 points</a:t>
            </a:r>
          </a:p>
          <a:p>
            <a:endParaRPr lang="en-GB" dirty="0"/>
          </a:p>
        </p:txBody>
      </p:sp>
      <p:sp>
        <p:nvSpPr>
          <p:cNvPr id="4" name="Footer Placeholder 3">
            <a:extLst>
              <a:ext uri="{FF2B5EF4-FFF2-40B4-BE49-F238E27FC236}">
                <a16:creationId xmlns:a16="http://schemas.microsoft.com/office/drawing/2014/main" id="{7970E2A4-9B41-4C52-B9E9-77750A47E1ED}"/>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881A3C31-E16E-4ED0-9338-0A10D9AA0854}"/>
              </a:ext>
            </a:extLst>
          </p:cNvPr>
          <p:cNvSpPr>
            <a:spLocks noGrp="1"/>
          </p:cNvSpPr>
          <p:nvPr>
            <p:ph type="sldNum" sz="quarter" idx="12"/>
          </p:nvPr>
        </p:nvSpPr>
        <p:spPr/>
        <p:txBody>
          <a:bodyPr/>
          <a:lstStyle/>
          <a:p>
            <a:fld id="{2FFCF7CE-7A9B-4114-90AD-DFAECE5B6DB7}" type="slidenum">
              <a:rPr lang="en-GB" smtClean="0"/>
              <a:pPr/>
              <a:t>27</a:t>
            </a:fld>
            <a:endParaRPr lang="en-GB"/>
          </a:p>
        </p:txBody>
      </p:sp>
    </p:spTree>
    <p:extLst>
      <p:ext uri="{BB962C8B-B14F-4D97-AF65-F5344CB8AC3E}">
        <p14:creationId xmlns:p14="http://schemas.microsoft.com/office/powerpoint/2010/main" val="1451637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B2A9-D302-4880-BA3E-C7CC908F58D6}"/>
              </a:ext>
            </a:extLst>
          </p:cNvPr>
          <p:cNvSpPr>
            <a:spLocks noGrp="1"/>
          </p:cNvSpPr>
          <p:nvPr>
            <p:ph type="title"/>
          </p:nvPr>
        </p:nvSpPr>
        <p:spPr/>
        <p:txBody>
          <a:bodyPr>
            <a:normAutofit/>
          </a:bodyPr>
          <a:lstStyle/>
          <a:p>
            <a:r>
              <a:rPr lang="en-GB" dirty="0"/>
              <a:t>1455-1459: What should Walter do after </a:t>
            </a:r>
            <a:r>
              <a:rPr lang="en-GB" dirty="0" err="1"/>
              <a:t>Ludford</a:t>
            </a:r>
            <a:r>
              <a:rPr lang="en-GB" dirty="0"/>
              <a:t>?</a:t>
            </a:r>
          </a:p>
        </p:txBody>
      </p:sp>
      <p:sp>
        <p:nvSpPr>
          <p:cNvPr id="3" name="Content Placeholder 2">
            <a:extLst>
              <a:ext uri="{FF2B5EF4-FFF2-40B4-BE49-F238E27FC236}">
                <a16:creationId xmlns:a16="http://schemas.microsoft.com/office/drawing/2014/main" id="{5C857741-3094-46C4-8F5D-25182B784E9B}"/>
              </a:ext>
            </a:extLst>
          </p:cNvPr>
          <p:cNvSpPr>
            <a:spLocks noGrp="1"/>
          </p:cNvSpPr>
          <p:nvPr>
            <p:ph idx="1"/>
          </p:nvPr>
        </p:nvSpPr>
        <p:spPr/>
        <p:txBody>
          <a:bodyPr/>
          <a:lstStyle/>
          <a:p>
            <a:r>
              <a:rPr lang="en-GB" dirty="0"/>
              <a:t>a) Ride as fast as he can to the coast and join the Duke of York in exile abroad</a:t>
            </a:r>
          </a:p>
          <a:p>
            <a:r>
              <a:rPr lang="en-GB" dirty="0"/>
              <a:t>b) Surrender to the king, go down on his knees and beg King Henry for mercy</a:t>
            </a:r>
          </a:p>
          <a:p>
            <a:r>
              <a:rPr lang="en-GB" dirty="0"/>
              <a:t>c) Rally his men and fight the King’s army to give York more time to escape</a:t>
            </a:r>
          </a:p>
          <a:p>
            <a:r>
              <a:rPr lang="en-GB" b="1" dirty="0"/>
              <a:t>Think about:</a:t>
            </a:r>
          </a:p>
          <a:p>
            <a:pPr lvl="1"/>
            <a:r>
              <a:rPr lang="en-GB" dirty="0"/>
              <a:t>His family and lands – His loyalty to the Duke of York – His loyalty to the King</a:t>
            </a:r>
          </a:p>
          <a:p>
            <a:endParaRPr lang="en-GB" dirty="0"/>
          </a:p>
        </p:txBody>
      </p:sp>
      <p:sp>
        <p:nvSpPr>
          <p:cNvPr id="4" name="Footer Placeholder 3">
            <a:extLst>
              <a:ext uri="{FF2B5EF4-FFF2-40B4-BE49-F238E27FC236}">
                <a16:creationId xmlns:a16="http://schemas.microsoft.com/office/drawing/2014/main" id="{268E5DEE-C34A-4274-984F-0D18A5F27D95}"/>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5B759B4C-671F-4AD0-B73F-348474939F17}"/>
              </a:ext>
            </a:extLst>
          </p:cNvPr>
          <p:cNvSpPr>
            <a:spLocks noGrp="1"/>
          </p:cNvSpPr>
          <p:nvPr>
            <p:ph type="sldNum" sz="quarter" idx="12"/>
          </p:nvPr>
        </p:nvSpPr>
        <p:spPr/>
        <p:txBody>
          <a:bodyPr/>
          <a:lstStyle/>
          <a:p>
            <a:fld id="{2FFCF7CE-7A9B-4114-90AD-DFAECE5B6DB7}" type="slidenum">
              <a:rPr lang="en-GB" smtClean="0"/>
              <a:t>28</a:t>
            </a:fld>
            <a:endParaRPr lang="en-GB"/>
          </a:p>
        </p:txBody>
      </p:sp>
    </p:spTree>
    <p:extLst>
      <p:ext uri="{BB962C8B-B14F-4D97-AF65-F5344CB8AC3E}">
        <p14:creationId xmlns:p14="http://schemas.microsoft.com/office/powerpoint/2010/main" val="369232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FC89-E8A2-4F7E-B3B3-16F032A6D0C2}"/>
              </a:ext>
            </a:extLst>
          </p:cNvPr>
          <p:cNvSpPr>
            <a:spLocks noGrp="1"/>
          </p:cNvSpPr>
          <p:nvPr>
            <p:ph type="title"/>
          </p:nvPr>
        </p:nvSpPr>
        <p:spPr/>
        <p:txBody>
          <a:bodyPr>
            <a:normAutofit/>
          </a:bodyPr>
          <a:lstStyle/>
          <a:p>
            <a:r>
              <a:rPr lang="en-GB" dirty="0"/>
              <a:t>1459: What should Walter do after </a:t>
            </a:r>
            <a:r>
              <a:rPr lang="en-GB" dirty="0" err="1"/>
              <a:t>Ludford</a:t>
            </a:r>
            <a:r>
              <a:rPr lang="en-GB" dirty="0"/>
              <a:t>?</a:t>
            </a:r>
          </a:p>
        </p:txBody>
      </p:sp>
      <p:sp>
        <p:nvSpPr>
          <p:cNvPr id="3" name="Content Placeholder 2">
            <a:extLst>
              <a:ext uri="{FF2B5EF4-FFF2-40B4-BE49-F238E27FC236}">
                <a16:creationId xmlns:a16="http://schemas.microsoft.com/office/drawing/2014/main" id="{E7237E58-2138-4ED4-95D6-A76818B8267A}"/>
              </a:ext>
            </a:extLst>
          </p:cNvPr>
          <p:cNvSpPr>
            <a:spLocks noGrp="1"/>
          </p:cNvSpPr>
          <p:nvPr>
            <p:ph idx="1"/>
          </p:nvPr>
        </p:nvSpPr>
        <p:spPr/>
        <p:txBody>
          <a:bodyPr/>
          <a:lstStyle/>
          <a:p>
            <a:r>
              <a:rPr lang="en-GB" dirty="0"/>
              <a:t>Choice c is treason and would lead to your death – very quickly. Choice b gives you a chance of keeping your lands and escaping sever punishment – but there’s no good choice here.</a:t>
            </a:r>
          </a:p>
          <a:p>
            <a:endParaRPr lang="en-GB" dirty="0"/>
          </a:p>
          <a:p>
            <a:r>
              <a:rPr lang="en-GB" dirty="0"/>
              <a:t>a) Go into exile - Lose 5 points</a:t>
            </a:r>
          </a:p>
          <a:p>
            <a:r>
              <a:rPr lang="en-GB" dirty="0"/>
              <a:t>b) Beg henry for mercy - Lose 2 points</a:t>
            </a:r>
          </a:p>
          <a:p>
            <a:r>
              <a:rPr lang="en-GB" dirty="0"/>
              <a:t>c) Fight the King’s army - Lose 10 points</a:t>
            </a:r>
          </a:p>
          <a:p>
            <a:endParaRPr lang="en-GB" dirty="0"/>
          </a:p>
        </p:txBody>
      </p:sp>
      <p:sp>
        <p:nvSpPr>
          <p:cNvPr id="4" name="Footer Placeholder 3">
            <a:extLst>
              <a:ext uri="{FF2B5EF4-FFF2-40B4-BE49-F238E27FC236}">
                <a16:creationId xmlns:a16="http://schemas.microsoft.com/office/drawing/2014/main" id="{D9F6DDC4-F361-45ED-8DEA-B39F72010190}"/>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85DE3448-AC52-4EE5-A004-B2C7B9F8C372}"/>
              </a:ext>
            </a:extLst>
          </p:cNvPr>
          <p:cNvSpPr>
            <a:spLocks noGrp="1"/>
          </p:cNvSpPr>
          <p:nvPr>
            <p:ph type="sldNum" sz="quarter" idx="12"/>
          </p:nvPr>
        </p:nvSpPr>
        <p:spPr/>
        <p:txBody>
          <a:bodyPr/>
          <a:lstStyle/>
          <a:p>
            <a:fld id="{2FFCF7CE-7A9B-4114-90AD-DFAECE5B6DB7}" type="slidenum">
              <a:rPr lang="en-GB" smtClean="0"/>
              <a:t>29</a:t>
            </a:fld>
            <a:endParaRPr lang="en-GB"/>
          </a:p>
        </p:txBody>
      </p:sp>
    </p:spTree>
    <p:extLst>
      <p:ext uri="{BB962C8B-B14F-4D97-AF65-F5344CB8AC3E}">
        <p14:creationId xmlns:p14="http://schemas.microsoft.com/office/powerpoint/2010/main" val="31309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E15AD5-7D0C-484A-98F8-F6BED8F8F52C}"/>
              </a:ext>
            </a:extLst>
          </p:cNvPr>
          <p:cNvSpPr>
            <a:spLocks noGrp="1"/>
          </p:cNvSpPr>
          <p:nvPr>
            <p:ph type="ftr" sz="quarter" idx="11"/>
          </p:nvPr>
        </p:nvSpPr>
        <p:spPr/>
        <p:txBody>
          <a:bodyPr/>
          <a:lstStyle/>
          <a:p>
            <a:r>
              <a:rPr lang="sv-SE"/>
              <a:t>© Ian Dawson 2020    www.thinkinghistory.co.uk</a:t>
            </a:r>
            <a:endParaRPr lang="en-GB"/>
          </a:p>
        </p:txBody>
      </p:sp>
      <p:sp>
        <p:nvSpPr>
          <p:cNvPr id="3" name="Slide Number Placeholder 2">
            <a:extLst>
              <a:ext uri="{FF2B5EF4-FFF2-40B4-BE49-F238E27FC236}">
                <a16:creationId xmlns:a16="http://schemas.microsoft.com/office/drawing/2014/main" id="{A48E7F2D-A7AB-4DED-B4A9-2D2C333EF743}"/>
              </a:ext>
            </a:extLst>
          </p:cNvPr>
          <p:cNvSpPr>
            <a:spLocks noGrp="1"/>
          </p:cNvSpPr>
          <p:nvPr>
            <p:ph type="sldNum" sz="quarter" idx="12"/>
          </p:nvPr>
        </p:nvSpPr>
        <p:spPr/>
        <p:txBody>
          <a:bodyPr/>
          <a:lstStyle/>
          <a:p>
            <a:fld id="{2FFCF7CE-7A9B-4114-90AD-DFAECE5B6DB7}" type="slidenum">
              <a:rPr lang="en-GB" smtClean="0"/>
              <a:t>3</a:t>
            </a:fld>
            <a:endParaRPr lang="en-GB"/>
          </a:p>
        </p:txBody>
      </p:sp>
      <p:pic>
        <p:nvPicPr>
          <p:cNvPr id="5" name="Picture 4" descr="A person standing in front of a building&#10;&#10;Description automatically generated">
            <a:extLst>
              <a:ext uri="{FF2B5EF4-FFF2-40B4-BE49-F238E27FC236}">
                <a16:creationId xmlns:a16="http://schemas.microsoft.com/office/drawing/2014/main" id="{64FF4F60-E6A2-463D-A3AC-8365F1FB9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147" y="218986"/>
            <a:ext cx="4559706" cy="6137365"/>
          </a:xfrm>
          <a:prstGeom prst="rect">
            <a:avLst/>
          </a:prstGeom>
          <a:ln>
            <a:solidFill>
              <a:schemeClr val="tx1"/>
            </a:solidFill>
          </a:ln>
        </p:spPr>
      </p:pic>
      <p:sp>
        <p:nvSpPr>
          <p:cNvPr id="6" name="TextBox 5">
            <a:extLst>
              <a:ext uri="{FF2B5EF4-FFF2-40B4-BE49-F238E27FC236}">
                <a16:creationId xmlns:a16="http://schemas.microsoft.com/office/drawing/2014/main" id="{31034CF9-9022-47C5-AE4A-1D5797EA5076}"/>
              </a:ext>
            </a:extLst>
          </p:cNvPr>
          <p:cNvSpPr txBox="1"/>
          <p:nvPr/>
        </p:nvSpPr>
        <p:spPr>
          <a:xfrm>
            <a:off x="6973367" y="2948300"/>
            <a:ext cx="2085827" cy="1754326"/>
          </a:xfrm>
          <a:prstGeom prst="rect">
            <a:avLst/>
          </a:prstGeom>
          <a:noFill/>
        </p:spPr>
        <p:txBody>
          <a:bodyPr wrap="none" rtlCol="0">
            <a:spAutoFit/>
          </a:bodyPr>
          <a:lstStyle/>
          <a:p>
            <a:pPr eaLnBrk="1" hangingPunct="1">
              <a:spcBef>
                <a:spcPct val="0"/>
              </a:spcBef>
              <a:buFontTx/>
              <a:buNone/>
            </a:pPr>
            <a:r>
              <a:rPr lang="en-GB" altLang="en-US" b="1" dirty="0"/>
              <a:t>Reverie</a:t>
            </a:r>
          </a:p>
          <a:p>
            <a:pPr eaLnBrk="1" hangingPunct="1">
              <a:spcBef>
                <a:spcPct val="0"/>
              </a:spcBef>
              <a:buFontTx/>
              <a:buNone/>
            </a:pPr>
            <a:endParaRPr lang="en-GB" altLang="en-US" i="1" dirty="0"/>
          </a:p>
          <a:p>
            <a:pPr eaLnBrk="1" hangingPunct="1">
              <a:spcBef>
                <a:spcPct val="0"/>
              </a:spcBef>
              <a:buFontTx/>
              <a:buNone/>
            </a:pPr>
            <a:r>
              <a:rPr lang="en-GB" altLang="en-US" i="1" dirty="0"/>
              <a:t>© Graham Turner </a:t>
            </a:r>
            <a:endParaRPr lang="en-GB" altLang="en-US" dirty="0"/>
          </a:p>
          <a:p>
            <a:pPr eaLnBrk="1" hangingPunct="1">
              <a:spcBef>
                <a:spcPct val="0"/>
              </a:spcBef>
              <a:buFontTx/>
              <a:buNone/>
            </a:pPr>
            <a:endParaRPr lang="en-GB" altLang="en-US" dirty="0"/>
          </a:p>
          <a:p>
            <a:pPr eaLnBrk="1" hangingPunct="1">
              <a:spcBef>
                <a:spcPct val="0"/>
              </a:spcBef>
              <a:buFontTx/>
              <a:buNone/>
            </a:pPr>
            <a:r>
              <a:rPr lang="en-GB" altLang="en-US" i="1" dirty="0"/>
              <a:t>www.studio88.co.uk</a:t>
            </a:r>
          </a:p>
          <a:p>
            <a:endParaRPr lang="en-GB" dirty="0"/>
          </a:p>
        </p:txBody>
      </p:sp>
    </p:spTree>
    <p:extLst>
      <p:ext uri="{BB962C8B-B14F-4D97-AF65-F5344CB8AC3E}">
        <p14:creationId xmlns:p14="http://schemas.microsoft.com/office/powerpoint/2010/main" val="3089490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8D9C-9767-4D4B-A4F0-329466D62D3A}"/>
              </a:ext>
            </a:extLst>
          </p:cNvPr>
          <p:cNvSpPr>
            <a:spLocks noGrp="1"/>
          </p:cNvSpPr>
          <p:nvPr>
            <p:ph type="title"/>
          </p:nvPr>
        </p:nvSpPr>
        <p:spPr/>
        <p:txBody>
          <a:bodyPr>
            <a:normAutofit/>
          </a:bodyPr>
          <a:lstStyle/>
          <a:p>
            <a:r>
              <a:rPr lang="en-GB" dirty="0"/>
              <a:t>1461: Should Walter fight for 	Edward of York?</a:t>
            </a:r>
          </a:p>
        </p:txBody>
      </p:sp>
      <p:sp>
        <p:nvSpPr>
          <p:cNvPr id="3" name="Content Placeholder 2">
            <a:extLst>
              <a:ext uri="{FF2B5EF4-FFF2-40B4-BE49-F238E27FC236}">
                <a16:creationId xmlns:a16="http://schemas.microsoft.com/office/drawing/2014/main" id="{FE529378-4376-4D6D-B504-A8EA23BE2319}"/>
              </a:ext>
            </a:extLst>
          </p:cNvPr>
          <p:cNvSpPr>
            <a:spLocks noGrp="1"/>
          </p:cNvSpPr>
          <p:nvPr>
            <p:ph idx="1"/>
          </p:nvPr>
        </p:nvSpPr>
        <p:spPr/>
        <p:txBody>
          <a:bodyPr/>
          <a:lstStyle/>
          <a:p>
            <a:r>
              <a:rPr lang="en-GB" dirty="0"/>
              <a:t>a) Fight for Edward of York against King Henry </a:t>
            </a:r>
          </a:p>
          <a:p>
            <a:r>
              <a:rPr lang="en-GB" dirty="0"/>
              <a:t>b) Fight for King Henry – he will have the larger army as most nobles still support the King</a:t>
            </a:r>
          </a:p>
          <a:p>
            <a:r>
              <a:rPr lang="en-GB" dirty="0"/>
              <a:t>c) Stay at home and see what happens</a:t>
            </a:r>
          </a:p>
          <a:p>
            <a:endParaRPr lang="en-GB" b="1" dirty="0"/>
          </a:p>
          <a:p>
            <a:r>
              <a:rPr lang="en-GB" b="1" dirty="0"/>
              <a:t>Think about:</a:t>
            </a:r>
          </a:p>
          <a:p>
            <a:pPr lvl="1"/>
            <a:r>
              <a:rPr lang="en-GB" dirty="0"/>
              <a:t>The rewards he might get from Edward – the danger of losing and being punished – his family’s loyalties – will your choice increase people’s respect for you?</a:t>
            </a:r>
          </a:p>
          <a:p>
            <a:endParaRPr lang="en-GB" dirty="0"/>
          </a:p>
        </p:txBody>
      </p:sp>
      <p:sp>
        <p:nvSpPr>
          <p:cNvPr id="4" name="Footer Placeholder 3">
            <a:extLst>
              <a:ext uri="{FF2B5EF4-FFF2-40B4-BE49-F238E27FC236}">
                <a16:creationId xmlns:a16="http://schemas.microsoft.com/office/drawing/2014/main" id="{4B677B03-0A91-4528-A1E8-C6C680A32940}"/>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1A2D4123-B094-42C1-B1AC-81BB8F1DCE1A}"/>
              </a:ext>
            </a:extLst>
          </p:cNvPr>
          <p:cNvSpPr>
            <a:spLocks noGrp="1"/>
          </p:cNvSpPr>
          <p:nvPr>
            <p:ph type="sldNum" sz="quarter" idx="12"/>
          </p:nvPr>
        </p:nvSpPr>
        <p:spPr/>
        <p:txBody>
          <a:bodyPr/>
          <a:lstStyle/>
          <a:p>
            <a:fld id="{2FFCF7CE-7A9B-4114-90AD-DFAECE5B6DB7}" type="slidenum">
              <a:rPr lang="en-GB" smtClean="0"/>
              <a:t>30</a:t>
            </a:fld>
            <a:endParaRPr lang="en-GB"/>
          </a:p>
        </p:txBody>
      </p:sp>
    </p:spTree>
    <p:extLst>
      <p:ext uri="{BB962C8B-B14F-4D97-AF65-F5344CB8AC3E}">
        <p14:creationId xmlns:p14="http://schemas.microsoft.com/office/powerpoint/2010/main" val="2452758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375D-7123-4F5B-AFB6-664CF6CABED2}"/>
              </a:ext>
            </a:extLst>
          </p:cNvPr>
          <p:cNvSpPr>
            <a:spLocks noGrp="1"/>
          </p:cNvSpPr>
          <p:nvPr>
            <p:ph type="title"/>
          </p:nvPr>
        </p:nvSpPr>
        <p:spPr/>
        <p:txBody>
          <a:bodyPr/>
          <a:lstStyle/>
          <a:p>
            <a:r>
              <a:rPr lang="en-GB" dirty="0"/>
              <a:t>1461: Should Walter fight for 	Edward of York?</a:t>
            </a:r>
          </a:p>
        </p:txBody>
      </p:sp>
      <p:sp>
        <p:nvSpPr>
          <p:cNvPr id="3" name="Content Placeholder 2">
            <a:extLst>
              <a:ext uri="{FF2B5EF4-FFF2-40B4-BE49-F238E27FC236}">
                <a16:creationId xmlns:a16="http://schemas.microsoft.com/office/drawing/2014/main" id="{40526410-101D-4379-8BCD-FE3506A1F00E}"/>
              </a:ext>
            </a:extLst>
          </p:cNvPr>
          <p:cNvSpPr>
            <a:spLocks noGrp="1"/>
          </p:cNvSpPr>
          <p:nvPr>
            <p:ph idx="1"/>
          </p:nvPr>
        </p:nvSpPr>
        <p:spPr/>
        <p:txBody>
          <a:bodyPr>
            <a:normAutofit lnSpcReduction="10000"/>
          </a:bodyPr>
          <a:lstStyle/>
          <a:p>
            <a:r>
              <a:rPr lang="en-GB" dirty="0"/>
              <a:t>Nobody will respect you if you choose choice c. Edward is a great soldier even if he is young and has a good chance of winning – and you have always been loyal to the family of the Duke of York even if you are not loyal to King Henry. You can’t be loyal to both. </a:t>
            </a:r>
          </a:p>
          <a:p>
            <a:pPr lvl="3"/>
            <a:endParaRPr lang="en-GB" dirty="0"/>
          </a:p>
          <a:p>
            <a:r>
              <a:rPr lang="en-GB" dirty="0"/>
              <a:t>a) Fight for Edward of York - Gain 3 points</a:t>
            </a:r>
          </a:p>
          <a:p>
            <a:r>
              <a:rPr lang="en-GB" dirty="0"/>
              <a:t>b) Fight for King Henry - Lose 1 point</a:t>
            </a:r>
          </a:p>
          <a:p>
            <a:r>
              <a:rPr lang="en-GB" dirty="0"/>
              <a:t>c) Stay home - Lose 3 points</a:t>
            </a:r>
          </a:p>
        </p:txBody>
      </p:sp>
      <p:sp>
        <p:nvSpPr>
          <p:cNvPr id="4" name="Footer Placeholder 3">
            <a:extLst>
              <a:ext uri="{FF2B5EF4-FFF2-40B4-BE49-F238E27FC236}">
                <a16:creationId xmlns:a16="http://schemas.microsoft.com/office/drawing/2014/main" id="{7AC0BBDA-95D9-4B28-8971-D5207FD87FED}"/>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DCD35251-25B5-48B6-8254-77B04981982E}"/>
              </a:ext>
            </a:extLst>
          </p:cNvPr>
          <p:cNvSpPr>
            <a:spLocks noGrp="1"/>
          </p:cNvSpPr>
          <p:nvPr>
            <p:ph type="sldNum" sz="quarter" idx="12"/>
          </p:nvPr>
        </p:nvSpPr>
        <p:spPr/>
        <p:txBody>
          <a:bodyPr/>
          <a:lstStyle/>
          <a:p>
            <a:fld id="{2FFCF7CE-7A9B-4114-90AD-DFAECE5B6DB7}" type="slidenum">
              <a:rPr lang="en-GB" smtClean="0"/>
              <a:pPr/>
              <a:t>31</a:t>
            </a:fld>
            <a:endParaRPr lang="en-GB"/>
          </a:p>
        </p:txBody>
      </p:sp>
    </p:spTree>
    <p:extLst>
      <p:ext uri="{BB962C8B-B14F-4D97-AF65-F5344CB8AC3E}">
        <p14:creationId xmlns:p14="http://schemas.microsoft.com/office/powerpoint/2010/main" val="1228072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28C51-44F5-484D-B18A-5E7E2A93D8FB}"/>
              </a:ext>
            </a:extLst>
          </p:cNvPr>
          <p:cNvSpPr>
            <a:spLocks noGrp="1"/>
          </p:cNvSpPr>
          <p:nvPr>
            <p:ph type="title"/>
          </p:nvPr>
        </p:nvSpPr>
        <p:spPr/>
        <p:txBody>
          <a:bodyPr>
            <a:normAutofit/>
          </a:bodyPr>
          <a:lstStyle/>
          <a:p>
            <a:r>
              <a:rPr lang="en-GB" dirty="0"/>
              <a:t>1470: What Should Walter 	do next?</a:t>
            </a:r>
          </a:p>
        </p:txBody>
      </p:sp>
      <p:sp>
        <p:nvSpPr>
          <p:cNvPr id="3" name="Content Placeholder 2">
            <a:extLst>
              <a:ext uri="{FF2B5EF4-FFF2-40B4-BE49-F238E27FC236}">
                <a16:creationId xmlns:a16="http://schemas.microsoft.com/office/drawing/2014/main" id="{3A4C602B-B5E5-417E-B586-1767E9A9DF3A}"/>
              </a:ext>
            </a:extLst>
          </p:cNvPr>
          <p:cNvSpPr>
            <a:spLocks noGrp="1"/>
          </p:cNvSpPr>
          <p:nvPr>
            <p:ph idx="1"/>
          </p:nvPr>
        </p:nvSpPr>
        <p:spPr/>
        <p:txBody>
          <a:bodyPr/>
          <a:lstStyle/>
          <a:p>
            <a:r>
              <a:rPr lang="en-GB" dirty="0"/>
              <a:t>a) Plot a rebellion and lead a rebellion of other Yorkists against Warwick and Henry VI</a:t>
            </a:r>
          </a:p>
          <a:p>
            <a:r>
              <a:rPr lang="en-GB" dirty="0"/>
              <a:t>b) Escape abroad to join Edward IV in exile</a:t>
            </a:r>
          </a:p>
          <a:p>
            <a:r>
              <a:rPr lang="en-GB" dirty="0"/>
              <a:t>c) Look after your lands in peace – but hope that Edward comes back</a:t>
            </a:r>
          </a:p>
          <a:p>
            <a:endParaRPr lang="en-GB" b="1" dirty="0"/>
          </a:p>
          <a:p>
            <a:r>
              <a:rPr lang="en-GB" b="1" dirty="0"/>
              <a:t>Think about:</a:t>
            </a:r>
          </a:p>
          <a:p>
            <a:pPr lvl="1"/>
            <a:r>
              <a:rPr lang="en-GB" dirty="0"/>
              <a:t>the good of your family – what would Edward need to become king again? </a:t>
            </a:r>
          </a:p>
          <a:p>
            <a:endParaRPr lang="en-GB" dirty="0"/>
          </a:p>
        </p:txBody>
      </p:sp>
      <p:sp>
        <p:nvSpPr>
          <p:cNvPr id="4" name="Footer Placeholder 3">
            <a:extLst>
              <a:ext uri="{FF2B5EF4-FFF2-40B4-BE49-F238E27FC236}">
                <a16:creationId xmlns:a16="http://schemas.microsoft.com/office/drawing/2014/main" id="{77667C18-9E7D-4252-AB06-33F0EF190DB8}"/>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BE6DABC7-EEEB-4BFF-9C88-38ADE8471423}"/>
              </a:ext>
            </a:extLst>
          </p:cNvPr>
          <p:cNvSpPr>
            <a:spLocks noGrp="1"/>
          </p:cNvSpPr>
          <p:nvPr>
            <p:ph type="sldNum" sz="quarter" idx="12"/>
          </p:nvPr>
        </p:nvSpPr>
        <p:spPr/>
        <p:txBody>
          <a:bodyPr/>
          <a:lstStyle/>
          <a:p>
            <a:fld id="{2FFCF7CE-7A9B-4114-90AD-DFAECE5B6DB7}" type="slidenum">
              <a:rPr lang="en-GB" smtClean="0"/>
              <a:t>32</a:t>
            </a:fld>
            <a:endParaRPr lang="en-GB"/>
          </a:p>
        </p:txBody>
      </p:sp>
    </p:spTree>
    <p:extLst>
      <p:ext uri="{BB962C8B-B14F-4D97-AF65-F5344CB8AC3E}">
        <p14:creationId xmlns:p14="http://schemas.microsoft.com/office/powerpoint/2010/main" val="862585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EE05-AAD8-4446-B07E-4D68F689AE2C}"/>
              </a:ext>
            </a:extLst>
          </p:cNvPr>
          <p:cNvSpPr>
            <a:spLocks noGrp="1"/>
          </p:cNvSpPr>
          <p:nvPr>
            <p:ph type="title"/>
          </p:nvPr>
        </p:nvSpPr>
        <p:spPr/>
        <p:txBody>
          <a:bodyPr/>
          <a:lstStyle/>
          <a:p>
            <a:r>
              <a:rPr lang="en-GB" dirty="0"/>
              <a:t>1470: What Should Walter 	do next?</a:t>
            </a:r>
          </a:p>
        </p:txBody>
      </p:sp>
      <p:sp>
        <p:nvSpPr>
          <p:cNvPr id="3" name="Content Placeholder 2">
            <a:extLst>
              <a:ext uri="{FF2B5EF4-FFF2-40B4-BE49-F238E27FC236}">
                <a16:creationId xmlns:a16="http://schemas.microsoft.com/office/drawing/2014/main" id="{45FF97F1-AE52-414B-B4F0-67CCAC890A08}"/>
              </a:ext>
            </a:extLst>
          </p:cNvPr>
          <p:cNvSpPr>
            <a:spLocks noGrp="1"/>
          </p:cNvSpPr>
          <p:nvPr>
            <p:ph idx="1"/>
          </p:nvPr>
        </p:nvSpPr>
        <p:spPr/>
        <p:txBody>
          <a:bodyPr>
            <a:normAutofit lnSpcReduction="10000"/>
          </a:bodyPr>
          <a:lstStyle/>
          <a:p>
            <a:r>
              <a:rPr lang="en-GB" dirty="0"/>
              <a:t>Choice b means you stay loyal to Edward IV but what if Edward never regains the crown – your family will have lost all its lands and wealth. Choice a is unlikely to succeed – will anyone join you if Edward is abroad and looks defeated. You have to hope Edward returns.</a:t>
            </a:r>
          </a:p>
          <a:p>
            <a:pPr lvl="3"/>
            <a:endParaRPr lang="en-GB" dirty="0"/>
          </a:p>
          <a:p>
            <a:r>
              <a:rPr lang="en-GB" dirty="0"/>
              <a:t>a) Plot a rebellion - Lose 5 points</a:t>
            </a:r>
          </a:p>
          <a:p>
            <a:r>
              <a:rPr lang="en-GB" dirty="0"/>
              <a:t>b) Escape abroad - Lose 3 points</a:t>
            </a:r>
          </a:p>
          <a:p>
            <a:r>
              <a:rPr lang="en-GB" dirty="0"/>
              <a:t>c) Look after your lands - Gain 1 point</a:t>
            </a:r>
          </a:p>
          <a:p>
            <a:endParaRPr lang="en-GB" dirty="0"/>
          </a:p>
        </p:txBody>
      </p:sp>
      <p:sp>
        <p:nvSpPr>
          <p:cNvPr id="4" name="Footer Placeholder 3">
            <a:extLst>
              <a:ext uri="{FF2B5EF4-FFF2-40B4-BE49-F238E27FC236}">
                <a16:creationId xmlns:a16="http://schemas.microsoft.com/office/drawing/2014/main" id="{7CBD224D-7BCF-4D39-A25B-66E8C955EFE6}"/>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B623D184-5C15-4409-8994-F3E41FC302BF}"/>
              </a:ext>
            </a:extLst>
          </p:cNvPr>
          <p:cNvSpPr>
            <a:spLocks noGrp="1"/>
          </p:cNvSpPr>
          <p:nvPr>
            <p:ph type="sldNum" sz="quarter" idx="12"/>
          </p:nvPr>
        </p:nvSpPr>
        <p:spPr/>
        <p:txBody>
          <a:bodyPr/>
          <a:lstStyle/>
          <a:p>
            <a:fld id="{2FFCF7CE-7A9B-4114-90AD-DFAECE5B6DB7}" type="slidenum">
              <a:rPr lang="en-GB" smtClean="0"/>
              <a:t>33</a:t>
            </a:fld>
            <a:endParaRPr lang="en-GB"/>
          </a:p>
        </p:txBody>
      </p:sp>
    </p:spTree>
    <p:extLst>
      <p:ext uri="{BB962C8B-B14F-4D97-AF65-F5344CB8AC3E}">
        <p14:creationId xmlns:p14="http://schemas.microsoft.com/office/powerpoint/2010/main" val="2696772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976C-F683-4C94-B6B0-AC84A905803C}"/>
              </a:ext>
            </a:extLst>
          </p:cNvPr>
          <p:cNvSpPr>
            <a:spLocks noGrp="1"/>
          </p:cNvSpPr>
          <p:nvPr>
            <p:ph type="title"/>
          </p:nvPr>
        </p:nvSpPr>
        <p:spPr/>
        <p:txBody>
          <a:bodyPr>
            <a:normAutofit/>
          </a:bodyPr>
          <a:lstStyle/>
          <a:p>
            <a:r>
              <a:rPr lang="en-GB" dirty="0"/>
              <a:t>1483: Should Walter support Richard III or rebel against him?</a:t>
            </a:r>
          </a:p>
        </p:txBody>
      </p:sp>
      <p:sp>
        <p:nvSpPr>
          <p:cNvPr id="3" name="Content Placeholder 2">
            <a:extLst>
              <a:ext uri="{FF2B5EF4-FFF2-40B4-BE49-F238E27FC236}">
                <a16:creationId xmlns:a16="http://schemas.microsoft.com/office/drawing/2014/main" id="{8073FF3A-BF80-4F06-8D74-673E982BA47A}"/>
              </a:ext>
            </a:extLst>
          </p:cNvPr>
          <p:cNvSpPr>
            <a:spLocks noGrp="1"/>
          </p:cNvSpPr>
          <p:nvPr>
            <p:ph idx="1"/>
          </p:nvPr>
        </p:nvSpPr>
        <p:spPr/>
        <p:txBody>
          <a:bodyPr>
            <a:normAutofit/>
          </a:bodyPr>
          <a:lstStyle/>
          <a:p>
            <a:r>
              <a:rPr lang="en-GB" dirty="0"/>
              <a:t>a) Join the rebellion – Walter had been a loyal servant of Edward IV</a:t>
            </a:r>
          </a:p>
          <a:p>
            <a:r>
              <a:rPr lang="en-GB" dirty="0"/>
              <a:t>b) Join King Richard and help him defeat the rebels – Richard is an experienced soldier and leader</a:t>
            </a:r>
          </a:p>
          <a:p>
            <a:r>
              <a:rPr lang="en-GB" dirty="0"/>
              <a:t>c) stay at home and wait to see what happens</a:t>
            </a:r>
          </a:p>
          <a:p>
            <a:endParaRPr lang="en-GB" b="1" dirty="0"/>
          </a:p>
          <a:p>
            <a:r>
              <a:rPr lang="en-GB" b="1" dirty="0"/>
              <a:t>Think about</a:t>
            </a:r>
            <a:r>
              <a:rPr lang="en-GB" dirty="0"/>
              <a:t>: </a:t>
            </a:r>
          </a:p>
          <a:p>
            <a:pPr lvl="1"/>
            <a:r>
              <a:rPr lang="en-GB" dirty="0"/>
              <a:t>His own family’s future –Who will make the best king for England? – Who he has fought for in the past</a:t>
            </a:r>
          </a:p>
          <a:p>
            <a:endParaRPr lang="en-GB" dirty="0"/>
          </a:p>
        </p:txBody>
      </p:sp>
      <p:sp>
        <p:nvSpPr>
          <p:cNvPr id="4" name="Footer Placeholder 3">
            <a:extLst>
              <a:ext uri="{FF2B5EF4-FFF2-40B4-BE49-F238E27FC236}">
                <a16:creationId xmlns:a16="http://schemas.microsoft.com/office/drawing/2014/main" id="{3B191B4E-1D12-4965-8536-616C055860D6}"/>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3CC813A4-224D-4221-936F-3BE52F1EC844}"/>
              </a:ext>
            </a:extLst>
          </p:cNvPr>
          <p:cNvSpPr>
            <a:spLocks noGrp="1"/>
          </p:cNvSpPr>
          <p:nvPr>
            <p:ph type="sldNum" sz="quarter" idx="12"/>
          </p:nvPr>
        </p:nvSpPr>
        <p:spPr/>
        <p:txBody>
          <a:bodyPr/>
          <a:lstStyle/>
          <a:p>
            <a:fld id="{2FFCF7CE-7A9B-4114-90AD-DFAECE5B6DB7}" type="slidenum">
              <a:rPr lang="en-GB" smtClean="0"/>
              <a:t>34</a:t>
            </a:fld>
            <a:endParaRPr lang="en-GB"/>
          </a:p>
        </p:txBody>
      </p:sp>
    </p:spTree>
    <p:extLst>
      <p:ext uri="{BB962C8B-B14F-4D97-AF65-F5344CB8AC3E}">
        <p14:creationId xmlns:p14="http://schemas.microsoft.com/office/powerpoint/2010/main" val="3347875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FC0D-A1E4-4D04-AF1C-6368EAF968B1}"/>
              </a:ext>
            </a:extLst>
          </p:cNvPr>
          <p:cNvSpPr>
            <a:spLocks noGrp="1"/>
          </p:cNvSpPr>
          <p:nvPr>
            <p:ph type="title"/>
          </p:nvPr>
        </p:nvSpPr>
        <p:spPr/>
        <p:txBody>
          <a:bodyPr>
            <a:normAutofit/>
          </a:bodyPr>
          <a:lstStyle/>
          <a:p>
            <a:r>
              <a:rPr lang="en-GB" dirty="0"/>
              <a:t>1483: Should Walter support Richard III or rebel against him?</a:t>
            </a:r>
          </a:p>
        </p:txBody>
      </p:sp>
      <p:sp>
        <p:nvSpPr>
          <p:cNvPr id="3" name="Content Placeholder 2">
            <a:extLst>
              <a:ext uri="{FF2B5EF4-FFF2-40B4-BE49-F238E27FC236}">
                <a16:creationId xmlns:a16="http://schemas.microsoft.com/office/drawing/2014/main" id="{3C3FD9BD-AFA2-4161-B129-2EDC9A7C2909}"/>
              </a:ext>
            </a:extLst>
          </p:cNvPr>
          <p:cNvSpPr>
            <a:spLocks noGrp="1"/>
          </p:cNvSpPr>
          <p:nvPr>
            <p:ph idx="1"/>
          </p:nvPr>
        </p:nvSpPr>
        <p:spPr/>
        <p:txBody>
          <a:bodyPr/>
          <a:lstStyle/>
          <a:p>
            <a:r>
              <a:rPr lang="en-GB" dirty="0"/>
              <a:t>This is difficult and historians are not sure what Walter planned to do. Choice a is the most dangerous and would have lead to losing the family wealth when the rebellion failed.</a:t>
            </a:r>
          </a:p>
          <a:p>
            <a:endParaRPr lang="en-GB" dirty="0"/>
          </a:p>
          <a:p>
            <a:r>
              <a:rPr lang="en-GB" dirty="0"/>
              <a:t>a) Join the rebellion - Lose 3 points</a:t>
            </a:r>
          </a:p>
          <a:p>
            <a:r>
              <a:rPr lang="en-GB" dirty="0"/>
              <a:t>b) Fight for King Richard - Gain 1 point</a:t>
            </a:r>
          </a:p>
          <a:p>
            <a:r>
              <a:rPr lang="en-GB" dirty="0"/>
              <a:t>c) Stay home - Gain 1 point</a:t>
            </a:r>
          </a:p>
          <a:p>
            <a:endParaRPr lang="en-GB" dirty="0"/>
          </a:p>
        </p:txBody>
      </p:sp>
      <p:sp>
        <p:nvSpPr>
          <p:cNvPr id="4" name="Footer Placeholder 3">
            <a:extLst>
              <a:ext uri="{FF2B5EF4-FFF2-40B4-BE49-F238E27FC236}">
                <a16:creationId xmlns:a16="http://schemas.microsoft.com/office/drawing/2014/main" id="{095A9909-6AC0-4455-A376-BDEDF4EEF3B4}"/>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072F15BA-A8E7-4E24-B6AE-12055E6039C8}"/>
              </a:ext>
            </a:extLst>
          </p:cNvPr>
          <p:cNvSpPr>
            <a:spLocks noGrp="1"/>
          </p:cNvSpPr>
          <p:nvPr>
            <p:ph type="sldNum" sz="quarter" idx="12"/>
          </p:nvPr>
        </p:nvSpPr>
        <p:spPr/>
        <p:txBody>
          <a:bodyPr/>
          <a:lstStyle/>
          <a:p>
            <a:fld id="{2FFCF7CE-7A9B-4114-90AD-DFAECE5B6DB7}" type="slidenum">
              <a:rPr lang="en-GB" smtClean="0"/>
              <a:t>35</a:t>
            </a:fld>
            <a:endParaRPr lang="en-GB"/>
          </a:p>
        </p:txBody>
      </p:sp>
    </p:spTree>
    <p:extLst>
      <p:ext uri="{BB962C8B-B14F-4D97-AF65-F5344CB8AC3E}">
        <p14:creationId xmlns:p14="http://schemas.microsoft.com/office/powerpoint/2010/main" val="495810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42546-B080-4019-BA31-F6F4FAC1826E}"/>
              </a:ext>
            </a:extLst>
          </p:cNvPr>
          <p:cNvSpPr>
            <a:spLocks noGrp="1"/>
          </p:cNvSpPr>
          <p:nvPr>
            <p:ph type="title"/>
          </p:nvPr>
        </p:nvSpPr>
        <p:spPr/>
        <p:txBody>
          <a:bodyPr/>
          <a:lstStyle/>
          <a:p>
            <a:r>
              <a:rPr lang="en-GB" dirty="0"/>
              <a:t>1483-1485: Should Walter fight for Richard III or Henry Tudor?</a:t>
            </a:r>
          </a:p>
        </p:txBody>
      </p:sp>
      <p:sp>
        <p:nvSpPr>
          <p:cNvPr id="3" name="Content Placeholder 2">
            <a:extLst>
              <a:ext uri="{FF2B5EF4-FFF2-40B4-BE49-F238E27FC236}">
                <a16:creationId xmlns:a16="http://schemas.microsoft.com/office/drawing/2014/main" id="{E21E6207-18E7-4E84-953E-6E9D83E9B444}"/>
              </a:ext>
            </a:extLst>
          </p:cNvPr>
          <p:cNvSpPr>
            <a:spLocks noGrp="1"/>
          </p:cNvSpPr>
          <p:nvPr>
            <p:ph idx="1"/>
          </p:nvPr>
        </p:nvSpPr>
        <p:spPr/>
        <p:txBody>
          <a:bodyPr>
            <a:normAutofit fontScale="70000" lnSpcReduction="20000"/>
          </a:bodyPr>
          <a:lstStyle/>
          <a:p>
            <a:r>
              <a:rPr lang="en-GB" dirty="0"/>
              <a:t>a) Fight for Richard</a:t>
            </a:r>
          </a:p>
          <a:p>
            <a:r>
              <a:rPr lang="en-GB" dirty="0"/>
              <a:t>b) Fight for Henry</a:t>
            </a:r>
          </a:p>
          <a:p>
            <a:r>
              <a:rPr lang="en-GB" dirty="0"/>
              <a:t>c) stay at home and wait to see what happens</a:t>
            </a:r>
          </a:p>
          <a:p>
            <a:pPr lvl="1"/>
            <a:endParaRPr lang="en-GB" dirty="0"/>
          </a:p>
          <a:p>
            <a:r>
              <a:rPr lang="en-GB" dirty="0"/>
              <a:t>Think about:</a:t>
            </a:r>
          </a:p>
          <a:p>
            <a:pPr lvl="1"/>
            <a:r>
              <a:rPr lang="en-GB" dirty="0"/>
              <a:t>Richard is an excellent soldier and has lots of support in the north. Richard did a good job of ruling the north while his brother was king.</a:t>
            </a:r>
          </a:p>
          <a:p>
            <a:pPr lvl="1"/>
            <a:r>
              <a:rPr lang="en-GB" dirty="0"/>
              <a:t>Many people believe Richard killed his nephews and executed lords who might have stopped him becoming king.</a:t>
            </a:r>
          </a:p>
          <a:p>
            <a:pPr lvl="1"/>
            <a:r>
              <a:rPr lang="en-GB" dirty="0"/>
              <a:t>Walter has known Richard III since Richard was a boy.</a:t>
            </a:r>
          </a:p>
          <a:p>
            <a:pPr lvl="1"/>
            <a:r>
              <a:rPr lang="en-GB" dirty="0"/>
              <a:t>Walter had always been loyal to Richard, Duke of York and King Edward IV – the grandfather and father of young Edward V who had disappeared when Richard III became king.</a:t>
            </a:r>
          </a:p>
          <a:p>
            <a:pPr lvl="1"/>
            <a:r>
              <a:rPr lang="en-GB" dirty="0"/>
              <a:t>Walter knew Henry when he was a boy being looked after by Walter’s sister, Anne</a:t>
            </a:r>
          </a:p>
          <a:p>
            <a:pPr lvl="1"/>
            <a:r>
              <a:rPr lang="en-GB" dirty="0"/>
              <a:t>Nobody knows whether Henry will make a good king.</a:t>
            </a:r>
          </a:p>
        </p:txBody>
      </p:sp>
      <p:sp>
        <p:nvSpPr>
          <p:cNvPr id="4" name="Footer Placeholder 3">
            <a:extLst>
              <a:ext uri="{FF2B5EF4-FFF2-40B4-BE49-F238E27FC236}">
                <a16:creationId xmlns:a16="http://schemas.microsoft.com/office/drawing/2014/main" id="{7C7B4707-6105-4262-AA1E-FA608CFA7CF0}"/>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44CC374A-DC8C-46AA-841A-DEB13DAE68F5}"/>
              </a:ext>
            </a:extLst>
          </p:cNvPr>
          <p:cNvSpPr>
            <a:spLocks noGrp="1"/>
          </p:cNvSpPr>
          <p:nvPr>
            <p:ph type="sldNum" sz="quarter" idx="12"/>
          </p:nvPr>
        </p:nvSpPr>
        <p:spPr/>
        <p:txBody>
          <a:bodyPr/>
          <a:lstStyle/>
          <a:p>
            <a:fld id="{2FFCF7CE-7A9B-4114-90AD-DFAECE5B6DB7}" type="slidenum">
              <a:rPr lang="en-GB" smtClean="0"/>
              <a:pPr/>
              <a:t>36</a:t>
            </a:fld>
            <a:endParaRPr lang="en-GB"/>
          </a:p>
        </p:txBody>
      </p:sp>
    </p:spTree>
    <p:extLst>
      <p:ext uri="{BB962C8B-B14F-4D97-AF65-F5344CB8AC3E}">
        <p14:creationId xmlns:p14="http://schemas.microsoft.com/office/powerpoint/2010/main" val="2529464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AE38-AE8F-4CBA-81C2-73BD6B1DAC45}"/>
              </a:ext>
            </a:extLst>
          </p:cNvPr>
          <p:cNvSpPr>
            <a:spLocks noGrp="1"/>
          </p:cNvSpPr>
          <p:nvPr>
            <p:ph type="title"/>
          </p:nvPr>
        </p:nvSpPr>
        <p:spPr/>
        <p:txBody>
          <a:bodyPr>
            <a:normAutofit/>
          </a:bodyPr>
          <a:lstStyle/>
          <a:p>
            <a:r>
              <a:rPr lang="en-GB" dirty="0"/>
              <a:t>1485: Should Walter fight for Richard III or Henry Tudor?</a:t>
            </a:r>
          </a:p>
        </p:txBody>
      </p:sp>
      <p:sp>
        <p:nvSpPr>
          <p:cNvPr id="3" name="Content Placeholder 2">
            <a:extLst>
              <a:ext uri="{FF2B5EF4-FFF2-40B4-BE49-F238E27FC236}">
                <a16:creationId xmlns:a16="http://schemas.microsoft.com/office/drawing/2014/main" id="{16134518-9BFA-4D1D-AEE7-64EB1EA883CC}"/>
              </a:ext>
            </a:extLst>
          </p:cNvPr>
          <p:cNvSpPr>
            <a:spLocks noGrp="1"/>
          </p:cNvSpPr>
          <p:nvPr>
            <p:ph idx="1"/>
          </p:nvPr>
        </p:nvSpPr>
        <p:spPr/>
        <p:txBody>
          <a:bodyPr>
            <a:normAutofit fontScale="92500"/>
          </a:bodyPr>
          <a:lstStyle/>
          <a:p>
            <a:r>
              <a:rPr lang="en-GB" dirty="0"/>
              <a:t>Another difficult choice and we don’t know for certain why Walter chose to fight for Richard when his family had close links with Henry. Richard lost so supporting him meant the family would lose all its land and wealth. Choice c means whoever wins won’t trust you in future to support him but at least you’d have stayed alive!</a:t>
            </a:r>
          </a:p>
          <a:p>
            <a:endParaRPr lang="en-GB" dirty="0"/>
          </a:p>
          <a:p>
            <a:r>
              <a:rPr lang="en-GB" dirty="0"/>
              <a:t>a) Fight for Richard - Lose all your points</a:t>
            </a:r>
          </a:p>
          <a:p>
            <a:r>
              <a:rPr lang="en-GB" dirty="0"/>
              <a:t>b) Fight for Henry - Gain 1 point</a:t>
            </a:r>
          </a:p>
          <a:p>
            <a:r>
              <a:rPr lang="en-GB" dirty="0"/>
              <a:t>c) Stay home - Lose 1 point</a:t>
            </a:r>
          </a:p>
          <a:p>
            <a:endParaRPr lang="en-GB" dirty="0"/>
          </a:p>
        </p:txBody>
      </p:sp>
      <p:sp>
        <p:nvSpPr>
          <p:cNvPr id="4" name="Footer Placeholder 3">
            <a:extLst>
              <a:ext uri="{FF2B5EF4-FFF2-40B4-BE49-F238E27FC236}">
                <a16:creationId xmlns:a16="http://schemas.microsoft.com/office/drawing/2014/main" id="{F233F2F2-63E0-47B6-A3C1-309F467B1905}"/>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11747C08-61A2-4DE6-88A8-39F4B26FB80D}"/>
              </a:ext>
            </a:extLst>
          </p:cNvPr>
          <p:cNvSpPr>
            <a:spLocks noGrp="1"/>
          </p:cNvSpPr>
          <p:nvPr>
            <p:ph type="sldNum" sz="quarter" idx="12"/>
          </p:nvPr>
        </p:nvSpPr>
        <p:spPr/>
        <p:txBody>
          <a:bodyPr/>
          <a:lstStyle/>
          <a:p>
            <a:fld id="{2FFCF7CE-7A9B-4114-90AD-DFAECE5B6DB7}" type="slidenum">
              <a:rPr lang="en-GB" smtClean="0"/>
              <a:t>37</a:t>
            </a:fld>
            <a:endParaRPr lang="en-GB"/>
          </a:p>
        </p:txBody>
      </p:sp>
    </p:spTree>
    <p:extLst>
      <p:ext uri="{BB962C8B-B14F-4D97-AF65-F5344CB8AC3E}">
        <p14:creationId xmlns:p14="http://schemas.microsoft.com/office/powerpoint/2010/main" val="113891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D781-DAA5-4899-A827-E35AA9D34034}"/>
              </a:ext>
            </a:extLst>
          </p:cNvPr>
          <p:cNvSpPr>
            <a:spLocks noGrp="1"/>
          </p:cNvSpPr>
          <p:nvPr>
            <p:ph type="title"/>
          </p:nvPr>
        </p:nvSpPr>
        <p:spPr/>
        <p:txBody>
          <a:bodyPr/>
          <a:lstStyle/>
          <a:p>
            <a:r>
              <a:rPr lang="en-GB" dirty="0"/>
              <a:t>Building your answer</a:t>
            </a:r>
          </a:p>
        </p:txBody>
      </p:sp>
      <p:sp>
        <p:nvSpPr>
          <p:cNvPr id="9" name="Content Placeholder 8">
            <a:extLst>
              <a:ext uri="{FF2B5EF4-FFF2-40B4-BE49-F238E27FC236}">
                <a16:creationId xmlns:a16="http://schemas.microsoft.com/office/drawing/2014/main" id="{5A377CB1-B0DE-4B7F-94BF-CDC3AA8851EE}"/>
              </a:ext>
            </a:extLst>
          </p:cNvPr>
          <p:cNvSpPr>
            <a:spLocks noGrp="1"/>
          </p:cNvSpPr>
          <p:nvPr>
            <p:ph idx="1"/>
          </p:nvPr>
        </p:nvSpPr>
        <p:spPr/>
        <p:txBody>
          <a:bodyPr/>
          <a:lstStyle/>
          <a:p>
            <a:r>
              <a:rPr lang="en-GB" dirty="0"/>
              <a:t>What can you find out from the Consequences Cards to help you answer your question:</a:t>
            </a:r>
          </a:p>
          <a:p>
            <a:endParaRPr lang="en-GB" dirty="0"/>
          </a:p>
        </p:txBody>
      </p:sp>
      <p:sp>
        <p:nvSpPr>
          <p:cNvPr id="4" name="Footer Placeholder 3">
            <a:extLst>
              <a:ext uri="{FF2B5EF4-FFF2-40B4-BE49-F238E27FC236}">
                <a16:creationId xmlns:a16="http://schemas.microsoft.com/office/drawing/2014/main" id="{04B2BD86-574F-403B-A9F3-3D4E2FCD4C52}"/>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43A5C807-550C-4E5E-A7B5-CF9A17D5FA5C}"/>
              </a:ext>
            </a:extLst>
          </p:cNvPr>
          <p:cNvSpPr>
            <a:spLocks noGrp="1"/>
          </p:cNvSpPr>
          <p:nvPr>
            <p:ph type="sldNum" sz="quarter" idx="12"/>
          </p:nvPr>
        </p:nvSpPr>
        <p:spPr/>
        <p:txBody>
          <a:bodyPr/>
          <a:lstStyle/>
          <a:p>
            <a:fld id="{2FFCF7CE-7A9B-4114-90AD-DFAECE5B6DB7}" type="slidenum">
              <a:rPr lang="en-GB" smtClean="0"/>
              <a:pPr/>
              <a:t>38</a:t>
            </a:fld>
            <a:endParaRPr lang="en-GB"/>
          </a:p>
        </p:txBody>
      </p:sp>
      <p:sp>
        <p:nvSpPr>
          <p:cNvPr id="3" name="TextBox 2">
            <a:extLst>
              <a:ext uri="{FF2B5EF4-FFF2-40B4-BE49-F238E27FC236}">
                <a16:creationId xmlns:a16="http://schemas.microsoft.com/office/drawing/2014/main" id="{5D63CA22-96CD-473A-826B-55A7772CA8B5}"/>
              </a:ext>
            </a:extLst>
          </p:cNvPr>
          <p:cNvSpPr txBox="1"/>
          <p:nvPr/>
        </p:nvSpPr>
        <p:spPr>
          <a:xfrm>
            <a:off x="1619250" y="3284538"/>
            <a:ext cx="5870961" cy="1571264"/>
          </a:xfrm>
          <a:prstGeom prst="rect">
            <a:avLst/>
          </a:prstGeom>
          <a:noFill/>
          <a:ln>
            <a:solidFill>
              <a:schemeClr val="accent1"/>
            </a:solidFill>
          </a:ln>
        </p:spPr>
        <p:txBody>
          <a:bodyPr wrap="square" rtlCol="0">
            <a:spAutoFit/>
          </a:bodyPr>
          <a:lstStyle/>
          <a:p>
            <a:pPr algn="ctr">
              <a:lnSpc>
                <a:spcPct val="150000"/>
              </a:lnSpc>
            </a:pPr>
            <a:r>
              <a:rPr lang="en-GB" sz="2800" b="1" dirty="0"/>
              <a:t>How would you describe the people of the Wars of the Roses?</a:t>
            </a:r>
          </a:p>
          <a:p>
            <a:pPr algn="ctr">
              <a:lnSpc>
                <a:spcPct val="150000"/>
              </a:lnSpc>
              <a:spcAft>
                <a:spcPts val="3000"/>
              </a:spcAft>
            </a:pPr>
            <a:endParaRPr lang="en-GB" sz="900" dirty="0"/>
          </a:p>
        </p:txBody>
      </p:sp>
    </p:spTree>
    <p:extLst>
      <p:ext uri="{BB962C8B-B14F-4D97-AF65-F5344CB8AC3E}">
        <p14:creationId xmlns:p14="http://schemas.microsoft.com/office/powerpoint/2010/main" val="3818326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ECD3-5AB5-403D-8E97-90282D191D0E}"/>
              </a:ext>
            </a:extLst>
          </p:cNvPr>
          <p:cNvSpPr>
            <a:spLocks noGrp="1"/>
          </p:cNvSpPr>
          <p:nvPr>
            <p:ph type="title"/>
          </p:nvPr>
        </p:nvSpPr>
        <p:spPr/>
        <p:txBody>
          <a:bodyPr/>
          <a:lstStyle/>
          <a:p>
            <a:r>
              <a:rPr lang="en-GB" dirty="0"/>
              <a:t>The Consequences of the 	Wars of the Roses</a:t>
            </a:r>
          </a:p>
        </p:txBody>
      </p:sp>
      <p:sp>
        <p:nvSpPr>
          <p:cNvPr id="9" name="Content Placeholder 8">
            <a:extLst>
              <a:ext uri="{FF2B5EF4-FFF2-40B4-BE49-F238E27FC236}">
                <a16:creationId xmlns:a16="http://schemas.microsoft.com/office/drawing/2014/main" id="{D4B1FDAB-1070-4FB2-8B6F-F7643DFC35B1}"/>
              </a:ext>
            </a:extLst>
          </p:cNvPr>
          <p:cNvSpPr>
            <a:spLocks noGrp="1"/>
          </p:cNvSpPr>
          <p:nvPr>
            <p:ph idx="1"/>
          </p:nvPr>
        </p:nvSpPr>
        <p:spPr/>
        <p:txBody>
          <a:bodyPr>
            <a:normAutofit fontScale="92500"/>
          </a:bodyPr>
          <a:lstStyle/>
          <a:p>
            <a:r>
              <a:rPr lang="en-GB" dirty="0"/>
              <a:t>1. Which cards tell you about consequences that were:</a:t>
            </a:r>
          </a:p>
          <a:p>
            <a:pPr lvl="1"/>
            <a:r>
              <a:rPr lang="en-GB" dirty="0"/>
              <a:t>Immediate: while the Wars were taking place</a:t>
            </a:r>
          </a:p>
          <a:p>
            <a:pPr lvl="1"/>
            <a:r>
              <a:rPr lang="en-GB" dirty="0"/>
              <a:t>Medium-term: during the next hundred years when the Tudors were monarchs</a:t>
            </a:r>
          </a:p>
          <a:p>
            <a:pPr lvl="1"/>
            <a:r>
              <a:rPr lang="en-GB" dirty="0"/>
              <a:t>Long-term: lasted much longer than a hundred years</a:t>
            </a:r>
          </a:p>
          <a:p>
            <a:pPr lvl="1"/>
            <a:endParaRPr lang="en-GB" dirty="0"/>
          </a:p>
          <a:p>
            <a:pPr lvl="0"/>
            <a:r>
              <a:rPr lang="en-GB" dirty="0"/>
              <a:t>2. Which card tells you about topics which were not affected by the Wars</a:t>
            </a:r>
          </a:p>
          <a:p>
            <a:pPr lvl="2"/>
            <a:endParaRPr lang="en-GB" dirty="0"/>
          </a:p>
          <a:p>
            <a:r>
              <a:rPr lang="en-GB" dirty="0"/>
              <a:t>3. Have any of these consequences surprised or puzzled you?</a:t>
            </a:r>
          </a:p>
          <a:p>
            <a:endParaRPr lang="en-GB" dirty="0"/>
          </a:p>
        </p:txBody>
      </p:sp>
      <p:sp>
        <p:nvSpPr>
          <p:cNvPr id="4" name="Footer Placeholder 3">
            <a:extLst>
              <a:ext uri="{FF2B5EF4-FFF2-40B4-BE49-F238E27FC236}">
                <a16:creationId xmlns:a16="http://schemas.microsoft.com/office/drawing/2014/main" id="{C7221E97-C303-4CAD-813F-0D8D39294F56}"/>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CB8857C1-2DB6-4205-995A-655D4F05C359}"/>
              </a:ext>
            </a:extLst>
          </p:cNvPr>
          <p:cNvSpPr>
            <a:spLocks noGrp="1"/>
          </p:cNvSpPr>
          <p:nvPr>
            <p:ph type="sldNum" sz="quarter" idx="12"/>
          </p:nvPr>
        </p:nvSpPr>
        <p:spPr/>
        <p:txBody>
          <a:bodyPr/>
          <a:lstStyle/>
          <a:p>
            <a:fld id="{2FFCF7CE-7A9B-4114-90AD-DFAECE5B6DB7}" type="slidenum">
              <a:rPr lang="en-GB" smtClean="0"/>
              <a:pPr/>
              <a:t>39</a:t>
            </a:fld>
            <a:endParaRPr lang="en-GB"/>
          </a:p>
        </p:txBody>
      </p:sp>
    </p:spTree>
    <p:extLst>
      <p:ext uri="{BB962C8B-B14F-4D97-AF65-F5344CB8AC3E}">
        <p14:creationId xmlns:p14="http://schemas.microsoft.com/office/powerpoint/2010/main" val="311146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B5F981-15C9-493C-A7CF-8D5F381D441C}"/>
              </a:ext>
            </a:extLst>
          </p:cNvPr>
          <p:cNvSpPr>
            <a:spLocks noGrp="1"/>
          </p:cNvSpPr>
          <p:nvPr>
            <p:ph type="title"/>
          </p:nvPr>
        </p:nvSpPr>
        <p:spPr/>
        <p:txBody>
          <a:bodyPr/>
          <a:lstStyle/>
          <a:p>
            <a:r>
              <a:rPr lang="en-GB" dirty="0"/>
              <a:t>Raglan Castle in the 1460s</a:t>
            </a:r>
          </a:p>
        </p:txBody>
      </p:sp>
      <p:sp>
        <p:nvSpPr>
          <p:cNvPr id="4" name="Footer Placeholder 3">
            <a:extLst>
              <a:ext uri="{FF2B5EF4-FFF2-40B4-BE49-F238E27FC236}">
                <a16:creationId xmlns:a16="http://schemas.microsoft.com/office/drawing/2014/main" id="{2E6A1911-DCFC-4C4B-9864-42CE6F945DA3}"/>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E6020DF7-9642-4DB8-BBC8-C9443F1F63E1}"/>
              </a:ext>
            </a:extLst>
          </p:cNvPr>
          <p:cNvSpPr>
            <a:spLocks noGrp="1"/>
          </p:cNvSpPr>
          <p:nvPr>
            <p:ph type="sldNum" sz="quarter" idx="12"/>
          </p:nvPr>
        </p:nvSpPr>
        <p:spPr/>
        <p:txBody>
          <a:bodyPr/>
          <a:lstStyle/>
          <a:p>
            <a:fld id="{2FFCF7CE-7A9B-4114-90AD-DFAECE5B6DB7}" type="slidenum">
              <a:rPr lang="en-GB" smtClean="0"/>
              <a:t>4</a:t>
            </a:fld>
            <a:endParaRPr lang="en-GB"/>
          </a:p>
        </p:txBody>
      </p:sp>
      <p:sp>
        <p:nvSpPr>
          <p:cNvPr id="9" name="TextBox 8">
            <a:extLst>
              <a:ext uri="{FF2B5EF4-FFF2-40B4-BE49-F238E27FC236}">
                <a16:creationId xmlns:a16="http://schemas.microsoft.com/office/drawing/2014/main" id="{443911EC-D9E4-4909-900A-6469CCCBD348}"/>
              </a:ext>
            </a:extLst>
          </p:cNvPr>
          <p:cNvSpPr txBox="1"/>
          <p:nvPr/>
        </p:nvSpPr>
        <p:spPr>
          <a:xfrm>
            <a:off x="3495409" y="5843968"/>
            <a:ext cx="4361737" cy="338554"/>
          </a:xfrm>
          <a:prstGeom prst="rect">
            <a:avLst/>
          </a:prstGeom>
          <a:noFill/>
        </p:spPr>
        <p:txBody>
          <a:bodyPr wrap="square" rtlCol="0">
            <a:spAutoFit/>
          </a:bodyPr>
          <a:lstStyle/>
          <a:p>
            <a:pPr algn="r"/>
            <a:r>
              <a:rPr lang="en-GB" sz="1600" dirty="0"/>
              <a:t> Reconstruction drawing of Raglan Castle © CADW</a:t>
            </a:r>
          </a:p>
        </p:txBody>
      </p:sp>
      <p:pic>
        <p:nvPicPr>
          <p:cNvPr id="2" name="Picture 6" descr="F:\Thinking Work\Thinking Work Pictures\Resources (Images)\P6 - Tudors\A Level Images\Raglan Recon.PNG">
            <a:extLst>
              <a:ext uri="{FF2B5EF4-FFF2-40B4-BE49-F238E27FC236}">
                <a16:creationId xmlns:a16="http://schemas.microsoft.com/office/drawing/2014/main" id="{60FF2B8F-1219-4294-B9F0-9C6ABB487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600" y="1728613"/>
            <a:ext cx="6588000" cy="39415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557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D781-DAA5-4899-A827-E35AA9D34034}"/>
              </a:ext>
            </a:extLst>
          </p:cNvPr>
          <p:cNvSpPr>
            <a:spLocks noGrp="1"/>
          </p:cNvSpPr>
          <p:nvPr>
            <p:ph type="title"/>
          </p:nvPr>
        </p:nvSpPr>
        <p:spPr/>
        <p:txBody>
          <a:bodyPr/>
          <a:lstStyle/>
          <a:p>
            <a:r>
              <a:rPr lang="en-GB" dirty="0"/>
              <a:t>Building your answer</a:t>
            </a:r>
          </a:p>
        </p:txBody>
      </p:sp>
      <p:sp>
        <p:nvSpPr>
          <p:cNvPr id="9" name="Content Placeholder 8">
            <a:extLst>
              <a:ext uri="{FF2B5EF4-FFF2-40B4-BE49-F238E27FC236}">
                <a16:creationId xmlns:a16="http://schemas.microsoft.com/office/drawing/2014/main" id="{5A377CB1-B0DE-4B7F-94BF-CDC3AA8851EE}"/>
              </a:ext>
            </a:extLst>
          </p:cNvPr>
          <p:cNvSpPr>
            <a:spLocks noGrp="1"/>
          </p:cNvSpPr>
          <p:nvPr>
            <p:ph idx="1"/>
          </p:nvPr>
        </p:nvSpPr>
        <p:spPr/>
        <p:txBody>
          <a:bodyPr/>
          <a:lstStyle/>
          <a:p>
            <a:r>
              <a:rPr lang="en-GB" dirty="0"/>
              <a:t>What have you found out from the Consequences Cards that might help you answer your question:</a:t>
            </a:r>
          </a:p>
          <a:p>
            <a:endParaRPr lang="en-GB" dirty="0"/>
          </a:p>
        </p:txBody>
      </p:sp>
      <p:sp>
        <p:nvSpPr>
          <p:cNvPr id="4" name="Footer Placeholder 3">
            <a:extLst>
              <a:ext uri="{FF2B5EF4-FFF2-40B4-BE49-F238E27FC236}">
                <a16:creationId xmlns:a16="http://schemas.microsoft.com/office/drawing/2014/main" id="{04B2BD86-574F-403B-A9F3-3D4E2FCD4C52}"/>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43A5C807-550C-4E5E-A7B5-CF9A17D5FA5C}"/>
              </a:ext>
            </a:extLst>
          </p:cNvPr>
          <p:cNvSpPr>
            <a:spLocks noGrp="1"/>
          </p:cNvSpPr>
          <p:nvPr>
            <p:ph type="sldNum" sz="quarter" idx="12"/>
          </p:nvPr>
        </p:nvSpPr>
        <p:spPr/>
        <p:txBody>
          <a:bodyPr/>
          <a:lstStyle/>
          <a:p>
            <a:fld id="{2FFCF7CE-7A9B-4114-90AD-DFAECE5B6DB7}" type="slidenum">
              <a:rPr lang="en-GB" smtClean="0"/>
              <a:pPr/>
              <a:t>40</a:t>
            </a:fld>
            <a:endParaRPr lang="en-GB"/>
          </a:p>
        </p:txBody>
      </p:sp>
      <p:sp>
        <p:nvSpPr>
          <p:cNvPr id="3" name="TextBox 2">
            <a:extLst>
              <a:ext uri="{FF2B5EF4-FFF2-40B4-BE49-F238E27FC236}">
                <a16:creationId xmlns:a16="http://schemas.microsoft.com/office/drawing/2014/main" id="{4CF91FC6-A846-41F3-91FA-A60BE0D5C121}"/>
              </a:ext>
            </a:extLst>
          </p:cNvPr>
          <p:cNvSpPr txBox="1"/>
          <p:nvPr/>
        </p:nvSpPr>
        <p:spPr>
          <a:xfrm>
            <a:off x="1619250" y="3284538"/>
            <a:ext cx="5870961" cy="1571264"/>
          </a:xfrm>
          <a:prstGeom prst="rect">
            <a:avLst/>
          </a:prstGeom>
          <a:noFill/>
          <a:ln>
            <a:solidFill>
              <a:schemeClr val="accent1"/>
            </a:solidFill>
          </a:ln>
        </p:spPr>
        <p:txBody>
          <a:bodyPr wrap="square" rtlCol="0">
            <a:spAutoFit/>
          </a:bodyPr>
          <a:lstStyle/>
          <a:p>
            <a:pPr algn="ctr">
              <a:lnSpc>
                <a:spcPct val="150000"/>
              </a:lnSpc>
            </a:pPr>
            <a:r>
              <a:rPr lang="en-GB" sz="2800" b="1" dirty="0"/>
              <a:t>How would you describe the people of the Wars of the Roses?</a:t>
            </a:r>
          </a:p>
          <a:p>
            <a:pPr algn="ctr">
              <a:lnSpc>
                <a:spcPct val="150000"/>
              </a:lnSpc>
              <a:spcAft>
                <a:spcPts val="3000"/>
              </a:spcAft>
            </a:pPr>
            <a:endParaRPr lang="en-GB" sz="900" dirty="0"/>
          </a:p>
        </p:txBody>
      </p:sp>
    </p:spTree>
    <p:extLst>
      <p:ext uri="{BB962C8B-B14F-4D97-AF65-F5344CB8AC3E}">
        <p14:creationId xmlns:p14="http://schemas.microsoft.com/office/powerpoint/2010/main" val="3432844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9EA9-5D33-414B-B3A4-8F871F440395}"/>
              </a:ext>
            </a:extLst>
          </p:cNvPr>
          <p:cNvSpPr>
            <a:spLocks noGrp="1"/>
          </p:cNvSpPr>
          <p:nvPr>
            <p:ph type="title"/>
          </p:nvPr>
        </p:nvSpPr>
        <p:spPr/>
        <p:txBody>
          <a:bodyPr/>
          <a:lstStyle/>
          <a:p>
            <a:r>
              <a:rPr lang="en-GB" dirty="0"/>
              <a:t>The Significance of the Wars </a:t>
            </a:r>
          </a:p>
        </p:txBody>
      </p:sp>
      <p:sp>
        <p:nvSpPr>
          <p:cNvPr id="9" name="Content Placeholder 8">
            <a:extLst>
              <a:ext uri="{FF2B5EF4-FFF2-40B4-BE49-F238E27FC236}">
                <a16:creationId xmlns:a16="http://schemas.microsoft.com/office/drawing/2014/main" id="{2D892DDD-BBA1-4C0F-9F00-87585F2AE51F}"/>
              </a:ext>
            </a:extLst>
          </p:cNvPr>
          <p:cNvSpPr>
            <a:spLocks noGrp="1"/>
          </p:cNvSpPr>
          <p:nvPr>
            <p:ph idx="1"/>
          </p:nvPr>
        </p:nvSpPr>
        <p:spPr/>
        <p:txBody>
          <a:bodyPr/>
          <a:lstStyle/>
          <a:p>
            <a:r>
              <a:rPr lang="en-GB" dirty="0"/>
              <a:t>Do you think the Wars of the Roses should be part of your Y7 course?</a:t>
            </a:r>
          </a:p>
          <a:p>
            <a:r>
              <a:rPr lang="en-GB" dirty="0"/>
              <a:t> </a:t>
            </a:r>
          </a:p>
          <a:p>
            <a:r>
              <a:rPr lang="en-GB" dirty="0"/>
              <a:t>Explain why you think they should – or not. </a:t>
            </a:r>
          </a:p>
          <a:p>
            <a:pPr lvl="3"/>
            <a:endParaRPr lang="en-GB" dirty="0"/>
          </a:p>
          <a:p>
            <a:pPr lvl="1"/>
            <a:r>
              <a:rPr lang="en-GB" dirty="0"/>
              <a:t>Use your significance criteria to support your argument.</a:t>
            </a:r>
          </a:p>
          <a:p>
            <a:endParaRPr lang="en-GB" dirty="0"/>
          </a:p>
        </p:txBody>
      </p:sp>
      <p:sp>
        <p:nvSpPr>
          <p:cNvPr id="4" name="Footer Placeholder 3">
            <a:extLst>
              <a:ext uri="{FF2B5EF4-FFF2-40B4-BE49-F238E27FC236}">
                <a16:creationId xmlns:a16="http://schemas.microsoft.com/office/drawing/2014/main" id="{A7232AEE-8784-4B5B-B539-DCAF890B44CF}"/>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C01CA2AC-814F-4473-9BC5-07BDD20B90C4}"/>
              </a:ext>
            </a:extLst>
          </p:cNvPr>
          <p:cNvSpPr>
            <a:spLocks noGrp="1"/>
          </p:cNvSpPr>
          <p:nvPr>
            <p:ph type="sldNum" sz="quarter" idx="12"/>
          </p:nvPr>
        </p:nvSpPr>
        <p:spPr/>
        <p:txBody>
          <a:bodyPr/>
          <a:lstStyle/>
          <a:p>
            <a:fld id="{2FFCF7CE-7A9B-4114-90AD-DFAECE5B6DB7}" type="slidenum">
              <a:rPr lang="en-GB" smtClean="0"/>
              <a:pPr/>
              <a:t>41</a:t>
            </a:fld>
            <a:endParaRPr lang="en-GB"/>
          </a:p>
        </p:txBody>
      </p:sp>
    </p:spTree>
    <p:extLst>
      <p:ext uri="{BB962C8B-B14F-4D97-AF65-F5344CB8AC3E}">
        <p14:creationId xmlns:p14="http://schemas.microsoft.com/office/powerpoint/2010/main" val="4119512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447E-FAAB-47C0-BB60-FCF3C14AB527}"/>
              </a:ext>
            </a:extLst>
          </p:cNvPr>
          <p:cNvSpPr>
            <a:spLocks noGrp="1"/>
          </p:cNvSpPr>
          <p:nvPr>
            <p:ph type="title"/>
          </p:nvPr>
        </p:nvSpPr>
        <p:spPr/>
        <p:txBody>
          <a:bodyPr/>
          <a:lstStyle/>
          <a:p>
            <a:r>
              <a:rPr lang="en-GB" dirty="0"/>
              <a:t>Impress yourself with how 	much you have learned! </a:t>
            </a:r>
          </a:p>
        </p:txBody>
      </p:sp>
      <p:sp>
        <p:nvSpPr>
          <p:cNvPr id="3" name="Content Placeholder 2">
            <a:extLst>
              <a:ext uri="{FF2B5EF4-FFF2-40B4-BE49-F238E27FC236}">
                <a16:creationId xmlns:a16="http://schemas.microsoft.com/office/drawing/2014/main" id="{B1D0402B-F553-4CA2-A76B-6B3FA4AFE8CC}"/>
              </a:ext>
            </a:extLst>
          </p:cNvPr>
          <p:cNvSpPr>
            <a:spLocks noGrp="1"/>
          </p:cNvSpPr>
          <p:nvPr>
            <p:ph idx="1"/>
          </p:nvPr>
        </p:nvSpPr>
        <p:spPr/>
        <p:txBody>
          <a:bodyPr/>
          <a:lstStyle/>
          <a:p>
            <a:r>
              <a:rPr lang="en-GB" dirty="0"/>
              <a:t>What ideas about the Wars of the Roses did you have before you started this work?</a:t>
            </a:r>
          </a:p>
          <a:p>
            <a:r>
              <a:rPr lang="en-GB" dirty="0"/>
              <a:t> </a:t>
            </a:r>
          </a:p>
          <a:p>
            <a:r>
              <a:rPr lang="en-GB" dirty="0"/>
              <a:t>How have those ideas changed or developed?</a:t>
            </a:r>
          </a:p>
          <a:p>
            <a:r>
              <a:rPr lang="en-GB" dirty="0"/>
              <a:t> </a:t>
            </a:r>
          </a:p>
          <a:p>
            <a:r>
              <a:rPr lang="en-GB" dirty="0"/>
              <a:t>What has been the most surprising thing you have learned?</a:t>
            </a:r>
          </a:p>
          <a:p>
            <a:endParaRPr lang="en-GB" dirty="0"/>
          </a:p>
        </p:txBody>
      </p:sp>
      <p:sp>
        <p:nvSpPr>
          <p:cNvPr id="4" name="Footer Placeholder 3">
            <a:extLst>
              <a:ext uri="{FF2B5EF4-FFF2-40B4-BE49-F238E27FC236}">
                <a16:creationId xmlns:a16="http://schemas.microsoft.com/office/drawing/2014/main" id="{36BE03D6-EFEB-4854-84F9-5F045D513A11}"/>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2D3FF956-4EFC-4A34-BB2E-B95159994E37}"/>
              </a:ext>
            </a:extLst>
          </p:cNvPr>
          <p:cNvSpPr>
            <a:spLocks noGrp="1"/>
          </p:cNvSpPr>
          <p:nvPr>
            <p:ph type="sldNum" sz="quarter" idx="12"/>
          </p:nvPr>
        </p:nvSpPr>
        <p:spPr/>
        <p:txBody>
          <a:bodyPr/>
          <a:lstStyle/>
          <a:p>
            <a:fld id="{2FFCF7CE-7A9B-4114-90AD-DFAECE5B6DB7}" type="slidenum">
              <a:rPr lang="en-GB" smtClean="0"/>
              <a:pPr/>
              <a:t>42</a:t>
            </a:fld>
            <a:endParaRPr lang="en-GB"/>
          </a:p>
        </p:txBody>
      </p:sp>
    </p:spTree>
    <p:extLst>
      <p:ext uri="{BB962C8B-B14F-4D97-AF65-F5344CB8AC3E}">
        <p14:creationId xmlns:p14="http://schemas.microsoft.com/office/powerpoint/2010/main" val="1468578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D781-DAA5-4899-A827-E35AA9D34034}"/>
              </a:ext>
            </a:extLst>
          </p:cNvPr>
          <p:cNvSpPr>
            <a:spLocks noGrp="1"/>
          </p:cNvSpPr>
          <p:nvPr>
            <p:ph type="title"/>
          </p:nvPr>
        </p:nvSpPr>
        <p:spPr/>
        <p:txBody>
          <a:bodyPr/>
          <a:lstStyle/>
          <a:p>
            <a:r>
              <a:rPr lang="en-GB" dirty="0"/>
              <a:t>Completing your answer</a:t>
            </a:r>
          </a:p>
        </p:txBody>
      </p:sp>
      <p:sp>
        <p:nvSpPr>
          <p:cNvPr id="9" name="Content Placeholder 8">
            <a:extLst>
              <a:ext uri="{FF2B5EF4-FFF2-40B4-BE49-F238E27FC236}">
                <a16:creationId xmlns:a16="http://schemas.microsoft.com/office/drawing/2014/main" id="{5A377CB1-B0DE-4B7F-94BF-CDC3AA8851EE}"/>
              </a:ext>
            </a:extLst>
          </p:cNvPr>
          <p:cNvSpPr>
            <a:spLocks noGrp="1"/>
          </p:cNvSpPr>
          <p:nvPr>
            <p:ph idx="1"/>
          </p:nvPr>
        </p:nvSpPr>
        <p:spPr/>
        <p:txBody>
          <a:bodyPr/>
          <a:lstStyle/>
          <a:p>
            <a:r>
              <a:rPr lang="en-GB" dirty="0"/>
              <a:t>Here is the question we began with – now is the time to sum up your answer. </a:t>
            </a:r>
          </a:p>
          <a:p>
            <a:endParaRPr lang="en-GB" dirty="0"/>
          </a:p>
        </p:txBody>
      </p:sp>
      <p:sp>
        <p:nvSpPr>
          <p:cNvPr id="4" name="Footer Placeholder 3">
            <a:extLst>
              <a:ext uri="{FF2B5EF4-FFF2-40B4-BE49-F238E27FC236}">
                <a16:creationId xmlns:a16="http://schemas.microsoft.com/office/drawing/2014/main" id="{04B2BD86-574F-403B-A9F3-3D4E2FCD4C52}"/>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43A5C807-550C-4E5E-A7B5-CF9A17D5FA5C}"/>
              </a:ext>
            </a:extLst>
          </p:cNvPr>
          <p:cNvSpPr>
            <a:spLocks noGrp="1"/>
          </p:cNvSpPr>
          <p:nvPr>
            <p:ph type="sldNum" sz="quarter" idx="12"/>
          </p:nvPr>
        </p:nvSpPr>
        <p:spPr/>
        <p:txBody>
          <a:bodyPr/>
          <a:lstStyle/>
          <a:p>
            <a:fld id="{2FFCF7CE-7A9B-4114-90AD-DFAECE5B6DB7}" type="slidenum">
              <a:rPr lang="en-GB" smtClean="0"/>
              <a:pPr/>
              <a:t>43</a:t>
            </a:fld>
            <a:endParaRPr lang="en-GB"/>
          </a:p>
        </p:txBody>
      </p:sp>
      <p:sp>
        <p:nvSpPr>
          <p:cNvPr id="3" name="TextBox 2">
            <a:extLst>
              <a:ext uri="{FF2B5EF4-FFF2-40B4-BE49-F238E27FC236}">
                <a16:creationId xmlns:a16="http://schemas.microsoft.com/office/drawing/2014/main" id="{EE11941E-C63B-4712-931C-338A477F8C23}"/>
              </a:ext>
            </a:extLst>
          </p:cNvPr>
          <p:cNvSpPr txBox="1"/>
          <p:nvPr/>
        </p:nvSpPr>
        <p:spPr>
          <a:xfrm>
            <a:off x="1619250" y="3284538"/>
            <a:ext cx="5870961" cy="1571264"/>
          </a:xfrm>
          <a:prstGeom prst="rect">
            <a:avLst/>
          </a:prstGeom>
          <a:noFill/>
          <a:ln>
            <a:solidFill>
              <a:schemeClr val="accent1"/>
            </a:solidFill>
          </a:ln>
        </p:spPr>
        <p:txBody>
          <a:bodyPr wrap="square" rtlCol="0">
            <a:spAutoFit/>
          </a:bodyPr>
          <a:lstStyle/>
          <a:p>
            <a:pPr algn="ctr">
              <a:lnSpc>
                <a:spcPct val="150000"/>
              </a:lnSpc>
            </a:pPr>
            <a:r>
              <a:rPr lang="en-GB" sz="2800" b="1" dirty="0"/>
              <a:t>How would you describe the people of the Wars of the Roses?</a:t>
            </a:r>
          </a:p>
          <a:p>
            <a:pPr algn="ctr">
              <a:lnSpc>
                <a:spcPct val="150000"/>
              </a:lnSpc>
              <a:spcAft>
                <a:spcPts val="3000"/>
              </a:spcAft>
            </a:pPr>
            <a:endParaRPr lang="en-GB" sz="900" dirty="0"/>
          </a:p>
        </p:txBody>
      </p:sp>
    </p:spTree>
    <p:extLst>
      <p:ext uri="{BB962C8B-B14F-4D97-AF65-F5344CB8AC3E}">
        <p14:creationId xmlns:p14="http://schemas.microsoft.com/office/powerpoint/2010/main" val="2876545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ECED28-2BF1-43FC-9429-CC46F6545E68}"/>
              </a:ext>
            </a:extLst>
          </p:cNvPr>
          <p:cNvSpPr>
            <a:spLocks noGrp="1"/>
          </p:cNvSpPr>
          <p:nvPr>
            <p:ph type="ftr" sz="quarter" idx="11"/>
          </p:nvPr>
        </p:nvSpPr>
        <p:spPr/>
        <p:txBody>
          <a:bodyPr/>
          <a:lstStyle/>
          <a:p>
            <a:r>
              <a:rPr lang="sv-SE"/>
              <a:t>© Ian Dawson 2020    www.thinkinghistory.co.uk</a:t>
            </a:r>
            <a:endParaRPr lang="en-GB"/>
          </a:p>
        </p:txBody>
      </p:sp>
      <p:sp>
        <p:nvSpPr>
          <p:cNvPr id="3" name="Slide Number Placeholder 2">
            <a:extLst>
              <a:ext uri="{FF2B5EF4-FFF2-40B4-BE49-F238E27FC236}">
                <a16:creationId xmlns:a16="http://schemas.microsoft.com/office/drawing/2014/main" id="{B5566157-AECA-49FC-A5A9-8C8A862E3172}"/>
              </a:ext>
            </a:extLst>
          </p:cNvPr>
          <p:cNvSpPr>
            <a:spLocks noGrp="1"/>
          </p:cNvSpPr>
          <p:nvPr>
            <p:ph type="sldNum" sz="quarter" idx="12"/>
          </p:nvPr>
        </p:nvSpPr>
        <p:spPr/>
        <p:txBody>
          <a:bodyPr/>
          <a:lstStyle/>
          <a:p>
            <a:fld id="{2FFCF7CE-7A9B-4114-90AD-DFAECE5B6DB7}" type="slidenum">
              <a:rPr lang="en-GB" smtClean="0"/>
              <a:t>5</a:t>
            </a:fld>
            <a:endParaRPr lang="en-GB"/>
          </a:p>
        </p:txBody>
      </p:sp>
      <p:pic>
        <p:nvPicPr>
          <p:cNvPr id="5" name="Picture 4" descr="A picture containing photo, various, old, covered&#10;&#10;Description automatically generated">
            <a:extLst>
              <a:ext uri="{FF2B5EF4-FFF2-40B4-BE49-F238E27FC236}">
                <a16:creationId xmlns:a16="http://schemas.microsoft.com/office/drawing/2014/main" id="{E9DB04DF-8417-4A74-BCC3-3210D8083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593" y="473133"/>
            <a:ext cx="4527931" cy="5812731"/>
          </a:xfrm>
          <a:prstGeom prst="rect">
            <a:avLst/>
          </a:prstGeom>
          <a:ln>
            <a:solidFill>
              <a:schemeClr val="tx1"/>
            </a:solidFill>
          </a:ln>
        </p:spPr>
      </p:pic>
      <p:sp>
        <p:nvSpPr>
          <p:cNvPr id="6" name="TextBox 5">
            <a:extLst>
              <a:ext uri="{FF2B5EF4-FFF2-40B4-BE49-F238E27FC236}">
                <a16:creationId xmlns:a16="http://schemas.microsoft.com/office/drawing/2014/main" id="{D8ABCD7F-49F9-4ED8-97E0-DABA07110C57}"/>
              </a:ext>
            </a:extLst>
          </p:cNvPr>
          <p:cNvSpPr txBox="1"/>
          <p:nvPr/>
        </p:nvSpPr>
        <p:spPr>
          <a:xfrm>
            <a:off x="7281017" y="3429000"/>
            <a:ext cx="1726370" cy="369332"/>
          </a:xfrm>
          <a:prstGeom prst="rect">
            <a:avLst/>
          </a:prstGeom>
          <a:noFill/>
        </p:spPr>
        <p:txBody>
          <a:bodyPr wrap="none" rtlCol="0">
            <a:spAutoFit/>
          </a:bodyPr>
          <a:lstStyle/>
          <a:p>
            <a:r>
              <a:rPr lang="en-GB" dirty="0"/>
              <a:t>© British Library</a:t>
            </a:r>
          </a:p>
        </p:txBody>
      </p:sp>
    </p:spTree>
    <p:extLst>
      <p:ext uri="{BB962C8B-B14F-4D97-AF65-F5344CB8AC3E}">
        <p14:creationId xmlns:p14="http://schemas.microsoft.com/office/powerpoint/2010/main" val="2944388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70A933-87BD-4601-B485-D95B43EFEA9D}"/>
              </a:ext>
            </a:extLst>
          </p:cNvPr>
          <p:cNvSpPr>
            <a:spLocks noGrp="1"/>
          </p:cNvSpPr>
          <p:nvPr>
            <p:ph type="title"/>
          </p:nvPr>
        </p:nvSpPr>
        <p:spPr/>
        <p:txBody>
          <a:bodyPr/>
          <a:lstStyle/>
          <a:p>
            <a:r>
              <a:rPr lang="en-GB" dirty="0"/>
              <a:t>After the battle of </a:t>
            </a:r>
            <a:r>
              <a:rPr lang="en-GB" dirty="0" err="1"/>
              <a:t>Edgecote</a:t>
            </a:r>
            <a:r>
              <a:rPr lang="en-GB" dirty="0"/>
              <a:t>, 	1469</a:t>
            </a:r>
          </a:p>
        </p:txBody>
      </p:sp>
      <p:sp>
        <p:nvSpPr>
          <p:cNvPr id="4" name="Footer Placeholder 3">
            <a:extLst>
              <a:ext uri="{FF2B5EF4-FFF2-40B4-BE49-F238E27FC236}">
                <a16:creationId xmlns:a16="http://schemas.microsoft.com/office/drawing/2014/main" id="{790AD29C-4022-46BB-9388-BEC0DFDB367A}"/>
              </a:ext>
            </a:extLst>
          </p:cNvPr>
          <p:cNvSpPr>
            <a:spLocks noGrp="1"/>
          </p:cNvSpPr>
          <p:nvPr>
            <p:ph type="ftr" sz="quarter" idx="11"/>
          </p:nvPr>
        </p:nvSpPr>
        <p:spPr/>
        <p:txBody>
          <a:bodyPr/>
          <a:lstStyle/>
          <a:p>
            <a:r>
              <a:rPr lang="sv-SE"/>
              <a:t>© Ian Dawson 2020    www.thinkinghistory.co.uk</a:t>
            </a:r>
            <a:endParaRPr lang="en-GB" dirty="0"/>
          </a:p>
        </p:txBody>
      </p:sp>
      <p:sp>
        <p:nvSpPr>
          <p:cNvPr id="5" name="Slide Number Placeholder 4">
            <a:extLst>
              <a:ext uri="{FF2B5EF4-FFF2-40B4-BE49-F238E27FC236}">
                <a16:creationId xmlns:a16="http://schemas.microsoft.com/office/drawing/2014/main" id="{EE9BEB9A-4921-4EE8-8780-A44A1E0A7349}"/>
              </a:ext>
            </a:extLst>
          </p:cNvPr>
          <p:cNvSpPr>
            <a:spLocks noGrp="1"/>
          </p:cNvSpPr>
          <p:nvPr>
            <p:ph type="sldNum" sz="quarter" idx="12"/>
          </p:nvPr>
        </p:nvSpPr>
        <p:spPr/>
        <p:txBody>
          <a:bodyPr/>
          <a:lstStyle/>
          <a:p>
            <a:fld id="{2FFCF7CE-7A9B-4114-90AD-DFAECE5B6DB7}" type="slidenum">
              <a:rPr lang="en-GB" smtClean="0"/>
              <a:pPr/>
              <a:t>6</a:t>
            </a:fld>
            <a:endParaRPr lang="en-GB" dirty="0"/>
          </a:p>
        </p:txBody>
      </p:sp>
      <p:sp>
        <p:nvSpPr>
          <p:cNvPr id="12" name="TextBox 11">
            <a:extLst>
              <a:ext uri="{FF2B5EF4-FFF2-40B4-BE49-F238E27FC236}">
                <a16:creationId xmlns:a16="http://schemas.microsoft.com/office/drawing/2014/main" id="{B9A2C023-F070-40D8-BA85-DF6024BA11D0}"/>
              </a:ext>
            </a:extLst>
          </p:cNvPr>
          <p:cNvSpPr txBox="1"/>
          <p:nvPr/>
        </p:nvSpPr>
        <p:spPr>
          <a:xfrm>
            <a:off x="3719110" y="3529954"/>
            <a:ext cx="3660273" cy="774507"/>
          </a:xfrm>
          <a:prstGeom prst="rect">
            <a:avLst/>
          </a:prstGeom>
          <a:noFill/>
          <a:ln>
            <a:solidFill>
              <a:schemeClr val="accent1"/>
            </a:solidFill>
          </a:ln>
        </p:spPr>
        <p:txBody>
          <a:bodyPr wrap="square" rtlCol="0">
            <a:spAutoFit/>
          </a:bodyPr>
          <a:lstStyle/>
          <a:p>
            <a:pPr algn="ctr">
              <a:lnSpc>
                <a:spcPct val="107000"/>
              </a:lnSpc>
              <a:spcAft>
                <a:spcPts val="800"/>
              </a:spcAft>
            </a:pPr>
            <a:r>
              <a:rPr lang="en-GB" dirty="0" err="1">
                <a:effectLst/>
                <a:latin typeface="Calibri" panose="020F0502020204030204" pitchFamily="34" charset="0"/>
                <a:ea typeface="Calibri" panose="020F0502020204030204" pitchFamily="34" charset="0"/>
                <a:cs typeface="Times New Roman" panose="02020603050405020304" pitchFamily="18" charset="0"/>
              </a:rPr>
              <a:t>Elen</a:t>
            </a:r>
            <a:r>
              <a:rPr lang="en-GB" dirty="0">
                <a:effectLst/>
                <a:latin typeface="Calibri" panose="020F0502020204030204" pitchFamily="34" charset="0"/>
                <a:ea typeface="Calibri" panose="020F0502020204030204" pitchFamily="34" charset="0"/>
                <a:cs typeface="Times New Roman" panose="02020603050405020304" pitchFamily="18" charset="0"/>
              </a:rPr>
              <a:t> was weeping</a:t>
            </a:r>
          </a:p>
          <a:p>
            <a:pPr algn="ct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Drops of dew, as drops of rain.</a:t>
            </a:r>
          </a:p>
        </p:txBody>
      </p:sp>
      <p:sp>
        <p:nvSpPr>
          <p:cNvPr id="14" name="TextBox 13">
            <a:extLst>
              <a:ext uri="{FF2B5EF4-FFF2-40B4-BE49-F238E27FC236}">
                <a16:creationId xmlns:a16="http://schemas.microsoft.com/office/drawing/2014/main" id="{1E79B782-540E-4186-9C26-99988326E331}"/>
              </a:ext>
            </a:extLst>
          </p:cNvPr>
          <p:cNvSpPr txBox="1"/>
          <p:nvPr/>
        </p:nvSpPr>
        <p:spPr>
          <a:xfrm>
            <a:off x="3719110" y="5188082"/>
            <a:ext cx="3660273" cy="1070871"/>
          </a:xfrm>
          <a:prstGeom prst="rect">
            <a:avLst/>
          </a:prstGeom>
          <a:noFill/>
          <a:ln>
            <a:solidFill>
              <a:schemeClr val="accent1"/>
            </a:solidFill>
          </a:ln>
        </p:spPr>
        <p:txBody>
          <a:bodyPr wrap="square" rtlCol="0">
            <a:spAutoFit/>
          </a:bodyPr>
          <a:lstStyle/>
          <a:p>
            <a:pPr algn="ct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Margaret doesn’t believe, Rhys,</a:t>
            </a:r>
          </a:p>
          <a:p>
            <a:pPr algn="ct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That you are not alive and well – come home to Powys!</a:t>
            </a:r>
          </a:p>
        </p:txBody>
      </p:sp>
      <p:sp>
        <p:nvSpPr>
          <p:cNvPr id="20" name="TextBox 19">
            <a:extLst>
              <a:ext uri="{FF2B5EF4-FFF2-40B4-BE49-F238E27FC236}">
                <a16:creationId xmlns:a16="http://schemas.microsoft.com/office/drawing/2014/main" id="{781FE54B-FF93-46B3-98A9-565DB31C8877}"/>
              </a:ext>
            </a:extLst>
          </p:cNvPr>
          <p:cNvSpPr txBox="1"/>
          <p:nvPr/>
        </p:nvSpPr>
        <p:spPr>
          <a:xfrm>
            <a:off x="628651" y="1992194"/>
            <a:ext cx="6173802" cy="3785652"/>
          </a:xfrm>
          <a:prstGeom prst="rect">
            <a:avLst/>
          </a:prstGeom>
          <a:noFill/>
        </p:spPr>
        <p:txBody>
          <a:bodyPr wrap="square" rtlCol="0">
            <a:spAutoFit/>
          </a:bodyPr>
          <a:lstStyle/>
          <a:p>
            <a:r>
              <a:rPr lang="en-GB" sz="2000" dirty="0"/>
              <a:t>Poems were written in praise of some of the Welsh soldiers who died at </a:t>
            </a:r>
            <a:r>
              <a:rPr lang="en-GB" sz="2000" dirty="0" err="1"/>
              <a:t>Edgecote</a:t>
            </a:r>
            <a:r>
              <a:rPr lang="en-GB" sz="2000" dirty="0"/>
              <a:t>. </a:t>
            </a:r>
          </a:p>
          <a:p>
            <a:endParaRPr lang="en-GB" sz="2000" dirty="0"/>
          </a:p>
          <a:p>
            <a:r>
              <a:rPr lang="en-GB" sz="2000" dirty="0"/>
              <a:t>The poem for Thomas ap Roger Vaughan, said that his wife </a:t>
            </a:r>
            <a:r>
              <a:rPr lang="en-GB" sz="2000" dirty="0" err="1"/>
              <a:t>Elen</a:t>
            </a:r>
            <a:r>
              <a:rPr lang="en-GB" sz="2000" dirty="0"/>
              <a:t>:</a:t>
            </a:r>
          </a:p>
          <a:p>
            <a:endParaRPr lang="en-GB" sz="2000" dirty="0"/>
          </a:p>
          <a:p>
            <a:endParaRPr lang="en-GB" sz="1100" dirty="0"/>
          </a:p>
          <a:p>
            <a:endParaRPr lang="en-GB" sz="2000" dirty="0"/>
          </a:p>
          <a:p>
            <a:endParaRPr lang="en-GB" sz="2000" dirty="0"/>
          </a:p>
          <a:p>
            <a:r>
              <a:rPr lang="en-GB" sz="2000" dirty="0"/>
              <a:t>The poem for Rhys ap </a:t>
            </a:r>
            <a:r>
              <a:rPr lang="en-GB" sz="2000" dirty="0" err="1"/>
              <a:t>Dafydd</a:t>
            </a:r>
            <a:r>
              <a:rPr lang="en-GB" sz="2000" dirty="0"/>
              <a:t> </a:t>
            </a:r>
            <a:r>
              <a:rPr lang="en-GB" sz="2000" dirty="0" err="1"/>
              <a:t>Llwyd</a:t>
            </a:r>
            <a:r>
              <a:rPr lang="en-GB" sz="2000" dirty="0"/>
              <a:t> said his wife is still waiting for his return:</a:t>
            </a:r>
          </a:p>
          <a:p>
            <a:endParaRPr lang="en-GB" sz="2000" dirty="0"/>
          </a:p>
        </p:txBody>
      </p:sp>
    </p:spTree>
    <p:extLst>
      <p:ext uri="{BB962C8B-B14F-4D97-AF65-F5344CB8AC3E}">
        <p14:creationId xmlns:p14="http://schemas.microsoft.com/office/powerpoint/2010/main" val="3153282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B1B9FF-2BC5-41FC-8AC7-1B268D489F72}"/>
              </a:ext>
            </a:extLst>
          </p:cNvPr>
          <p:cNvSpPr>
            <a:spLocks noGrp="1"/>
          </p:cNvSpPr>
          <p:nvPr>
            <p:ph type="ftr" sz="quarter" idx="11"/>
          </p:nvPr>
        </p:nvSpPr>
        <p:spPr/>
        <p:txBody>
          <a:bodyPr/>
          <a:lstStyle/>
          <a:p>
            <a:r>
              <a:rPr lang="sv-SE"/>
              <a:t>© Ian Dawson 2020    www.thinkinghistory.co.uk</a:t>
            </a:r>
            <a:endParaRPr lang="en-GB"/>
          </a:p>
        </p:txBody>
      </p:sp>
      <p:sp>
        <p:nvSpPr>
          <p:cNvPr id="3" name="Slide Number Placeholder 2">
            <a:extLst>
              <a:ext uri="{FF2B5EF4-FFF2-40B4-BE49-F238E27FC236}">
                <a16:creationId xmlns:a16="http://schemas.microsoft.com/office/drawing/2014/main" id="{47DF3D35-B401-4D39-A56A-5C9E15401AF6}"/>
              </a:ext>
            </a:extLst>
          </p:cNvPr>
          <p:cNvSpPr>
            <a:spLocks noGrp="1"/>
          </p:cNvSpPr>
          <p:nvPr>
            <p:ph type="sldNum" sz="quarter" idx="12"/>
          </p:nvPr>
        </p:nvSpPr>
        <p:spPr/>
        <p:txBody>
          <a:bodyPr/>
          <a:lstStyle/>
          <a:p>
            <a:fld id="{2FFCF7CE-7A9B-4114-90AD-DFAECE5B6DB7}" type="slidenum">
              <a:rPr lang="en-GB" smtClean="0"/>
              <a:t>7</a:t>
            </a:fld>
            <a:endParaRPr lang="en-GB"/>
          </a:p>
        </p:txBody>
      </p:sp>
      <p:pic>
        <p:nvPicPr>
          <p:cNvPr id="5" name="Picture 4">
            <a:extLst>
              <a:ext uri="{FF2B5EF4-FFF2-40B4-BE49-F238E27FC236}">
                <a16:creationId xmlns:a16="http://schemas.microsoft.com/office/drawing/2014/main" id="{39ED9B44-D3FE-4DFE-9FCE-4ACF1D86913D}"/>
              </a:ext>
            </a:extLst>
          </p:cNvPr>
          <p:cNvPicPr>
            <a:picLocks noChangeAspect="1"/>
          </p:cNvPicPr>
          <p:nvPr/>
        </p:nvPicPr>
        <p:blipFill rotWithShape="1">
          <a:blip r:embed="rId2">
            <a:extLst>
              <a:ext uri="{28A0092B-C50C-407E-A947-70E740481C1C}">
                <a14:useLocalDpi xmlns:a14="http://schemas.microsoft.com/office/drawing/2010/main" val="0"/>
              </a:ext>
            </a:extLst>
          </a:blip>
          <a:srcRect l="9030" t="13722" r="15972" b="15472"/>
          <a:stretch/>
        </p:blipFill>
        <p:spPr>
          <a:xfrm>
            <a:off x="1273324" y="1083996"/>
            <a:ext cx="4661613" cy="4401084"/>
          </a:xfrm>
          <a:prstGeom prst="rect">
            <a:avLst/>
          </a:prstGeom>
        </p:spPr>
      </p:pic>
      <p:sp>
        <p:nvSpPr>
          <p:cNvPr id="6" name="TextBox 5">
            <a:extLst>
              <a:ext uri="{FF2B5EF4-FFF2-40B4-BE49-F238E27FC236}">
                <a16:creationId xmlns:a16="http://schemas.microsoft.com/office/drawing/2014/main" id="{95E75274-5507-4BE1-9E1C-547F606057A7}"/>
              </a:ext>
            </a:extLst>
          </p:cNvPr>
          <p:cNvSpPr txBox="1"/>
          <p:nvPr/>
        </p:nvSpPr>
        <p:spPr>
          <a:xfrm>
            <a:off x="6956508" y="3059668"/>
            <a:ext cx="2124299" cy="369332"/>
          </a:xfrm>
          <a:prstGeom prst="rect">
            <a:avLst/>
          </a:prstGeom>
          <a:noFill/>
        </p:spPr>
        <p:txBody>
          <a:bodyPr wrap="none" rtlCol="0">
            <a:spAutoFit/>
          </a:bodyPr>
          <a:lstStyle/>
          <a:p>
            <a:r>
              <a:rPr lang="en-GB" dirty="0"/>
              <a:t>© Museum of Wales</a:t>
            </a:r>
          </a:p>
        </p:txBody>
      </p:sp>
    </p:spTree>
    <p:extLst>
      <p:ext uri="{BB962C8B-B14F-4D97-AF65-F5344CB8AC3E}">
        <p14:creationId xmlns:p14="http://schemas.microsoft.com/office/powerpoint/2010/main" val="49403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6C6FDF-C1A3-4E6E-8370-C9B854528E24}"/>
              </a:ext>
            </a:extLst>
          </p:cNvPr>
          <p:cNvSpPr>
            <a:spLocks noGrp="1"/>
          </p:cNvSpPr>
          <p:nvPr>
            <p:ph type="ftr" sz="quarter" idx="11"/>
          </p:nvPr>
        </p:nvSpPr>
        <p:spPr/>
        <p:txBody>
          <a:bodyPr/>
          <a:lstStyle/>
          <a:p>
            <a:r>
              <a:rPr lang="sv-SE"/>
              <a:t>© Ian Dawson 2020    www.thinkinghistory.co.uk</a:t>
            </a:r>
            <a:endParaRPr lang="en-GB"/>
          </a:p>
        </p:txBody>
      </p:sp>
      <p:sp>
        <p:nvSpPr>
          <p:cNvPr id="4" name="Slide Number Placeholder 3">
            <a:extLst>
              <a:ext uri="{FF2B5EF4-FFF2-40B4-BE49-F238E27FC236}">
                <a16:creationId xmlns:a16="http://schemas.microsoft.com/office/drawing/2014/main" id="{AC9DD632-F702-4F2D-8F5D-E65C31074DAB}"/>
              </a:ext>
            </a:extLst>
          </p:cNvPr>
          <p:cNvSpPr>
            <a:spLocks noGrp="1"/>
          </p:cNvSpPr>
          <p:nvPr>
            <p:ph type="sldNum" sz="quarter" idx="12"/>
          </p:nvPr>
        </p:nvSpPr>
        <p:spPr/>
        <p:txBody>
          <a:bodyPr/>
          <a:lstStyle/>
          <a:p>
            <a:fld id="{2FFCF7CE-7A9B-4114-90AD-DFAECE5B6DB7}" type="slidenum">
              <a:rPr lang="en-GB" smtClean="0"/>
              <a:t>8</a:t>
            </a:fld>
            <a:endParaRPr lang="en-GB"/>
          </a:p>
        </p:txBody>
      </p:sp>
      <p:pic>
        <p:nvPicPr>
          <p:cNvPr id="6" name="Picture 5" descr="Map&#10;&#10;Description automatically generated">
            <a:extLst>
              <a:ext uri="{FF2B5EF4-FFF2-40B4-BE49-F238E27FC236}">
                <a16:creationId xmlns:a16="http://schemas.microsoft.com/office/drawing/2014/main" id="{CF6D93DA-71C1-4B48-8B86-F0684B37E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902" y="967740"/>
            <a:ext cx="5516880" cy="4922520"/>
          </a:xfrm>
          <a:prstGeom prst="rect">
            <a:avLst/>
          </a:prstGeom>
        </p:spPr>
      </p:pic>
    </p:spTree>
    <p:extLst>
      <p:ext uri="{BB962C8B-B14F-4D97-AF65-F5344CB8AC3E}">
        <p14:creationId xmlns:p14="http://schemas.microsoft.com/office/powerpoint/2010/main" val="203709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B5D12D-20A7-4017-855C-FD07C38EC7C2}"/>
              </a:ext>
            </a:extLst>
          </p:cNvPr>
          <p:cNvSpPr>
            <a:spLocks noGrp="1"/>
          </p:cNvSpPr>
          <p:nvPr>
            <p:ph type="ftr" sz="quarter" idx="11"/>
          </p:nvPr>
        </p:nvSpPr>
        <p:spPr/>
        <p:txBody>
          <a:bodyPr/>
          <a:lstStyle/>
          <a:p>
            <a:r>
              <a:rPr lang="sv-SE"/>
              <a:t>© Ian Dawson 2020    www.thinkinghistory.co.uk</a:t>
            </a:r>
            <a:endParaRPr lang="en-GB"/>
          </a:p>
        </p:txBody>
      </p:sp>
      <p:sp>
        <p:nvSpPr>
          <p:cNvPr id="3" name="Slide Number Placeholder 2">
            <a:extLst>
              <a:ext uri="{FF2B5EF4-FFF2-40B4-BE49-F238E27FC236}">
                <a16:creationId xmlns:a16="http://schemas.microsoft.com/office/drawing/2014/main" id="{D4E7287A-7F14-4722-B4EA-993361E7FB5E}"/>
              </a:ext>
            </a:extLst>
          </p:cNvPr>
          <p:cNvSpPr>
            <a:spLocks noGrp="1"/>
          </p:cNvSpPr>
          <p:nvPr>
            <p:ph type="sldNum" sz="quarter" idx="12"/>
          </p:nvPr>
        </p:nvSpPr>
        <p:spPr/>
        <p:txBody>
          <a:bodyPr/>
          <a:lstStyle/>
          <a:p>
            <a:fld id="{2FFCF7CE-7A9B-4114-90AD-DFAECE5B6DB7}" type="slidenum">
              <a:rPr lang="en-GB" smtClean="0"/>
              <a:t>9</a:t>
            </a:fld>
            <a:endParaRPr lang="en-GB"/>
          </a:p>
        </p:txBody>
      </p:sp>
      <p:pic>
        <p:nvPicPr>
          <p:cNvPr id="5" name="Picture 4" descr="A picture containing logo&#10;&#10;Description automatically generated">
            <a:extLst>
              <a:ext uri="{FF2B5EF4-FFF2-40B4-BE49-F238E27FC236}">
                <a16:creationId xmlns:a16="http://schemas.microsoft.com/office/drawing/2014/main" id="{A6D0B429-8510-4932-B741-1A0E45D78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266" y="794454"/>
            <a:ext cx="4666004" cy="5269092"/>
          </a:xfrm>
          <a:prstGeom prst="rect">
            <a:avLst/>
          </a:prstGeom>
        </p:spPr>
      </p:pic>
      <p:sp>
        <p:nvSpPr>
          <p:cNvPr id="6" name="TextBox 5">
            <a:extLst>
              <a:ext uri="{FF2B5EF4-FFF2-40B4-BE49-F238E27FC236}">
                <a16:creationId xmlns:a16="http://schemas.microsoft.com/office/drawing/2014/main" id="{4B44F74B-B864-4571-A2AD-0CF2A6AD3044}"/>
              </a:ext>
            </a:extLst>
          </p:cNvPr>
          <p:cNvSpPr txBox="1"/>
          <p:nvPr/>
        </p:nvSpPr>
        <p:spPr>
          <a:xfrm>
            <a:off x="7007551" y="3674692"/>
            <a:ext cx="1709159" cy="646331"/>
          </a:xfrm>
          <a:prstGeom prst="rect">
            <a:avLst/>
          </a:prstGeom>
          <a:noFill/>
        </p:spPr>
        <p:txBody>
          <a:bodyPr wrap="square" rtlCol="0">
            <a:spAutoFit/>
          </a:bodyPr>
          <a:lstStyle/>
          <a:p>
            <a:r>
              <a:rPr lang="en-GB" dirty="0"/>
              <a:t>The Herbert Coat of Arms</a:t>
            </a:r>
          </a:p>
        </p:txBody>
      </p:sp>
    </p:spTree>
    <p:extLst>
      <p:ext uri="{BB962C8B-B14F-4D97-AF65-F5344CB8AC3E}">
        <p14:creationId xmlns:p14="http://schemas.microsoft.com/office/powerpoint/2010/main" val="3405959931"/>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658</TotalTime>
  <Words>2446</Words>
  <Application>Microsoft Office PowerPoint</Application>
  <PresentationFormat>On-screen Show (4:3)</PresentationFormat>
  <Paragraphs>276</Paragraphs>
  <Slides>43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The  Wars of the Roses 1455‐1487</vt:lpstr>
      <vt:lpstr>What are your ideas?</vt:lpstr>
      <vt:lpstr>PowerPoint Presentation</vt:lpstr>
      <vt:lpstr>Raglan Castle in the 1460s</vt:lpstr>
      <vt:lpstr>PowerPoint Presentation</vt:lpstr>
      <vt:lpstr>After the battle of Edgecote,  1469</vt:lpstr>
      <vt:lpstr>PowerPoint Presentation</vt:lpstr>
      <vt:lpstr>PowerPoint Presentation</vt:lpstr>
      <vt:lpstr>PowerPoint Presentation</vt:lpstr>
      <vt:lpstr>Raglan Castle Today</vt:lpstr>
      <vt:lpstr>The question for you to  answer is:</vt:lpstr>
      <vt:lpstr>Building your answer</vt:lpstr>
      <vt:lpstr>PowerPoint Presentation</vt:lpstr>
      <vt:lpstr>PowerPoint Presentation</vt:lpstr>
      <vt:lpstr>Building your answer</vt:lpstr>
      <vt:lpstr>Building your answer</vt:lpstr>
      <vt:lpstr>Myth-busting     The Wars of the Roses</vt:lpstr>
      <vt:lpstr>Myth-busting</vt:lpstr>
      <vt:lpstr>Myth-busting</vt:lpstr>
      <vt:lpstr>Myth-busting</vt:lpstr>
      <vt:lpstr>Myth-busting</vt:lpstr>
      <vt:lpstr>Myth-busting</vt:lpstr>
      <vt:lpstr>Myth-busting</vt:lpstr>
      <vt:lpstr>Building your answer</vt:lpstr>
      <vt:lpstr>Walter Devereux’s decisions</vt:lpstr>
      <vt:lpstr>1455: What should the Duke of York to do after the battle?</vt:lpstr>
      <vt:lpstr>1455: What should the Duke of York to do after the battle?</vt:lpstr>
      <vt:lpstr>1455-1459: What should Walter do after Ludford?</vt:lpstr>
      <vt:lpstr>1459: What should Walter do after Ludford?</vt:lpstr>
      <vt:lpstr>1461: Should Walter fight for  Edward of York?</vt:lpstr>
      <vt:lpstr>1461: Should Walter fight for  Edward of York?</vt:lpstr>
      <vt:lpstr>1470: What Should Walter  do next?</vt:lpstr>
      <vt:lpstr>1470: What Should Walter  do next?</vt:lpstr>
      <vt:lpstr>1483: Should Walter support Richard III or rebel against him?</vt:lpstr>
      <vt:lpstr>1483: Should Walter support Richard III or rebel against him?</vt:lpstr>
      <vt:lpstr>1483-1485: Should Walter fight for Richard III or Henry Tudor?</vt:lpstr>
      <vt:lpstr>1485: Should Walter fight for Richard III or Henry Tudor?</vt:lpstr>
      <vt:lpstr>Building your answer</vt:lpstr>
      <vt:lpstr>The Consequences of the  Wars of the Roses</vt:lpstr>
      <vt:lpstr>Building your answer</vt:lpstr>
      <vt:lpstr>The Significance of the Wars </vt:lpstr>
      <vt:lpstr>Impress yourself with how  much you have learned! </vt:lpstr>
      <vt:lpstr>Completing your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Wars of the Roses for KS3</dc:title>
  <dc:creator>igw.dawson@ntlworld.com</dc:creator>
  <cp:lastModifiedBy>PA Dawson</cp:lastModifiedBy>
  <cp:revision>111</cp:revision>
  <cp:lastPrinted>2019-04-21T11:54:36Z</cp:lastPrinted>
  <dcterms:created xsi:type="dcterms:W3CDTF">2019-04-20T09:18:32Z</dcterms:created>
  <dcterms:modified xsi:type="dcterms:W3CDTF">2020-11-14T12:12:43Z</dcterms:modified>
</cp:coreProperties>
</file>