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sldIdLst>
    <p:sldId id="256" r:id="rId2"/>
    <p:sldId id="260" r:id="rId3"/>
    <p:sldId id="263" r:id="rId4"/>
    <p:sldId id="264" r:id="rId5"/>
    <p:sldId id="262" r:id="rId6"/>
    <p:sldId id="265" r:id="rId7"/>
    <p:sldId id="266" r:id="rId8"/>
    <p:sldId id="267" r:id="rId9"/>
    <p:sldId id="269" r:id="rId10"/>
    <p:sldId id="270" r:id="rId11"/>
    <p:sldId id="271" r:id="rId12"/>
  </p:sldIdLst>
  <p:sldSz cx="9144000" cy="6858000" type="screen4x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71" userDrawn="1">
          <p15:clr>
            <a:srgbClr val="A4A3A4"/>
          </p15:clr>
        </p15:guide>
        <p15:guide id="2" pos="4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6" autoAdjust="0"/>
    <p:restoredTop sz="86386" autoAdjust="0"/>
  </p:normalViewPr>
  <p:slideViewPr>
    <p:cSldViewPr snapToGrid="0" showGuides="1">
      <p:cViewPr varScale="1">
        <p:scale>
          <a:sx n="75" d="100"/>
          <a:sy n="75" d="100"/>
        </p:scale>
        <p:origin x="72" y="534"/>
      </p:cViewPr>
      <p:guideLst>
        <p:guide orient="horz" pos="3271"/>
        <p:guide pos="453"/>
      </p:guideLst>
    </p:cSldViewPr>
  </p:slideViewPr>
  <p:outlineViewPr>
    <p:cViewPr>
      <p:scale>
        <a:sx n="33" d="100"/>
        <a:sy n="33" d="100"/>
      </p:scale>
      <p:origin x="0" y="-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482F6-8E63-4197-9B6B-53C5F53F703D}" type="datetimeFigureOut">
              <a:rPr lang="en-GB" smtClean="0"/>
              <a:t>04/08/2021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F8540-E0A4-4BA3-BC79-A17AA4CE2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70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F8540-E0A4-4BA3-BC79-A17AA4CE2DC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5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F8540-E0A4-4BA3-BC79-A17AA4CE2DC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875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5F8540-E0A4-4BA3-BC79-A17AA4CE2DC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562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324800"/>
          </a:xfrm>
        </p:spPr>
        <p:txBody>
          <a:bodyPr anchor="b">
            <a:normAutofit/>
          </a:bodyPr>
          <a:lstStyle>
            <a:lvl1pPr algn="ctr">
              <a:defRPr sz="44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200" y="4005000"/>
            <a:ext cx="2509200" cy="1886972"/>
          </a:xfrm>
        </p:spPr>
        <p:txBody>
          <a:bodyPr>
            <a:noAutofit/>
          </a:bodyPr>
          <a:lstStyle>
            <a:lvl1pPr marL="0" indent="0" algn="r">
              <a:buNone/>
              <a:defRPr sz="4400" b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F826-935D-4C66-9DD4-2CA2B3DCF039}" type="datetime1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603DD5-ABA0-4C48-827F-6A5F8FD167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000" y="3391200"/>
            <a:ext cx="3537537" cy="2559878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29601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1E9B-28AD-4C87-B483-CC148B693E19}" type="datetime1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97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F465F-6A44-4DFD-A3A1-010C8450F9CC}" type="datetime1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99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953157"/>
            <a:ext cx="8227251" cy="422380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D6F9-1D08-4889-BDF9-F2FCEBE9A9C5}" type="datetime1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82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70DF0-B2E9-48CC-876D-E2DDEDD1D323}" type="datetime1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74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9A6EB-F263-46FE-8B97-61A5DFEEFF5F}" type="datetime1">
              <a:rPr lang="en-GB" smtClean="0"/>
              <a:t>04/08/2021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559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C713-DAA6-446E-8355-8AB9D7308030}" type="datetime1">
              <a:rPr lang="en-GB" smtClean="0"/>
              <a:t>04/08/2021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279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4F86-A697-441A-8831-C31E109EC730}" type="datetime1">
              <a:rPr lang="en-GB" smtClean="0"/>
              <a:t>04/08/2021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79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2140-457B-4286-9069-FD6C57659125}" type="datetime1">
              <a:rPr lang="en-GB" smtClean="0"/>
              <a:t>04/08/2021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41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98A4-F987-40B9-9D36-B9C34DC57F2A}" type="datetime1">
              <a:rPr lang="en-GB" smtClean="0"/>
              <a:t>04/08/2021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90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A1662-987D-47D7-893A-D6059B73A6A4}" type="datetime1">
              <a:rPr lang="en-GB" smtClean="0"/>
              <a:t>04/08/2021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70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825625"/>
            <a:ext cx="825230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35DCD-084F-4A9F-A91F-62C0A239C29E}" type="datetime1">
              <a:rPr lang="en-GB" smtClean="0"/>
              <a:t>04/08/2021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49" y="6356351"/>
            <a:ext cx="44328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dirty="0"/>
              <a:t>© Ian Dawson August 2021    www.thinkinghistory.co.uk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CF7CE-7A9B-4114-90AD-DFAECE5B6D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95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EAEA6-229F-46A7-84EE-E8B5195E6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324800"/>
          </a:xfrm>
        </p:spPr>
        <p:txBody>
          <a:bodyPr/>
          <a:lstStyle/>
          <a:p>
            <a:r>
              <a:rPr lang="en-GB" dirty="0"/>
              <a:t>What Are Your Ideas </a:t>
            </a:r>
            <a:br>
              <a:rPr lang="en-GB" dirty="0"/>
            </a:br>
            <a:r>
              <a:rPr lang="en-GB" dirty="0"/>
              <a:t>About The Middle Ages?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C436E-619F-473C-BB96-74E20893B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3200" y="4005000"/>
            <a:ext cx="2509200" cy="1886972"/>
          </a:xfrm>
        </p:spPr>
        <p:txBody>
          <a:bodyPr/>
          <a:lstStyle/>
          <a:p>
            <a:r>
              <a:rPr lang="en-GB" dirty="0"/>
              <a:t>Medieval </a:t>
            </a:r>
          </a:p>
          <a:p>
            <a:r>
              <a:rPr lang="en-GB" dirty="0"/>
              <a:t>Lives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7AC168-C336-4C84-BA81-CEE5C596B052}"/>
              </a:ext>
            </a:extLst>
          </p:cNvPr>
          <p:cNvSpPr txBox="1"/>
          <p:nvPr/>
        </p:nvSpPr>
        <p:spPr>
          <a:xfrm>
            <a:off x="6388676" y="6242959"/>
            <a:ext cx="14811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/>
              <a:t>Revised August 2021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163049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6502E-750A-4676-81FA-18D84CF0E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Are people right to be so negative 	about the Middle Ages?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C3185-053B-49C4-9D21-82258019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E591E-A7A1-42DF-9D5C-431B24E4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10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BD596D-F71D-4A45-A510-A7D11F499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23" y="3165221"/>
            <a:ext cx="7205331" cy="110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597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6502E-750A-4676-81FA-18D84CF0E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Are people right to be so negative 	about the Middle Ages?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C3185-053B-49C4-9D21-82258019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E591E-A7A1-42DF-9D5C-431B24E4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11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760300-931F-4184-958F-5F1E3777B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864" y="2345436"/>
            <a:ext cx="5986272" cy="216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65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5E8DFC-E481-4743-8CDB-B7E16978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your ideas about		the Middle Ages?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1E837D-ABA0-497A-BDC0-AAC0B653A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GB" dirty="0"/>
          </a:p>
          <a:p>
            <a:r>
              <a:rPr lang="en-GB" dirty="0"/>
              <a:t>1. Which THREE words do you think best describe ordinary people and their lives in the Middle Ages?</a:t>
            </a:r>
          </a:p>
          <a:p>
            <a:r>
              <a:rPr lang="en-GB" dirty="0"/>
              <a:t>		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F319AA-F1C3-4E3B-935E-3E1DD959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5600C-556C-44B4-A73E-EAC5D4CD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pPr/>
              <a:t>2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0D8C42-D0AB-41E8-B535-7EF17B311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810340"/>
              </p:ext>
            </p:extLst>
          </p:nvPr>
        </p:nvGraphicFramePr>
        <p:xfrm>
          <a:off x="744794" y="3581948"/>
          <a:ext cx="7654410" cy="1969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882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530882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530882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530882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  <a:gridCol w="1530882">
                  <a:extLst>
                    <a:ext uri="{9D8B030D-6E8A-4147-A177-3AD203B41FA5}">
                      <a16:colId xmlns:a16="http://schemas.microsoft.com/office/drawing/2014/main" val="2590802523"/>
                    </a:ext>
                  </a:extLst>
                </a:gridCol>
              </a:tblGrid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Clever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Dirty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Enjoyable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Violent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Comfortable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Loving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Nasty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Ambitious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Miserable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Hard-working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089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36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5E8DFC-E481-4743-8CDB-B7E16978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your ideas about		the Middle Ages?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1E837D-ABA0-497A-BDC0-AAC0B653A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2. What kind of work did over 80% of people do 	in the Middle Ages?</a:t>
            </a:r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r>
              <a:rPr lang="en-GB" dirty="0"/>
              <a:t>3. How important was religion to people 			in the Middle Ages?</a:t>
            </a:r>
          </a:p>
          <a:p>
            <a:r>
              <a:rPr lang="en-GB" dirty="0"/>
              <a:t>		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F319AA-F1C3-4E3B-935E-3E1DD959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5600C-556C-44B4-A73E-EAC5D4CD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pPr/>
              <a:t>3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0D8C42-D0AB-41E8-B535-7EF17B311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535632"/>
              </p:ext>
            </p:extLst>
          </p:nvPr>
        </p:nvGraphicFramePr>
        <p:xfrm>
          <a:off x="719138" y="3033713"/>
          <a:ext cx="7248832" cy="984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208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</a:tblGrid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Soldiering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Farming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Being monks and priests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Making and selling clothes and shoes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F104B9D-69DD-4073-AE9B-AA7BC2C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963463"/>
              </p:ext>
            </p:extLst>
          </p:nvPr>
        </p:nvGraphicFramePr>
        <p:xfrm>
          <a:off x="744794" y="5192149"/>
          <a:ext cx="7248832" cy="984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208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</a:tblGrid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Very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important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Important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Quite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important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Not important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at all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8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5E8DFC-E481-4743-8CDB-B7E16978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your ideas about		the Middle Ages?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1E837D-ABA0-497A-BDC0-AAC0B653A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4. Did people care about dirt in streets 			in the Middle Ages? </a:t>
            </a:r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r>
              <a:rPr lang="en-GB" dirty="0"/>
              <a:t>5. How much violence was there 				in the Middle Ages compared with today?</a:t>
            </a:r>
          </a:p>
          <a:p>
            <a:r>
              <a:rPr lang="en-GB" dirty="0"/>
              <a:t>		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F319AA-F1C3-4E3B-935E-3E1DD959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5600C-556C-44B4-A73E-EAC5D4CD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pPr/>
              <a:t>4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0D8C42-D0AB-41E8-B535-7EF17B311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769394"/>
              </p:ext>
            </p:extLst>
          </p:nvPr>
        </p:nvGraphicFramePr>
        <p:xfrm>
          <a:off x="719138" y="3027622"/>
          <a:ext cx="7248832" cy="984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208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</a:tblGrid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Yes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No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F104B9D-69DD-4073-AE9B-AA7BC2C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969292"/>
              </p:ext>
            </p:extLst>
          </p:nvPr>
        </p:nvGraphicFramePr>
        <p:xfrm>
          <a:off x="719138" y="5192713"/>
          <a:ext cx="7248832" cy="984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208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</a:tblGrid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A great deal more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A little more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About the same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Less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00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5E8DFC-E481-4743-8CDB-B7E16978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your ideas about		the Middle Ages?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1E837D-ABA0-497A-BDC0-AAC0B653A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GB" dirty="0"/>
          </a:p>
          <a:p>
            <a:r>
              <a:rPr lang="en-GB" dirty="0"/>
              <a:t>6. Which THREE words do you think best describe kings and barons in the Middle Ages?</a:t>
            </a:r>
          </a:p>
          <a:p>
            <a:r>
              <a:rPr lang="en-GB" dirty="0"/>
              <a:t>		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F319AA-F1C3-4E3B-935E-3E1DD959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5600C-556C-44B4-A73E-EAC5D4CD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pPr/>
              <a:t>5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0D8C42-D0AB-41E8-B535-7EF17B311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771862"/>
              </p:ext>
            </p:extLst>
          </p:nvPr>
        </p:nvGraphicFramePr>
        <p:xfrm>
          <a:off x="744795" y="3573463"/>
          <a:ext cx="7654410" cy="1969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882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530882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530882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530882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  <a:gridCol w="1530882">
                  <a:extLst>
                    <a:ext uri="{9D8B030D-6E8A-4147-A177-3AD203B41FA5}">
                      <a16:colId xmlns:a16="http://schemas.microsoft.com/office/drawing/2014/main" val="2590802523"/>
                    </a:ext>
                  </a:extLst>
                </a:gridCol>
              </a:tblGrid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Intelligent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Loyal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Brave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Hard-working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Power-mad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Ruthless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Treacherous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Ambitious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1"/>
                          </a:solidFill>
                        </a:rPr>
                        <a:t>Honourable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724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990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1E837D-ABA0-497A-BDC0-AAC0B653A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7. Were barons keen to rebel against the king 		to increase their own power and wealth?</a:t>
            </a:r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r>
              <a:rPr lang="en-GB" dirty="0"/>
              <a:t>8. Was the king expected to consult his barons and knights before taking important decisions?</a:t>
            </a:r>
          </a:p>
          <a:p>
            <a:r>
              <a:rPr lang="en-GB" dirty="0"/>
              <a:t>		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F104B9D-69DD-4073-AE9B-AA7BC2C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688715"/>
              </p:ext>
            </p:extLst>
          </p:nvPr>
        </p:nvGraphicFramePr>
        <p:xfrm>
          <a:off x="719138" y="3033713"/>
          <a:ext cx="7248832" cy="984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208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</a:tblGrid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As often as possible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Quite Often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Very Occasionally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No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1B5E8DFC-E481-4743-8CDB-B7E16978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your ideas about		the Middle Ages?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F319AA-F1C3-4E3B-935E-3E1DD959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5600C-556C-44B4-A73E-EAC5D4CD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pPr/>
              <a:t>6</a:t>
            </a:fld>
            <a:endParaRPr lang="en-GB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CB6C88-9523-43CC-8DEB-47297FB7E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075757"/>
              </p:ext>
            </p:extLst>
          </p:nvPr>
        </p:nvGraphicFramePr>
        <p:xfrm>
          <a:off x="719138" y="5203826"/>
          <a:ext cx="7248832" cy="476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208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</a:tblGrid>
              <a:tr h="47698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Yes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No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235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5E8DFC-E481-4743-8CDB-B7E16978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your ideas about		the Middle Ages?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1E837D-ABA0-497A-BDC0-AAC0B653A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9. How interested were working people 			in national political events?	</a:t>
            </a:r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r>
              <a:rPr lang="en-GB" dirty="0"/>
              <a:t>10. Were people in the Middle Ages as intelligent 		as people today?</a:t>
            </a:r>
          </a:p>
          <a:p>
            <a:r>
              <a:rPr lang="en-GB" dirty="0"/>
              <a:t>	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F319AA-F1C3-4E3B-935E-3E1DD959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5600C-556C-44B4-A73E-EAC5D4CD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pPr/>
              <a:t>7</a:t>
            </a:fld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F104B9D-69DD-4073-AE9B-AA7BC2C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385816"/>
              </p:ext>
            </p:extLst>
          </p:nvPr>
        </p:nvGraphicFramePr>
        <p:xfrm>
          <a:off x="719138" y="3033713"/>
          <a:ext cx="6399147" cy="686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049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2133049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2133049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</a:tblGrid>
              <a:tr h="686379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Very interested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Interested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Not at all interested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4683F1F-21CC-4608-9B8C-6BEC722D2C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952378"/>
              </p:ext>
            </p:extLst>
          </p:nvPr>
        </p:nvGraphicFramePr>
        <p:xfrm>
          <a:off x="719138" y="5192713"/>
          <a:ext cx="7248832" cy="984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208">
                  <a:extLst>
                    <a:ext uri="{9D8B030D-6E8A-4147-A177-3AD203B41FA5}">
                      <a16:colId xmlns:a16="http://schemas.microsoft.com/office/drawing/2014/main" val="3260292292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190593351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416880728"/>
                    </a:ext>
                  </a:extLst>
                </a:gridCol>
                <a:gridCol w="1812208">
                  <a:extLst>
                    <a:ext uri="{9D8B030D-6E8A-4147-A177-3AD203B41FA5}">
                      <a16:colId xmlns:a16="http://schemas.microsoft.com/office/drawing/2014/main" val="268869193"/>
                    </a:ext>
                  </a:extLst>
                </a:gridCol>
              </a:tblGrid>
              <a:tr h="98481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Yes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/>
                          </a:solidFill>
                        </a:rPr>
                        <a:t>No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400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843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30CDC50-4FCE-4D86-ADA6-F6D75375C7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59"/>
          <a:stretch/>
        </p:blipFill>
        <p:spPr>
          <a:xfrm>
            <a:off x="868681" y="-76200"/>
            <a:ext cx="809624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1AC6D8-AD21-45A8-8B5A-DD59CB354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are other students’ ideas 	about the Middle Ages?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F37F8D-26EF-439C-BF90-793B2A5C4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B4B0E-1D37-4DAC-8F40-90C23A0C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8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5F446-4E6F-4F74-92DD-FD727C9639DB}"/>
              </a:ext>
            </a:extLst>
          </p:cNvPr>
          <p:cNvSpPr txBox="1"/>
          <p:nvPr/>
        </p:nvSpPr>
        <p:spPr>
          <a:xfrm>
            <a:off x="628650" y="2337137"/>
            <a:ext cx="17983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Evidence A</a:t>
            </a:r>
          </a:p>
          <a:p>
            <a:endParaRPr lang="en-GB" b="1" dirty="0"/>
          </a:p>
          <a:p>
            <a:r>
              <a:rPr lang="en-GB" b="1" dirty="0"/>
              <a:t>This word cloud shows the words that school students most associated with the Middle Ages. 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64695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DA7C-4274-4774-B4BA-0802A83DB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other students’ ideas 	about the Middle Ages?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C6C97C-B864-4865-AC0A-A9DA9D209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endParaRPr lang="en-GB" dirty="0"/>
          </a:p>
          <a:p>
            <a:r>
              <a:rPr lang="en-GB" dirty="0"/>
              <a:t>The research into the ideas of over 900 school students showed that:</a:t>
            </a:r>
          </a:p>
          <a:p>
            <a:pPr lvl="1"/>
            <a:r>
              <a:rPr lang="en-GB" dirty="0"/>
              <a:t>90% thought that medieval people were 			less intelligent than people today</a:t>
            </a:r>
          </a:p>
          <a:p>
            <a:pPr lvl="1"/>
            <a:r>
              <a:rPr lang="en-GB" dirty="0"/>
              <a:t>92% said that medieval people did not care about dirt</a:t>
            </a:r>
          </a:p>
          <a:p>
            <a:pPr lvl="1"/>
            <a:r>
              <a:rPr lang="en-GB" dirty="0"/>
              <a:t>95% said that religion was important or 			very important to people in the Middle Ages</a:t>
            </a:r>
          </a:p>
          <a:p>
            <a:pPr lvl="1"/>
            <a:r>
              <a:rPr lang="en-GB" dirty="0"/>
              <a:t>73% said that people were not good at 		solving problems in the Middle Ages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364048-5DF9-4071-9327-AD9631396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© Ian Dawson August 2021    www.thinkinghistory.co.uk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797BD-82E5-4C1A-8BD7-183D7AD27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CF7CE-7A9B-4114-90AD-DFAECE5B6DB7}" type="slidenum">
              <a:rPr lang="en-GB" smtClean="0"/>
              <a:t>9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4D2ECA-13A4-485D-9330-31EDB6166197}"/>
              </a:ext>
            </a:extLst>
          </p:cNvPr>
          <p:cNvSpPr txBox="1"/>
          <p:nvPr/>
        </p:nvSpPr>
        <p:spPr>
          <a:xfrm>
            <a:off x="335643" y="1647406"/>
            <a:ext cx="1560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Evidence B</a:t>
            </a:r>
          </a:p>
        </p:txBody>
      </p:sp>
    </p:spTree>
    <p:extLst>
      <p:ext uri="{BB962C8B-B14F-4D97-AF65-F5344CB8AC3E}">
        <p14:creationId xmlns:p14="http://schemas.microsoft.com/office/powerpoint/2010/main" val="493887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619</Words>
  <Application>Microsoft Office PowerPoint</Application>
  <PresentationFormat>On-screen Show (4:3)</PresentationFormat>
  <Paragraphs>124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What Are Your Ideas  About The Middle Ages?</vt:lpstr>
      <vt:lpstr>What are your ideas about  the Middle Ages?</vt:lpstr>
      <vt:lpstr>What are your ideas about  the Middle Ages?</vt:lpstr>
      <vt:lpstr>What are your ideas about  the Middle Ages?</vt:lpstr>
      <vt:lpstr>What are your ideas about  the Middle Ages?</vt:lpstr>
      <vt:lpstr>What are your ideas about  the Middle Ages?</vt:lpstr>
      <vt:lpstr>What are your ideas about  the Middle Ages?</vt:lpstr>
      <vt:lpstr>What are other students’ ideas  about the Middle Ages?</vt:lpstr>
      <vt:lpstr>What are other students’ ideas  about the Middle Ages?</vt:lpstr>
      <vt:lpstr>Are people right to be so negative  about the Middle Ages?</vt:lpstr>
      <vt:lpstr>Are people right to be so negative  about the Middle Ages?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Your Ideas  About The Middle Ages?</dc:title>
  <dc:creator>igw.dawson@ntlworld.com</dc:creator>
  <cp:lastModifiedBy>PA Dawson</cp:lastModifiedBy>
  <cp:revision>26</cp:revision>
  <cp:lastPrinted>2019-04-21T11:54:36Z</cp:lastPrinted>
  <dcterms:created xsi:type="dcterms:W3CDTF">2019-04-20T09:18:32Z</dcterms:created>
  <dcterms:modified xsi:type="dcterms:W3CDTF">2021-08-04T16:13:52Z</dcterms:modified>
</cp:coreProperties>
</file>