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
  </p:notesMasterIdLst>
  <p:sldIdLst>
    <p:sldId id="305" r:id="rId2"/>
    <p:sldId id="293" r:id="rId3"/>
    <p:sldId id="296" r:id="rId4"/>
    <p:sldId id="297" r:id="rId5"/>
    <p:sldId id="303" r:id="rId6"/>
    <p:sldId id="304" r:id="rId7"/>
    <p:sldId id="298" r:id="rId8"/>
    <p:sldId id="299" r:id="rId9"/>
    <p:sldId id="300" r:id="rId10"/>
    <p:sldId id="301" r:id="rId11"/>
    <p:sldId id="302" r:id="rId12"/>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043" userDrawn="1">
          <p15:clr>
            <a:srgbClr val="A4A3A4"/>
          </p15:clr>
        </p15:guide>
        <p15:guide id="2" orient="horz" pos="2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FC6"/>
    <a:srgbClr val="417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807" autoAdjust="0"/>
  </p:normalViewPr>
  <p:slideViewPr>
    <p:cSldViewPr snapToGrid="0" showGuides="1">
      <p:cViewPr varScale="1">
        <p:scale>
          <a:sx n="107" d="100"/>
          <a:sy n="107" d="100"/>
        </p:scale>
        <p:origin x="450" y="102"/>
      </p:cViewPr>
      <p:guideLst>
        <p:guide pos="1043"/>
        <p:guide orient="horz" pos="232"/>
      </p:guideLst>
    </p:cSldViewPr>
  </p:slideViewPr>
  <p:outlineViewPr>
    <p:cViewPr>
      <p:scale>
        <a:sx n="33" d="100"/>
        <a:sy n="33" d="100"/>
      </p:scale>
      <p:origin x="0" y="-282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EDD482F6-8E63-4197-9B6B-53C5F53F703D}" type="datetimeFigureOut">
              <a:rPr lang="en-GB" smtClean="0"/>
              <a:t>18/08/2021</a:t>
            </a:fld>
            <a:endParaRPr lang="en-GB"/>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135F8540-E0A4-4BA3-BC79-A17AA4CE2DCA}" type="slidenum">
              <a:rPr lang="en-GB" smtClean="0"/>
              <a:t>‹#›</a:t>
            </a:fld>
            <a:endParaRPr lang="en-GB"/>
          </a:p>
        </p:txBody>
      </p:sp>
    </p:spTree>
    <p:extLst>
      <p:ext uri="{BB962C8B-B14F-4D97-AF65-F5344CB8AC3E}">
        <p14:creationId xmlns:p14="http://schemas.microsoft.com/office/powerpoint/2010/main" val="287370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5F8540-E0A4-4BA3-BC79-A17AA4CE2DCA}" type="slidenum">
              <a:rPr lang="en-GB" smtClean="0"/>
              <a:t>7</a:t>
            </a:fld>
            <a:endParaRPr lang="en-GB"/>
          </a:p>
        </p:txBody>
      </p:sp>
    </p:spTree>
    <p:extLst>
      <p:ext uri="{BB962C8B-B14F-4D97-AF65-F5344CB8AC3E}">
        <p14:creationId xmlns:p14="http://schemas.microsoft.com/office/powerpoint/2010/main" val="345543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378879"/>
            <a:ext cx="8119696" cy="1324800"/>
          </a:xfrm>
        </p:spPr>
        <p:txBody>
          <a:bodyPr anchor="ctr">
            <a:normAutofit/>
          </a:bodyPr>
          <a:lstStyle>
            <a:lvl1pPr algn="l">
              <a:defRPr sz="4000" b="1">
                <a:latin typeface="+mn-lt"/>
              </a:defRPr>
            </a:lvl1pPr>
          </a:lstStyle>
          <a:p>
            <a:r>
              <a:rPr lang="en-US" dirty="0"/>
              <a:t>Click to edit Master title style</a:t>
            </a:r>
          </a:p>
        </p:txBody>
      </p:sp>
      <p:sp>
        <p:nvSpPr>
          <p:cNvPr id="4" name="Date Placeholder 3"/>
          <p:cNvSpPr>
            <a:spLocks noGrp="1"/>
          </p:cNvSpPr>
          <p:nvPr>
            <p:ph type="dt" sz="half" idx="10"/>
          </p:nvPr>
        </p:nvSpPr>
        <p:spPr/>
        <p:txBody>
          <a:bodyPr/>
          <a:lstStyle/>
          <a:p>
            <a:fld id="{C04DFE78-C4D5-4C09-8C9B-49FD3D16293E}" type="datetime1">
              <a:rPr lang="en-GB" smtClean="0"/>
              <a:t>18/08/2021</a:t>
            </a:fld>
            <a:endParaRPr lang="en-GB"/>
          </a:p>
        </p:txBody>
      </p:sp>
      <p:sp>
        <p:nvSpPr>
          <p:cNvPr id="5" name="Footer Placeholder 4"/>
          <p:cNvSpPr>
            <a:spLocks noGrp="1"/>
          </p:cNvSpPr>
          <p:nvPr>
            <p:ph type="ftr" sz="quarter" idx="11"/>
          </p:nvPr>
        </p:nvSpPr>
        <p:spPr/>
        <p:txBody>
          <a:bodyPr/>
          <a:lstStyle/>
          <a:p>
            <a:r>
              <a:rPr lang="sv-SE"/>
              <a:t>© Ian Dawson August 2021    www.thinkinghistory.co.uk</a:t>
            </a:r>
            <a:endParaRPr lang="en-GB"/>
          </a:p>
        </p:txBody>
      </p:sp>
      <p:sp>
        <p:nvSpPr>
          <p:cNvPr id="6" name="Slide Number Placeholder 5"/>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12960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DB81A3-21BA-4215-BC85-A3B43FB5F5FB}" type="datetime1">
              <a:rPr lang="en-GB" smtClean="0"/>
              <a:t>18/08/2021</a:t>
            </a:fld>
            <a:endParaRPr lang="en-GB"/>
          </a:p>
        </p:txBody>
      </p:sp>
      <p:sp>
        <p:nvSpPr>
          <p:cNvPr id="5" name="Footer Placeholder 4"/>
          <p:cNvSpPr>
            <a:spLocks noGrp="1"/>
          </p:cNvSpPr>
          <p:nvPr>
            <p:ph type="ftr" sz="quarter" idx="11"/>
          </p:nvPr>
        </p:nvSpPr>
        <p:spPr/>
        <p:txBody>
          <a:bodyPr/>
          <a:lstStyle/>
          <a:p>
            <a:r>
              <a:rPr lang="sv-SE"/>
              <a:t>© Ian Dawson August 2021    www.thinkinghistory.co.uk</a:t>
            </a:r>
            <a:endParaRPr lang="en-GB"/>
          </a:p>
        </p:txBody>
      </p:sp>
      <p:sp>
        <p:nvSpPr>
          <p:cNvPr id="6" name="Slide Number Placeholder 5"/>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233697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52CC4D-CE4C-4293-8686-120A56D4425B}" type="datetime1">
              <a:rPr lang="en-GB" smtClean="0"/>
              <a:t>18/08/2021</a:t>
            </a:fld>
            <a:endParaRPr lang="en-GB"/>
          </a:p>
        </p:txBody>
      </p:sp>
      <p:sp>
        <p:nvSpPr>
          <p:cNvPr id="5" name="Footer Placeholder 4"/>
          <p:cNvSpPr>
            <a:spLocks noGrp="1"/>
          </p:cNvSpPr>
          <p:nvPr>
            <p:ph type="ftr" sz="quarter" idx="11"/>
          </p:nvPr>
        </p:nvSpPr>
        <p:spPr/>
        <p:txBody>
          <a:bodyPr/>
          <a:lstStyle/>
          <a:p>
            <a:r>
              <a:rPr lang="sv-SE"/>
              <a:t>© Ian Dawson August 2021    www.thinkinghistory.co.uk</a:t>
            </a:r>
            <a:endParaRPr lang="en-GB"/>
          </a:p>
        </p:txBody>
      </p:sp>
      <p:sp>
        <p:nvSpPr>
          <p:cNvPr id="6" name="Slide Number Placeholder 5"/>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75799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49" y="1953157"/>
            <a:ext cx="8227251" cy="4223805"/>
          </a:xfr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C98F7E-C527-44DC-8805-583C7F9346BC}" type="datetime1">
              <a:rPr lang="en-GB" smtClean="0"/>
              <a:t>18/08/2021</a:t>
            </a:fld>
            <a:endParaRPr lang="en-GB"/>
          </a:p>
        </p:txBody>
      </p:sp>
      <p:sp>
        <p:nvSpPr>
          <p:cNvPr id="5" name="Footer Placeholder 4"/>
          <p:cNvSpPr>
            <a:spLocks noGrp="1"/>
          </p:cNvSpPr>
          <p:nvPr>
            <p:ph type="ftr" sz="quarter" idx="11"/>
          </p:nvPr>
        </p:nvSpPr>
        <p:spPr/>
        <p:txBody>
          <a:bodyPr/>
          <a:lstStyle/>
          <a:p>
            <a:r>
              <a:rPr lang="sv-SE"/>
              <a:t>© Ian Dawson August 2021    www.thinkinghistory.co.uk</a:t>
            </a:r>
            <a:endParaRPr lang="en-GB" dirty="0"/>
          </a:p>
        </p:txBody>
      </p:sp>
      <p:sp>
        <p:nvSpPr>
          <p:cNvPr id="6" name="Slide Number Placeholder 5"/>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327482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1E593F-62B7-4188-B59C-B695F99167F9}" type="datetime1">
              <a:rPr lang="en-GB" smtClean="0"/>
              <a:t>18/08/2021</a:t>
            </a:fld>
            <a:endParaRPr lang="en-GB"/>
          </a:p>
        </p:txBody>
      </p:sp>
      <p:sp>
        <p:nvSpPr>
          <p:cNvPr id="5" name="Footer Placeholder 4"/>
          <p:cNvSpPr>
            <a:spLocks noGrp="1"/>
          </p:cNvSpPr>
          <p:nvPr>
            <p:ph type="ftr" sz="quarter" idx="11"/>
          </p:nvPr>
        </p:nvSpPr>
        <p:spPr/>
        <p:txBody>
          <a:bodyPr/>
          <a:lstStyle/>
          <a:p>
            <a:r>
              <a:rPr lang="sv-SE"/>
              <a:t>© Ian Dawson August 2021    www.thinkinghistory.co.uk</a:t>
            </a:r>
            <a:endParaRPr lang="en-GB"/>
          </a:p>
        </p:txBody>
      </p:sp>
      <p:sp>
        <p:nvSpPr>
          <p:cNvPr id="6" name="Slide Number Placeholder 5"/>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105874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E06CD4-0E72-4ADB-BF58-117D1A0969B5}" type="datetime1">
              <a:rPr lang="en-GB" smtClean="0"/>
              <a:t>18/08/2021</a:t>
            </a:fld>
            <a:endParaRPr lang="en-GB"/>
          </a:p>
        </p:txBody>
      </p:sp>
      <p:sp>
        <p:nvSpPr>
          <p:cNvPr id="6" name="Footer Placeholder 5"/>
          <p:cNvSpPr>
            <a:spLocks noGrp="1"/>
          </p:cNvSpPr>
          <p:nvPr>
            <p:ph type="ftr" sz="quarter" idx="11"/>
          </p:nvPr>
        </p:nvSpPr>
        <p:spPr/>
        <p:txBody>
          <a:bodyPr/>
          <a:lstStyle/>
          <a:p>
            <a:r>
              <a:rPr lang="sv-SE"/>
              <a:t>© Ian Dawson August 2021    www.thinkinghistory.co.uk</a:t>
            </a:r>
            <a:endParaRPr lang="en-GB"/>
          </a:p>
        </p:txBody>
      </p:sp>
      <p:sp>
        <p:nvSpPr>
          <p:cNvPr id="7" name="Slide Number Placeholder 6"/>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173755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2C9FDA-876E-49BC-94E0-248AFEE733E0}" type="datetime1">
              <a:rPr lang="en-GB" smtClean="0"/>
              <a:t>18/08/2021</a:t>
            </a:fld>
            <a:endParaRPr lang="en-GB"/>
          </a:p>
        </p:txBody>
      </p:sp>
      <p:sp>
        <p:nvSpPr>
          <p:cNvPr id="8" name="Footer Placeholder 7"/>
          <p:cNvSpPr>
            <a:spLocks noGrp="1"/>
          </p:cNvSpPr>
          <p:nvPr>
            <p:ph type="ftr" sz="quarter" idx="11"/>
          </p:nvPr>
        </p:nvSpPr>
        <p:spPr/>
        <p:txBody>
          <a:bodyPr/>
          <a:lstStyle/>
          <a:p>
            <a:r>
              <a:rPr lang="sv-SE"/>
              <a:t>© Ian Dawson August 2021    www.thinkinghistory.co.uk</a:t>
            </a:r>
            <a:endParaRPr lang="en-GB"/>
          </a:p>
        </p:txBody>
      </p:sp>
      <p:sp>
        <p:nvSpPr>
          <p:cNvPr id="9" name="Slide Number Placeholder 8"/>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277227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27644"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E4C879-0187-45FF-9B73-B21FD95AF666}" type="datetime1">
              <a:rPr lang="en-GB" smtClean="0"/>
              <a:t>18/08/2021</a:t>
            </a:fld>
            <a:endParaRPr lang="en-GB"/>
          </a:p>
        </p:txBody>
      </p:sp>
      <p:sp>
        <p:nvSpPr>
          <p:cNvPr id="4" name="Footer Placeholder 3"/>
          <p:cNvSpPr>
            <a:spLocks noGrp="1"/>
          </p:cNvSpPr>
          <p:nvPr>
            <p:ph type="ftr" sz="quarter" idx="11"/>
          </p:nvPr>
        </p:nvSpPr>
        <p:spPr/>
        <p:txBody>
          <a:bodyPr/>
          <a:lstStyle/>
          <a:p>
            <a:r>
              <a:rPr lang="sv-SE"/>
              <a:t>© Ian Dawson August 2021    www.thinkinghistory.co.uk</a:t>
            </a:r>
            <a:endParaRPr lang="en-GB" dirty="0"/>
          </a:p>
        </p:txBody>
      </p:sp>
      <p:sp>
        <p:nvSpPr>
          <p:cNvPr id="5" name="Slide Number Placeholder 4"/>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30017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D7B3F-EEEB-4E90-8D86-FF9F12144F15}" type="datetime1">
              <a:rPr lang="en-GB" smtClean="0"/>
              <a:t>18/08/2021</a:t>
            </a:fld>
            <a:endParaRPr lang="en-GB"/>
          </a:p>
        </p:txBody>
      </p:sp>
      <p:sp>
        <p:nvSpPr>
          <p:cNvPr id="3" name="Footer Placeholder 2"/>
          <p:cNvSpPr>
            <a:spLocks noGrp="1"/>
          </p:cNvSpPr>
          <p:nvPr>
            <p:ph type="ftr" sz="quarter" idx="11"/>
          </p:nvPr>
        </p:nvSpPr>
        <p:spPr/>
        <p:txBody>
          <a:bodyPr/>
          <a:lstStyle/>
          <a:p>
            <a:r>
              <a:rPr lang="sv-SE"/>
              <a:t>© Ian Dawson August 2021    www.thinkinghistory.co.uk</a:t>
            </a:r>
            <a:endParaRPr lang="en-GB"/>
          </a:p>
        </p:txBody>
      </p:sp>
      <p:sp>
        <p:nvSpPr>
          <p:cNvPr id="4" name="Slide Number Placeholder 3"/>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236841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C880A9-38A7-4974-8651-311AF7969911}" type="datetime1">
              <a:rPr lang="en-GB" smtClean="0"/>
              <a:t>18/08/2021</a:t>
            </a:fld>
            <a:endParaRPr lang="en-GB"/>
          </a:p>
        </p:txBody>
      </p:sp>
      <p:sp>
        <p:nvSpPr>
          <p:cNvPr id="6" name="Footer Placeholder 5"/>
          <p:cNvSpPr>
            <a:spLocks noGrp="1"/>
          </p:cNvSpPr>
          <p:nvPr>
            <p:ph type="ftr" sz="quarter" idx="11"/>
          </p:nvPr>
        </p:nvSpPr>
        <p:spPr/>
        <p:txBody>
          <a:bodyPr/>
          <a:lstStyle/>
          <a:p>
            <a:r>
              <a:rPr lang="sv-SE"/>
              <a:t>© Ian Dawson August 2021    www.thinkinghistory.co.uk</a:t>
            </a:r>
            <a:endParaRPr lang="en-GB"/>
          </a:p>
        </p:txBody>
      </p:sp>
      <p:sp>
        <p:nvSpPr>
          <p:cNvPr id="7" name="Slide Number Placeholder 6"/>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184390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AF52A3-9616-429A-A506-3C8881E188B2}" type="datetime1">
              <a:rPr lang="en-GB" smtClean="0"/>
              <a:t>18/08/2021</a:t>
            </a:fld>
            <a:endParaRPr lang="en-GB"/>
          </a:p>
        </p:txBody>
      </p:sp>
      <p:sp>
        <p:nvSpPr>
          <p:cNvPr id="6" name="Footer Placeholder 5"/>
          <p:cNvSpPr>
            <a:spLocks noGrp="1"/>
          </p:cNvSpPr>
          <p:nvPr>
            <p:ph type="ftr" sz="quarter" idx="11"/>
          </p:nvPr>
        </p:nvSpPr>
        <p:spPr/>
        <p:txBody>
          <a:bodyPr/>
          <a:lstStyle/>
          <a:p>
            <a:r>
              <a:rPr lang="sv-SE"/>
              <a:t>© Ian Dawson August 2021    www.thinkinghistory.co.uk</a:t>
            </a:r>
            <a:endParaRPr lang="en-GB"/>
          </a:p>
        </p:txBody>
      </p:sp>
      <p:sp>
        <p:nvSpPr>
          <p:cNvPr id="7" name="Slide Number Placeholder 6"/>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182970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49" y="1825625"/>
            <a:ext cx="825230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49" y="634780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1A904-4F04-468D-A45E-A1D2A53B6AA5}" type="datetime1">
              <a:rPr lang="en-GB" smtClean="0"/>
              <a:t>18/08/2021</a:t>
            </a:fld>
            <a:endParaRPr lang="en-GB"/>
          </a:p>
        </p:txBody>
      </p:sp>
      <p:sp>
        <p:nvSpPr>
          <p:cNvPr id="5" name="Footer Placeholder 4"/>
          <p:cNvSpPr>
            <a:spLocks noGrp="1"/>
          </p:cNvSpPr>
          <p:nvPr>
            <p:ph type="ftr" sz="quarter" idx="3"/>
          </p:nvPr>
        </p:nvSpPr>
        <p:spPr>
          <a:xfrm>
            <a:off x="628649" y="6356351"/>
            <a:ext cx="4233907"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dirty="0"/>
              <a:t>© Ian Dawson August 2021    www.thinkinghistory.co.uk</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FFCF7CE-7A9B-4114-90AD-DFAECE5B6DB7}" type="slidenum">
              <a:rPr lang="en-GB" smtClean="0"/>
              <a:pPr/>
              <a:t>‹#›</a:t>
            </a:fld>
            <a:endParaRPr lang="en-GB"/>
          </a:p>
        </p:txBody>
      </p:sp>
    </p:spTree>
    <p:extLst>
      <p:ext uri="{BB962C8B-B14F-4D97-AF65-F5344CB8AC3E}">
        <p14:creationId xmlns:p14="http://schemas.microsoft.com/office/powerpoint/2010/main" val="3624958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62B513-E69A-47CD-AE88-8C4FE4CBA290}"/>
              </a:ext>
            </a:extLst>
          </p:cNvPr>
          <p:cNvSpPr>
            <a:spLocks noGrp="1"/>
          </p:cNvSpPr>
          <p:nvPr>
            <p:ph type="ctrTitle"/>
          </p:nvPr>
        </p:nvSpPr>
        <p:spPr/>
        <p:txBody>
          <a:bodyPr/>
          <a:lstStyle/>
          <a:p>
            <a:r>
              <a:rPr lang="en-GB" dirty="0"/>
              <a:t>Your Big Story of Medieval Britain</a:t>
            </a:r>
          </a:p>
        </p:txBody>
      </p:sp>
      <p:pic>
        <p:nvPicPr>
          <p:cNvPr id="9" name="Picture 8">
            <a:extLst>
              <a:ext uri="{FF2B5EF4-FFF2-40B4-BE49-F238E27FC236}">
                <a16:creationId xmlns:a16="http://schemas.microsoft.com/office/drawing/2014/main" id="{FC121BDB-96F5-422E-8E38-D960C4F3F2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32738" y="1682496"/>
            <a:ext cx="6478524" cy="4361688"/>
          </a:xfrm>
          <a:prstGeom prst="rect">
            <a:avLst/>
          </a:prstGeom>
        </p:spPr>
      </p:pic>
    </p:spTree>
    <p:extLst>
      <p:ext uri="{BB962C8B-B14F-4D97-AF65-F5344CB8AC3E}">
        <p14:creationId xmlns:p14="http://schemas.microsoft.com/office/powerpoint/2010/main" val="66279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5D20-9156-47E9-BB6A-5215947E278D}"/>
              </a:ext>
            </a:extLst>
          </p:cNvPr>
          <p:cNvSpPr>
            <a:spLocks noGrp="1"/>
          </p:cNvSpPr>
          <p:nvPr>
            <p:ph type="title"/>
          </p:nvPr>
        </p:nvSpPr>
        <p:spPr/>
        <p:txBody>
          <a:bodyPr/>
          <a:lstStyle/>
          <a:p>
            <a:r>
              <a:rPr lang="en-GB" dirty="0"/>
              <a:t>Choosing Your Takeaways</a:t>
            </a:r>
          </a:p>
        </p:txBody>
      </p:sp>
      <p:sp>
        <p:nvSpPr>
          <p:cNvPr id="9" name="Content Placeholder 8">
            <a:extLst>
              <a:ext uri="{FF2B5EF4-FFF2-40B4-BE49-F238E27FC236}">
                <a16:creationId xmlns:a16="http://schemas.microsoft.com/office/drawing/2014/main" id="{6D014F8C-5539-4C35-B494-4D412A989547}"/>
              </a:ext>
            </a:extLst>
          </p:cNvPr>
          <p:cNvSpPr>
            <a:spLocks noGrp="1"/>
          </p:cNvSpPr>
          <p:nvPr>
            <p:ph idx="1"/>
          </p:nvPr>
        </p:nvSpPr>
        <p:spPr/>
        <p:txBody>
          <a:bodyPr>
            <a:normAutofit lnSpcReduction="10000"/>
          </a:bodyPr>
          <a:lstStyle/>
          <a:p>
            <a:r>
              <a:rPr lang="en-US" dirty="0"/>
              <a:t>F. Changes in the Middle Ages were very important even if they were not as great as many changes later during the Industrial Revolution.</a:t>
            </a:r>
          </a:p>
          <a:p>
            <a:r>
              <a:rPr lang="en-US" dirty="0"/>
              <a:t>G. We learn about the broad patterns of changes and continuities from Big Stories, things we can’t learn from studying topics in depth. </a:t>
            </a:r>
          </a:p>
          <a:p>
            <a:r>
              <a:rPr lang="en-US" dirty="0"/>
              <a:t>H. We have to use </a:t>
            </a:r>
            <a:r>
              <a:rPr lang="en-US" dirty="0" err="1"/>
              <a:t>generalisations</a:t>
            </a:r>
            <a:r>
              <a:rPr lang="en-US" dirty="0"/>
              <a:t> in Big Stories so that the stories stay clear but we also have to be careful not to make them too simple.</a:t>
            </a:r>
          </a:p>
          <a:p>
            <a:r>
              <a:rPr lang="en-US" dirty="0"/>
              <a:t>I. We have to use </a:t>
            </a:r>
            <a:r>
              <a:rPr lang="en-US" dirty="0" err="1"/>
              <a:t>generalisations</a:t>
            </a:r>
            <a:r>
              <a:rPr lang="en-US" dirty="0"/>
              <a:t> in Big Stories so that the stories stay clear but we also have to be careful not to make </a:t>
            </a:r>
            <a:r>
              <a:rPr lang="en-GB" dirty="0"/>
              <a:t>them too simple.</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973782AF-5463-4411-B88C-5A8AD5CE848C}"/>
              </a:ext>
            </a:extLst>
          </p:cNvPr>
          <p:cNvSpPr>
            <a:spLocks noGrp="1"/>
          </p:cNvSpPr>
          <p:nvPr>
            <p:ph type="ftr" sz="quarter" idx="11"/>
          </p:nvPr>
        </p:nvSpPr>
        <p:spPr/>
        <p:txBody>
          <a:bodyPr/>
          <a:lstStyle/>
          <a:p>
            <a:r>
              <a:rPr lang="sv-SE"/>
              <a:t>© Ian Dawson August 2021    www.thinkinghistory.co.uk</a:t>
            </a:r>
            <a:endParaRPr lang="en-GB" dirty="0"/>
          </a:p>
        </p:txBody>
      </p:sp>
      <p:sp>
        <p:nvSpPr>
          <p:cNvPr id="5" name="Slide Number Placeholder 4">
            <a:extLst>
              <a:ext uri="{FF2B5EF4-FFF2-40B4-BE49-F238E27FC236}">
                <a16:creationId xmlns:a16="http://schemas.microsoft.com/office/drawing/2014/main" id="{E9BC5EDC-9842-454D-9F3D-269082166531}"/>
              </a:ext>
            </a:extLst>
          </p:cNvPr>
          <p:cNvSpPr>
            <a:spLocks noGrp="1"/>
          </p:cNvSpPr>
          <p:nvPr>
            <p:ph type="sldNum" sz="quarter" idx="12"/>
          </p:nvPr>
        </p:nvSpPr>
        <p:spPr/>
        <p:txBody>
          <a:bodyPr/>
          <a:lstStyle/>
          <a:p>
            <a:fld id="{2FFCF7CE-7A9B-4114-90AD-DFAECE5B6DB7}" type="slidenum">
              <a:rPr lang="en-GB" smtClean="0"/>
              <a:pPr/>
              <a:t>10</a:t>
            </a:fld>
            <a:endParaRPr lang="en-GB"/>
          </a:p>
        </p:txBody>
      </p:sp>
      <p:pic>
        <p:nvPicPr>
          <p:cNvPr id="11" name="Picture 10" descr="A picture containing drawing&#10;&#10;Description automatically generated">
            <a:extLst>
              <a:ext uri="{FF2B5EF4-FFF2-40B4-BE49-F238E27FC236}">
                <a16:creationId xmlns:a16="http://schemas.microsoft.com/office/drawing/2014/main" id="{0A69EAEC-CB3B-4018-B18B-7D6BB1E5E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950" y="276757"/>
            <a:ext cx="1146048" cy="1676400"/>
          </a:xfrm>
          <a:prstGeom prst="rect">
            <a:avLst/>
          </a:prstGeom>
        </p:spPr>
      </p:pic>
    </p:spTree>
    <p:extLst>
      <p:ext uri="{BB962C8B-B14F-4D97-AF65-F5344CB8AC3E}">
        <p14:creationId xmlns:p14="http://schemas.microsoft.com/office/powerpoint/2010/main" val="1824982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3FDE0D-9CBB-434B-987E-F9B01DBC1DB3}"/>
              </a:ext>
            </a:extLst>
          </p:cNvPr>
          <p:cNvSpPr>
            <a:spLocks noGrp="1"/>
          </p:cNvSpPr>
          <p:nvPr>
            <p:ph type="ftr" sz="quarter" idx="11"/>
          </p:nvPr>
        </p:nvSpPr>
        <p:spPr/>
        <p:txBody>
          <a:bodyPr/>
          <a:lstStyle/>
          <a:p>
            <a:r>
              <a:rPr lang="sv-SE"/>
              <a:t>© Ian Dawson August 2021    www.thinkinghistory.co.uk</a:t>
            </a:r>
            <a:endParaRPr lang="en-GB" dirty="0"/>
          </a:p>
        </p:txBody>
      </p:sp>
      <p:sp>
        <p:nvSpPr>
          <p:cNvPr id="5" name="Slide Number Placeholder 4">
            <a:extLst>
              <a:ext uri="{FF2B5EF4-FFF2-40B4-BE49-F238E27FC236}">
                <a16:creationId xmlns:a16="http://schemas.microsoft.com/office/drawing/2014/main" id="{4AC0B29F-1A32-4805-812C-EDFDDD0F26BD}"/>
              </a:ext>
            </a:extLst>
          </p:cNvPr>
          <p:cNvSpPr>
            <a:spLocks noGrp="1"/>
          </p:cNvSpPr>
          <p:nvPr>
            <p:ph type="sldNum" sz="quarter" idx="12"/>
          </p:nvPr>
        </p:nvSpPr>
        <p:spPr/>
        <p:txBody>
          <a:bodyPr/>
          <a:lstStyle/>
          <a:p>
            <a:fld id="{2FFCF7CE-7A9B-4114-90AD-DFAECE5B6DB7}" type="slidenum">
              <a:rPr lang="en-GB" smtClean="0"/>
              <a:t>11</a:t>
            </a:fld>
            <a:endParaRPr lang="en-GB"/>
          </a:p>
        </p:txBody>
      </p:sp>
      <p:sp>
        <p:nvSpPr>
          <p:cNvPr id="2" name="Title 1">
            <a:extLst>
              <a:ext uri="{FF2B5EF4-FFF2-40B4-BE49-F238E27FC236}">
                <a16:creationId xmlns:a16="http://schemas.microsoft.com/office/drawing/2014/main" id="{DF19AFD8-6D9D-4AC3-9293-59A61A5E5A4E}"/>
              </a:ext>
            </a:extLst>
          </p:cNvPr>
          <p:cNvSpPr>
            <a:spLocks noGrp="1"/>
          </p:cNvSpPr>
          <p:nvPr>
            <p:ph type="title" idx="4294967295"/>
          </p:nvPr>
        </p:nvSpPr>
        <p:spPr>
          <a:xfrm>
            <a:off x="0" y="365125"/>
            <a:ext cx="7886700" cy="1325563"/>
          </a:xfrm>
        </p:spPr>
        <p:txBody>
          <a:bodyPr>
            <a:normAutofit/>
          </a:bodyPr>
          <a:lstStyle/>
          <a:p>
            <a:br>
              <a:rPr lang="en-GB" dirty="0"/>
            </a:br>
            <a:endParaRPr lang="en-GB" dirty="0"/>
          </a:p>
        </p:txBody>
      </p:sp>
      <p:sp>
        <p:nvSpPr>
          <p:cNvPr id="6" name="TextBox 5">
            <a:extLst>
              <a:ext uri="{FF2B5EF4-FFF2-40B4-BE49-F238E27FC236}">
                <a16:creationId xmlns:a16="http://schemas.microsoft.com/office/drawing/2014/main" id="{51D2B0C2-723E-4332-B85E-0965CBB9963B}"/>
              </a:ext>
            </a:extLst>
          </p:cNvPr>
          <p:cNvSpPr txBox="1"/>
          <p:nvPr/>
        </p:nvSpPr>
        <p:spPr>
          <a:xfrm>
            <a:off x="628648" y="1133825"/>
            <a:ext cx="7886699" cy="4893647"/>
          </a:xfrm>
          <a:prstGeom prst="rect">
            <a:avLst/>
          </a:prstGeom>
          <a:noFill/>
        </p:spPr>
        <p:txBody>
          <a:bodyPr wrap="square" rtlCol="0">
            <a:spAutoFit/>
          </a:bodyPr>
          <a:lstStyle/>
          <a:p>
            <a:pPr algn="ctr"/>
            <a:r>
              <a:rPr lang="en-GB" sz="3200" b="1" dirty="0"/>
              <a:t>Your Overall Enquiry is: </a:t>
            </a:r>
          </a:p>
          <a:p>
            <a:pPr algn="ctr"/>
            <a:r>
              <a:rPr lang="en-GB" sz="4000" b="1" dirty="0"/>
              <a:t>Are people right to be so negative about the Middle Ages?</a:t>
            </a:r>
          </a:p>
          <a:p>
            <a:pPr algn="ctr"/>
            <a:endParaRPr lang="en-US" sz="3200" dirty="0"/>
          </a:p>
          <a:p>
            <a:pPr algn="ctr"/>
            <a:r>
              <a:rPr lang="en-US" sz="3200" dirty="0"/>
              <a:t>The final question to ask yourself is:</a:t>
            </a:r>
          </a:p>
          <a:p>
            <a:pPr algn="ctr"/>
            <a:endParaRPr lang="en-US" sz="3200" dirty="0"/>
          </a:p>
          <a:p>
            <a:pPr algn="ctr"/>
            <a:r>
              <a:rPr lang="en-US" sz="3200" dirty="0"/>
              <a:t>Has what you’ve learned from this chapter changed </a:t>
            </a:r>
            <a:r>
              <a:rPr lang="en-US" sz="3200" u="sng" dirty="0"/>
              <a:t>your</a:t>
            </a:r>
            <a:r>
              <a:rPr lang="en-US" sz="3200" dirty="0"/>
              <a:t> view of life in the Middle Ages?</a:t>
            </a:r>
            <a:r>
              <a:rPr lang="en-US" sz="3200" u="sng" dirty="0"/>
              <a:t> </a:t>
            </a:r>
            <a:endParaRPr lang="en-GB" sz="3200" dirty="0"/>
          </a:p>
          <a:p>
            <a:pPr algn="ctr"/>
            <a:endParaRPr lang="en-GB" sz="4000" b="1" dirty="0"/>
          </a:p>
        </p:txBody>
      </p:sp>
      <p:pic>
        <p:nvPicPr>
          <p:cNvPr id="10" name="Picture 9" descr="A drawing of a person&#10;&#10;Description automatically generated">
            <a:extLst>
              <a:ext uri="{FF2B5EF4-FFF2-40B4-BE49-F238E27FC236}">
                <a16:creationId xmlns:a16="http://schemas.microsoft.com/office/drawing/2014/main" id="{6D5FBD5F-C46B-4A57-9228-155ECFD18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01" y="2604516"/>
            <a:ext cx="1140431" cy="1648968"/>
          </a:xfrm>
          <a:prstGeom prst="rect">
            <a:avLst/>
          </a:prstGeom>
        </p:spPr>
      </p:pic>
      <p:pic>
        <p:nvPicPr>
          <p:cNvPr id="12" name="Picture 11" descr="A drawing of a cartoon character&#10;&#10;Description automatically generated">
            <a:extLst>
              <a:ext uri="{FF2B5EF4-FFF2-40B4-BE49-F238E27FC236}">
                <a16:creationId xmlns:a16="http://schemas.microsoft.com/office/drawing/2014/main" id="{F617E469-E1A0-4EDB-B4A0-037B1A10B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392" y="357136"/>
            <a:ext cx="1438656" cy="1300324"/>
          </a:xfrm>
          <a:prstGeom prst="rect">
            <a:avLst/>
          </a:prstGeom>
        </p:spPr>
      </p:pic>
    </p:spTree>
    <p:extLst>
      <p:ext uri="{BB962C8B-B14F-4D97-AF65-F5344CB8AC3E}">
        <p14:creationId xmlns:p14="http://schemas.microsoft.com/office/powerpoint/2010/main" val="261520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C6CD-7F33-49B7-8FC7-A34A86D66993}"/>
              </a:ext>
            </a:extLst>
          </p:cNvPr>
          <p:cNvSpPr>
            <a:spLocks noGrp="1"/>
          </p:cNvSpPr>
          <p:nvPr>
            <p:ph type="title"/>
          </p:nvPr>
        </p:nvSpPr>
        <p:spPr/>
        <p:txBody>
          <a:bodyPr/>
          <a:lstStyle/>
          <a:p>
            <a:r>
              <a:rPr lang="en-GB" dirty="0"/>
              <a:t>The Story of the Timeline</a:t>
            </a:r>
          </a:p>
        </p:txBody>
      </p:sp>
      <p:sp>
        <p:nvSpPr>
          <p:cNvPr id="3" name="Content Placeholder 2">
            <a:extLst>
              <a:ext uri="{FF2B5EF4-FFF2-40B4-BE49-F238E27FC236}">
                <a16:creationId xmlns:a16="http://schemas.microsoft.com/office/drawing/2014/main" id="{544BDA64-BB7E-4F04-8B7B-DC4391735017}"/>
              </a:ext>
            </a:extLst>
          </p:cNvPr>
          <p:cNvSpPr>
            <a:spLocks noGrp="1"/>
          </p:cNvSpPr>
          <p:nvPr>
            <p:ph idx="1"/>
          </p:nvPr>
        </p:nvSpPr>
        <p:spPr/>
        <p:txBody>
          <a:bodyPr>
            <a:normAutofit/>
          </a:bodyPr>
          <a:lstStyle/>
          <a:p>
            <a:endParaRPr lang="en-US" dirty="0"/>
          </a:p>
          <a:p>
            <a:endParaRPr lang="en-US" dirty="0"/>
          </a:p>
          <a:p>
            <a:endParaRPr lang="en-US" dirty="0"/>
          </a:p>
          <a:p>
            <a:r>
              <a:rPr lang="en-US" dirty="0"/>
              <a:t>Life in the Middle Ages was always hard and difficult. </a:t>
            </a:r>
          </a:p>
          <a:p>
            <a:pPr lvl="1"/>
            <a:r>
              <a:rPr lang="en-US" dirty="0"/>
              <a:t>This is shown by the muddy brown half of the timeline. </a:t>
            </a:r>
          </a:p>
          <a:p>
            <a:pPr lvl="4"/>
            <a:endParaRPr lang="en-US" dirty="0"/>
          </a:p>
          <a:p>
            <a:r>
              <a:rPr lang="en-US" dirty="0"/>
              <a:t>Life stayed the same throughout the Middle Ages. There were no changes. </a:t>
            </a:r>
          </a:p>
          <a:p>
            <a:pPr lvl="1"/>
            <a:r>
              <a:rPr lang="en-US" dirty="0"/>
              <a:t>This is the story in the grey half of the timeline. </a:t>
            </a:r>
            <a:endParaRPr lang="en-GB" dirty="0"/>
          </a:p>
        </p:txBody>
      </p:sp>
      <p:sp>
        <p:nvSpPr>
          <p:cNvPr id="4" name="Footer Placeholder 3">
            <a:extLst>
              <a:ext uri="{FF2B5EF4-FFF2-40B4-BE49-F238E27FC236}">
                <a16:creationId xmlns:a16="http://schemas.microsoft.com/office/drawing/2014/main" id="{414483E0-9DEA-4C76-932B-073AC858E25C}"/>
              </a:ext>
            </a:extLst>
          </p:cNvPr>
          <p:cNvSpPr>
            <a:spLocks noGrp="1"/>
          </p:cNvSpPr>
          <p:nvPr>
            <p:ph type="ftr" sz="quarter" idx="11"/>
          </p:nvPr>
        </p:nvSpPr>
        <p:spPr/>
        <p:txBody>
          <a:bodyPr/>
          <a:lstStyle/>
          <a:p>
            <a:r>
              <a:rPr lang="sv-SE"/>
              <a:t>© Ian Dawson August 2021    www.thinkinghistory.co.uk</a:t>
            </a:r>
            <a:endParaRPr lang="en-GB" dirty="0"/>
          </a:p>
        </p:txBody>
      </p:sp>
      <p:sp>
        <p:nvSpPr>
          <p:cNvPr id="5" name="Slide Number Placeholder 4">
            <a:extLst>
              <a:ext uri="{FF2B5EF4-FFF2-40B4-BE49-F238E27FC236}">
                <a16:creationId xmlns:a16="http://schemas.microsoft.com/office/drawing/2014/main" id="{D882BB5A-5D2B-457C-8E3E-47C842EF9A51}"/>
              </a:ext>
            </a:extLst>
          </p:cNvPr>
          <p:cNvSpPr>
            <a:spLocks noGrp="1"/>
          </p:cNvSpPr>
          <p:nvPr>
            <p:ph type="sldNum" sz="quarter" idx="12"/>
          </p:nvPr>
        </p:nvSpPr>
        <p:spPr/>
        <p:txBody>
          <a:bodyPr/>
          <a:lstStyle/>
          <a:p>
            <a:fld id="{2FFCF7CE-7A9B-4114-90AD-DFAECE5B6DB7}" type="slidenum">
              <a:rPr lang="en-GB" smtClean="0"/>
              <a:t>2</a:t>
            </a:fld>
            <a:endParaRPr lang="en-GB"/>
          </a:p>
        </p:txBody>
      </p:sp>
      <p:pic>
        <p:nvPicPr>
          <p:cNvPr id="7" name="Picture 6" descr="A screenshot of a cell phone&#10;&#10;Description automatically generated">
            <a:extLst>
              <a:ext uri="{FF2B5EF4-FFF2-40B4-BE49-F238E27FC236}">
                <a16:creationId xmlns:a16="http://schemas.microsoft.com/office/drawing/2014/main" id="{BC9E91D7-342D-4D9F-A372-537E8549C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1690689"/>
            <a:ext cx="4983480" cy="1213104"/>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EDDDEF2A-7A66-4AF6-B5FB-7B301C3A2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670" y="2038346"/>
            <a:ext cx="2767584" cy="655320"/>
          </a:xfrm>
          <a:prstGeom prst="rect">
            <a:avLst/>
          </a:prstGeom>
        </p:spPr>
      </p:pic>
    </p:spTree>
    <p:extLst>
      <p:ext uri="{BB962C8B-B14F-4D97-AF65-F5344CB8AC3E}">
        <p14:creationId xmlns:p14="http://schemas.microsoft.com/office/powerpoint/2010/main" val="1222296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C6CD-7F33-49B7-8FC7-A34A86D66993}"/>
              </a:ext>
            </a:extLst>
          </p:cNvPr>
          <p:cNvSpPr>
            <a:spLocks noGrp="1"/>
          </p:cNvSpPr>
          <p:nvPr>
            <p:ph type="title"/>
          </p:nvPr>
        </p:nvSpPr>
        <p:spPr/>
        <p:txBody>
          <a:bodyPr/>
          <a:lstStyle/>
          <a:p>
            <a:r>
              <a:rPr lang="en-GB" dirty="0"/>
              <a:t>Choosing your colours 			for the Big Story</a:t>
            </a:r>
          </a:p>
        </p:txBody>
      </p:sp>
      <p:sp>
        <p:nvSpPr>
          <p:cNvPr id="3" name="Content Placeholder 2">
            <a:extLst>
              <a:ext uri="{FF2B5EF4-FFF2-40B4-BE49-F238E27FC236}">
                <a16:creationId xmlns:a16="http://schemas.microsoft.com/office/drawing/2014/main" id="{544BDA64-BB7E-4F04-8B7B-DC4391735017}"/>
              </a:ext>
            </a:extLst>
          </p:cNvPr>
          <p:cNvSpPr>
            <a:spLocks noGrp="1"/>
          </p:cNvSpPr>
          <p:nvPr>
            <p:ph idx="1"/>
          </p:nvPr>
        </p:nvSpPr>
        <p:spPr/>
        <p:txBody>
          <a:bodyPr>
            <a:normAutofit/>
          </a:bodyPr>
          <a:lstStyle/>
          <a:p>
            <a:pPr marL="457200" lvl="1" indent="0">
              <a:buNone/>
            </a:pPr>
            <a:endParaRPr lang="en-US" dirty="0"/>
          </a:p>
          <a:p>
            <a:pPr lvl="1"/>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414483E0-9DEA-4C76-932B-073AC858E25C}"/>
              </a:ext>
            </a:extLst>
          </p:cNvPr>
          <p:cNvSpPr>
            <a:spLocks noGrp="1"/>
          </p:cNvSpPr>
          <p:nvPr>
            <p:ph type="ftr" sz="quarter" idx="11"/>
          </p:nvPr>
        </p:nvSpPr>
        <p:spPr/>
        <p:txBody>
          <a:bodyPr/>
          <a:lstStyle/>
          <a:p>
            <a:r>
              <a:rPr lang="sv-SE"/>
              <a:t>© Ian Dawson August 2021    www.thinkinghistory.co.uk</a:t>
            </a:r>
            <a:endParaRPr lang="en-GB" dirty="0"/>
          </a:p>
        </p:txBody>
      </p:sp>
      <p:sp>
        <p:nvSpPr>
          <p:cNvPr id="5" name="Slide Number Placeholder 4">
            <a:extLst>
              <a:ext uri="{FF2B5EF4-FFF2-40B4-BE49-F238E27FC236}">
                <a16:creationId xmlns:a16="http://schemas.microsoft.com/office/drawing/2014/main" id="{D882BB5A-5D2B-457C-8E3E-47C842EF9A51}"/>
              </a:ext>
            </a:extLst>
          </p:cNvPr>
          <p:cNvSpPr>
            <a:spLocks noGrp="1"/>
          </p:cNvSpPr>
          <p:nvPr>
            <p:ph type="sldNum" sz="quarter" idx="12"/>
          </p:nvPr>
        </p:nvSpPr>
        <p:spPr/>
        <p:txBody>
          <a:bodyPr/>
          <a:lstStyle/>
          <a:p>
            <a:fld id="{2FFCF7CE-7A9B-4114-90AD-DFAECE5B6DB7}" type="slidenum">
              <a:rPr lang="en-GB" smtClean="0"/>
              <a:pPr/>
              <a:t>3</a:t>
            </a:fld>
            <a:endParaRPr lang="en-GB"/>
          </a:p>
        </p:txBody>
      </p:sp>
      <p:pic>
        <p:nvPicPr>
          <p:cNvPr id="10" name="Picture 9" descr="Chart, waterfall chart&#10;&#10;Description automatically generated">
            <a:extLst>
              <a:ext uri="{FF2B5EF4-FFF2-40B4-BE49-F238E27FC236}">
                <a16:creationId xmlns:a16="http://schemas.microsoft.com/office/drawing/2014/main" id="{78A92897-6B30-4040-A992-97F7DFE59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146" y="4781235"/>
            <a:ext cx="5471160" cy="1060704"/>
          </a:xfrm>
          <a:prstGeom prst="rect">
            <a:avLst/>
          </a:prstGeom>
        </p:spPr>
      </p:pic>
      <p:pic>
        <p:nvPicPr>
          <p:cNvPr id="13" name="Picture 12">
            <a:extLst>
              <a:ext uri="{FF2B5EF4-FFF2-40B4-BE49-F238E27FC236}">
                <a16:creationId xmlns:a16="http://schemas.microsoft.com/office/drawing/2014/main" id="{8F0709BA-C7DD-4D75-AF39-C69DB0037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826" y="1928349"/>
            <a:ext cx="4983480" cy="2298192"/>
          </a:xfrm>
          <a:prstGeom prst="rect">
            <a:avLst/>
          </a:prstGeom>
        </p:spPr>
      </p:pic>
    </p:spTree>
    <p:extLst>
      <p:ext uri="{BB962C8B-B14F-4D97-AF65-F5344CB8AC3E}">
        <p14:creationId xmlns:p14="http://schemas.microsoft.com/office/powerpoint/2010/main" val="1840169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C6CD-7F33-49B7-8FC7-A34A86D66993}"/>
              </a:ext>
            </a:extLst>
          </p:cNvPr>
          <p:cNvSpPr>
            <a:spLocks noGrp="1"/>
          </p:cNvSpPr>
          <p:nvPr>
            <p:ph type="title"/>
          </p:nvPr>
        </p:nvSpPr>
        <p:spPr/>
        <p:txBody>
          <a:bodyPr/>
          <a:lstStyle/>
          <a:p>
            <a:r>
              <a:rPr lang="en-GB" dirty="0"/>
              <a:t>Choosing your colours</a:t>
            </a:r>
          </a:p>
        </p:txBody>
      </p:sp>
      <p:sp>
        <p:nvSpPr>
          <p:cNvPr id="3" name="Content Placeholder 2">
            <a:extLst>
              <a:ext uri="{FF2B5EF4-FFF2-40B4-BE49-F238E27FC236}">
                <a16:creationId xmlns:a16="http://schemas.microsoft.com/office/drawing/2014/main" id="{6A289485-EFE2-4D76-87FA-287D36B39F51}"/>
              </a:ext>
            </a:extLst>
          </p:cNvPr>
          <p:cNvSpPr>
            <a:spLocks noGrp="1"/>
          </p:cNvSpPr>
          <p:nvPr>
            <p:ph idx="1"/>
          </p:nvPr>
        </p:nvSpPr>
        <p:spPr/>
        <p:txBody>
          <a:bodyPr/>
          <a:lstStyle/>
          <a:p>
            <a:r>
              <a:rPr lang="en-US" b="0" i="0" u="none" strike="noStrike" baseline="0" dirty="0">
                <a:solidFill>
                  <a:srgbClr val="000000"/>
                </a:solidFill>
                <a:latin typeface="Calibri" panose="020F0502020204030204" pitchFamily="34" charset="0"/>
              </a:rPr>
              <a:t>1. Read the story of Eleventh Century on page 3. What evidence supports using red in the timeline?</a:t>
            </a:r>
          </a:p>
          <a:p>
            <a:r>
              <a:rPr lang="en-US" b="0" i="0" u="none" strike="noStrike" baseline="0" dirty="0">
                <a:solidFill>
                  <a:srgbClr val="000000"/>
                </a:solidFill>
                <a:latin typeface="Calibri" panose="020F0502020204030204" pitchFamily="34" charset="0"/>
              </a:rPr>
              <a:t>2. Now chose one more colour which helps you to describe the Eleventh Century. Add that colour to the empty box, above the red box on the timeline. Then explain why you have chosen that colour. </a:t>
            </a:r>
          </a:p>
          <a:p>
            <a:r>
              <a:rPr lang="en-US" b="0" i="0" u="none" strike="noStrike" baseline="0" dirty="0">
                <a:solidFill>
                  <a:srgbClr val="000000"/>
                </a:solidFill>
                <a:latin typeface="Calibri" panose="020F0502020204030204" pitchFamily="34" charset="0"/>
              </a:rPr>
              <a:t>3. Now repeat Tasks 1 and 2 for each of the other centuries, using the information on pages 4 to 7.</a:t>
            </a:r>
            <a:endParaRPr lang="en-GB" dirty="0"/>
          </a:p>
        </p:txBody>
      </p:sp>
      <p:sp>
        <p:nvSpPr>
          <p:cNvPr id="4" name="Footer Placeholder 3">
            <a:extLst>
              <a:ext uri="{FF2B5EF4-FFF2-40B4-BE49-F238E27FC236}">
                <a16:creationId xmlns:a16="http://schemas.microsoft.com/office/drawing/2014/main" id="{414483E0-9DEA-4C76-932B-073AC858E25C}"/>
              </a:ext>
            </a:extLst>
          </p:cNvPr>
          <p:cNvSpPr>
            <a:spLocks noGrp="1"/>
          </p:cNvSpPr>
          <p:nvPr>
            <p:ph type="ftr" sz="quarter" idx="11"/>
          </p:nvPr>
        </p:nvSpPr>
        <p:spPr/>
        <p:txBody>
          <a:bodyPr/>
          <a:lstStyle/>
          <a:p>
            <a:r>
              <a:rPr lang="sv-SE"/>
              <a:t>© Ian Dawson August 2021    www.thinkinghistory.co.uk</a:t>
            </a:r>
            <a:endParaRPr lang="en-GB" dirty="0"/>
          </a:p>
        </p:txBody>
      </p:sp>
      <p:sp>
        <p:nvSpPr>
          <p:cNvPr id="5" name="Slide Number Placeholder 4">
            <a:extLst>
              <a:ext uri="{FF2B5EF4-FFF2-40B4-BE49-F238E27FC236}">
                <a16:creationId xmlns:a16="http://schemas.microsoft.com/office/drawing/2014/main" id="{D882BB5A-5D2B-457C-8E3E-47C842EF9A51}"/>
              </a:ext>
            </a:extLst>
          </p:cNvPr>
          <p:cNvSpPr>
            <a:spLocks noGrp="1"/>
          </p:cNvSpPr>
          <p:nvPr>
            <p:ph type="sldNum" sz="quarter" idx="12"/>
          </p:nvPr>
        </p:nvSpPr>
        <p:spPr/>
        <p:txBody>
          <a:bodyPr/>
          <a:lstStyle/>
          <a:p>
            <a:fld id="{2FFCF7CE-7A9B-4114-90AD-DFAECE5B6DB7}" type="slidenum">
              <a:rPr lang="en-GB" smtClean="0"/>
              <a:pPr/>
              <a:t>4</a:t>
            </a:fld>
            <a:endParaRPr lang="en-GB"/>
          </a:p>
        </p:txBody>
      </p:sp>
      <p:pic>
        <p:nvPicPr>
          <p:cNvPr id="9" name="Picture 8" descr="Chart, waterfall chart&#10;&#10;Description automatically generated">
            <a:extLst>
              <a:ext uri="{FF2B5EF4-FFF2-40B4-BE49-F238E27FC236}">
                <a16:creationId xmlns:a16="http://schemas.microsoft.com/office/drawing/2014/main" id="{E90F5ACC-8164-427B-B508-062D358B4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181" y="5116258"/>
            <a:ext cx="5471160" cy="1060704"/>
          </a:xfrm>
          <a:prstGeom prst="rect">
            <a:avLst/>
          </a:prstGeom>
        </p:spPr>
      </p:pic>
      <p:sp>
        <p:nvSpPr>
          <p:cNvPr id="7" name="TextBox 6">
            <a:extLst>
              <a:ext uri="{FF2B5EF4-FFF2-40B4-BE49-F238E27FC236}">
                <a16:creationId xmlns:a16="http://schemas.microsoft.com/office/drawing/2014/main" id="{3B486966-8529-44EE-B145-26D5B7ADBB7F}"/>
              </a:ext>
            </a:extLst>
          </p:cNvPr>
          <p:cNvSpPr txBox="1"/>
          <p:nvPr/>
        </p:nvSpPr>
        <p:spPr>
          <a:xfrm>
            <a:off x="628649" y="1360258"/>
            <a:ext cx="1501373" cy="461665"/>
          </a:xfrm>
          <a:prstGeom prst="rect">
            <a:avLst/>
          </a:prstGeom>
          <a:noFill/>
        </p:spPr>
        <p:txBody>
          <a:bodyPr wrap="none" rtlCol="0">
            <a:spAutoFit/>
          </a:bodyPr>
          <a:lstStyle/>
          <a:p>
            <a:r>
              <a:rPr lang="en-US" sz="2400" b="1" dirty="0"/>
              <a:t>Your Tasks</a:t>
            </a:r>
            <a:endParaRPr lang="en-GB" sz="2400" b="1" dirty="0"/>
          </a:p>
        </p:txBody>
      </p:sp>
    </p:spTree>
    <p:extLst>
      <p:ext uri="{BB962C8B-B14F-4D97-AF65-F5344CB8AC3E}">
        <p14:creationId xmlns:p14="http://schemas.microsoft.com/office/powerpoint/2010/main" val="292529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BA9B-366D-4521-AB96-E52E908D4F61}"/>
              </a:ext>
            </a:extLst>
          </p:cNvPr>
          <p:cNvSpPr>
            <a:spLocks noGrp="1"/>
          </p:cNvSpPr>
          <p:nvPr>
            <p:ph type="title"/>
          </p:nvPr>
        </p:nvSpPr>
        <p:spPr/>
        <p:txBody>
          <a:bodyPr>
            <a:normAutofit fontScale="90000"/>
          </a:bodyPr>
          <a:lstStyle/>
          <a:p>
            <a:r>
              <a:rPr lang="en-US" dirty="0"/>
              <a:t>Using </a:t>
            </a:r>
            <a:r>
              <a:rPr lang="en-US" dirty="0" err="1"/>
              <a:t>colours</a:t>
            </a:r>
            <a:r>
              <a:rPr lang="en-US" dirty="0"/>
              <a:t> to challenge </a:t>
            </a:r>
            <a:r>
              <a:rPr lang="en-US" dirty="0" err="1"/>
              <a:t>generalisations</a:t>
            </a:r>
            <a:r>
              <a:rPr lang="en-US" dirty="0"/>
              <a:t> about the Middle Ages</a:t>
            </a:r>
            <a:endParaRPr lang="en-GB" dirty="0"/>
          </a:p>
        </p:txBody>
      </p:sp>
      <p:sp>
        <p:nvSpPr>
          <p:cNvPr id="3" name="Content Placeholder 2">
            <a:extLst>
              <a:ext uri="{FF2B5EF4-FFF2-40B4-BE49-F238E27FC236}">
                <a16:creationId xmlns:a16="http://schemas.microsoft.com/office/drawing/2014/main" id="{B70AFC13-9F5C-4EAB-AB3C-E8CCC73E7784}"/>
              </a:ext>
            </a:extLst>
          </p:cNvPr>
          <p:cNvSpPr>
            <a:spLocks noGrp="1"/>
          </p:cNvSpPr>
          <p:nvPr>
            <p:ph idx="1"/>
          </p:nvPr>
        </p:nvSpPr>
        <p:spPr/>
        <p:txBody>
          <a:bodyPr>
            <a:normAutofit/>
          </a:bodyPr>
          <a:lstStyle/>
          <a:p>
            <a:r>
              <a:rPr lang="en-GB" dirty="0"/>
              <a:t>1. A generalisation is a statement such as ‘life in the Middle Ages was hard and boring.’ </a:t>
            </a:r>
          </a:p>
          <a:p>
            <a:pPr lvl="1"/>
            <a:r>
              <a:rPr lang="en-GB" dirty="0"/>
              <a:t>It’s called a generalisation because it’s very ‘general’.</a:t>
            </a:r>
          </a:p>
          <a:p>
            <a:pPr lvl="4"/>
            <a:endParaRPr lang="en-GB" dirty="0"/>
          </a:p>
          <a:p>
            <a:r>
              <a:rPr lang="en-GB" dirty="0"/>
              <a:t>2. A generalisation like this can be </a:t>
            </a:r>
            <a:r>
              <a:rPr lang="en-GB" b="1" dirty="0"/>
              <a:t>helpful </a:t>
            </a:r>
            <a:r>
              <a:rPr lang="en-GB" dirty="0"/>
              <a:t>– and </a:t>
            </a:r>
            <a:r>
              <a:rPr lang="en-GB" b="1" dirty="0"/>
              <a:t>dangerous</a:t>
            </a:r>
            <a:r>
              <a:rPr lang="en-GB" dirty="0"/>
              <a:t>. </a:t>
            </a:r>
          </a:p>
          <a:p>
            <a:pPr lvl="1"/>
            <a:r>
              <a:rPr lang="en-GB" dirty="0"/>
              <a:t>It’s </a:t>
            </a:r>
            <a:r>
              <a:rPr lang="en-GB" b="1" dirty="0"/>
              <a:t>helpful </a:t>
            </a:r>
            <a:r>
              <a:rPr lang="en-GB" dirty="0"/>
              <a:t>because it gives us a clear picture that’s easy to understand.</a:t>
            </a:r>
          </a:p>
          <a:p>
            <a:pPr lvl="1"/>
            <a:r>
              <a:rPr lang="en-GB" dirty="0"/>
              <a:t>But this generalisation is also </a:t>
            </a:r>
            <a:r>
              <a:rPr lang="en-GB" b="1" dirty="0"/>
              <a:t>dangerous</a:t>
            </a:r>
            <a:r>
              <a:rPr lang="en-GB" dirty="0"/>
              <a:t> because it’s too simple. Life wasn’t always hard and boring - there were times when people had fun and enjoyed life. </a:t>
            </a:r>
          </a:p>
          <a:p>
            <a:pPr lvl="1"/>
            <a:r>
              <a:rPr lang="en-GB" dirty="0"/>
              <a:t>This generalisation is therefore not giving us a realistic, accurate picture of life in the Middle Ages.</a:t>
            </a:r>
          </a:p>
        </p:txBody>
      </p:sp>
      <p:sp>
        <p:nvSpPr>
          <p:cNvPr id="4" name="Footer Placeholder 3">
            <a:extLst>
              <a:ext uri="{FF2B5EF4-FFF2-40B4-BE49-F238E27FC236}">
                <a16:creationId xmlns:a16="http://schemas.microsoft.com/office/drawing/2014/main" id="{CFAF62A3-60E7-4F07-8FD3-5F1A78348BA5}"/>
              </a:ext>
            </a:extLst>
          </p:cNvPr>
          <p:cNvSpPr>
            <a:spLocks noGrp="1"/>
          </p:cNvSpPr>
          <p:nvPr>
            <p:ph type="ftr" sz="quarter" idx="11"/>
          </p:nvPr>
        </p:nvSpPr>
        <p:spPr/>
        <p:txBody>
          <a:bodyPr/>
          <a:lstStyle/>
          <a:p>
            <a:r>
              <a:rPr lang="sv-SE"/>
              <a:t>© Ian Dawson August 2021    www.thinkinghistory.co.uk</a:t>
            </a:r>
            <a:endParaRPr lang="en-GB" dirty="0"/>
          </a:p>
        </p:txBody>
      </p:sp>
      <p:sp>
        <p:nvSpPr>
          <p:cNvPr id="5" name="Slide Number Placeholder 4">
            <a:extLst>
              <a:ext uri="{FF2B5EF4-FFF2-40B4-BE49-F238E27FC236}">
                <a16:creationId xmlns:a16="http://schemas.microsoft.com/office/drawing/2014/main" id="{C9D0375F-C2CC-42FE-BF72-A7ACA46C63A8}"/>
              </a:ext>
            </a:extLst>
          </p:cNvPr>
          <p:cNvSpPr>
            <a:spLocks noGrp="1"/>
          </p:cNvSpPr>
          <p:nvPr>
            <p:ph type="sldNum" sz="quarter" idx="12"/>
          </p:nvPr>
        </p:nvSpPr>
        <p:spPr/>
        <p:txBody>
          <a:bodyPr/>
          <a:lstStyle/>
          <a:p>
            <a:fld id="{2FFCF7CE-7A9B-4114-90AD-DFAECE5B6DB7}" type="slidenum">
              <a:rPr lang="en-GB" smtClean="0"/>
              <a:pPr/>
              <a:t>5</a:t>
            </a:fld>
            <a:endParaRPr lang="en-GB"/>
          </a:p>
        </p:txBody>
      </p:sp>
    </p:spTree>
    <p:extLst>
      <p:ext uri="{BB962C8B-B14F-4D97-AF65-F5344CB8AC3E}">
        <p14:creationId xmlns:p14="http://schemas.microsoft.com/office/powerpoint/2010/main" val="125267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440D-AB81-435F-BDFE-1B4F4DCA1CA0}"/>
              </a:ext>
            </a:extLst>
          </p:cNvPr>
          <p:cNvSpPr>
            <a:spLocks noGrp="1"/>
          </p:cNvSpPr>
          <p:nvPr>
            <p:ph type="title"/>
          </p:nvPr>
        </p:nvSpPr>
        <p:spPr/>
        <p:txBody>
          <a:bodyPr>
            <a:normAutofit fontScale="90000"/>
          </a:bodyPr>
          <a:lstStyle/>
          <a:p>
            <a:r>
              <a:rPr lang="en-US" dirty="0"/>
              <a:t>Using </a:t>
            </a:r>
            <a:r>
              <a:rPr lang="en-US" dirty="0" err="1"/>
              <a:t>colours</a:t>
            </a:r>
            <a:r>
              <a:rPr lang="en-US" dirty="0"/>
              <a:t> to challenge </a:t>
            </a:r>
            <a:r>
              <a:rPr lang="en-US" dirty="0" err="1"/>
              <a:t>generalisations</a:t>
            </a:r>
            <a:r>
              <a:rPr lang="en-US" dirty="0"/>
              <a:t> about the Middle Ages</a:t>
            </a:r>
            <a:endParaRPr lang="en-GB" dirty="0"/>
          </a:p>
        </p:txBody>
      </p:sp>
      <p:sp>
        <p:nvSpPr>
          <p:cNvPr id="3" name="Content Placeholder 2">
            <a:extLst>
              <a:ext uri="{FF2B5EF4-FFF2-40B4-BE49-F238E27FC236}">
                <a16:creationId xmlns:a16="http://schemas.microsoft.com/office/drawing/2014/main" id="{19E8E9BD-FFE5-4B52-AEA0-6482E4310B32}"/>
              </a:ext>
            </a:extLst>
          </p:cNvPr>
          <p:cNvSpPr>
            <a:spLocks noGrp="1"/>
          </p:cNvSpPr>
          <p:nvPr>
            <p:ph idx="1"/>
          </p:nvPr>
        </p:nvSpPr>
        <p:spPr/>
        <p:txBody>
          <a:bodyPr/>
          <a:lstStyle/>
          <a:p>
            <a:r>
              <a:rPr lang="en-GB" dirty="0"/>
              <a:t>3. Using colours in your Big Story timeline will help you decide how much you want to generalise about the Middle Ages. </a:t>
            </a:r>
          </a:p>
          <a:p>
            <a:pPr lvl="1"/>
            <a:r>
              <a:rPr lang="en-GB" dirty="0"/>
              <a:t>If you use just one colour for the whole Middle Ages then you are making a very simple generalisation. </a:t>
            </a:r>
          </a:p>
          <a:p>
            <a:pPr lvl="1"/>
            <a:r>
              <a:rPr lang="en-GB" dirty="0"/>
              <a:t>If you use one colour for each century then you are telling a more complicated story that’s less of a generalisation. </a:t>
            </a:r>
          </a:p>
          <a:p>
            <a:pPr lvl="1"/>
            <a:r>
              <a:rPr lang="en-GB" dirty="0"/>
              <a:t>If you use two or more colours for a century you are telling a more detailed story - but the danger is that the story may be less easy to understand. </a:t>
            </a:r>
          </a:p>
          <a:p>
            <a:endParaRPr lang="en-GB" dirty="0"/>
          </a:p>
        </p:txBody>
      </p:sp>
      <p:sp>
        <p:nvSpPr>
          <p:cNvPr id="4" name="Footer Placeholder 3">
            <a:extLst>
              <a:ext uri="{FF2B5EF4-FFF2-40B4-BE49-F238E27FC236}">
                <a16:creationId xmlns:a16="http://schemas.microsoft.com/office/drawing/2014/main" id="{CC4A159B-F09F-4862-85D6-3B44F3E63F75}"/>
              </a:ext>
            </a:extLst>
          </p:cNvPr>
          <p:cNvSpPr>
            <a:spLocks noGrp="1"/>
          </p:cNvSpPr>
          <p:nvPr>
            <p:ph type="ftr" sz="quarter" idx="11"/>
          </p:nvPr>
        </p:nvSpPr>
        <p:spPr/>
        <p:txBody>
          <a:bodyPr/>
          <a:lstStyle/>
          <a:p>
            <a:r>
              <a:rPr lang="sv-SE"/>
              <a:t>© Ian Dawson August 2021    www.thinkinghistory.co.uk</a:t>
            </a:r>
            <a:endParaRPr lang="en-GB" dirty="0"/>
          </a:p>
        </p:txBody>
      </p:sp>
      <p:sp>
        <p:nvSpPr>
          <p:cNvPr id="5" name="Slide Number Placeholder 4">
            <a:extLst>
              <a:ext uri="{FF2B5EF4-FFF2-40B4-BE49-F238E27FC236}">
                <a16:creationId xmlns:a16="http://schemas.microsoft.com/office/drawing/2014/main" id="{B98B0A8F-8CE0-48D4-8FD7-71B921FF0351}"/>
              </a:ext>
            </a:extLst>
          </p:cNvPr>
          <p:cNvSpPr>
            <a:spLocks noGrp="1"/>
          </p:cNvSpPr>
          <p:nvPr>
            <p:ph type="sldNum" sz="quarter" idx="12"/>
          </p:nvPr>
        </p:nvSpPr>
        <p:spPr/>
        <p:txBody>
          <a:bodyPr/>
          <a:lstStyle/>
          <a:p>
            <a:fld id="{2FFCF7CE-7A9B-4114-90AD-DFAECE5B6DB7}" type="slidenum">
              <a:rPr lang="en-GB" smtClean="0"/>
              <a:t>6</a:t>
            </a:fld>
            <a:endParaRPr lang="en-GB"/>
          </a:p>
        </p:txBody>
      </p:sp>
    </p:spTree>
    <p:extLst>
      <p:ext uri="{BB962C8B-B14F-4D97-AF65-F5344CB8AC3E}">
        <p14:creationId xmlns:p14="http://schemas.microsoft.com/office/powerpoint/2010/main" val="49653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2930-3E2B-4999-BC2A-B03C81C2A79D}"/>
              </a:ext>
            </a:extLst>
          </p:cNvPr>
          <p:cNvSpPr>
            <a:spLocks noGrp="1"/>
          </p:cNvSpPr>
          <p:nvPr>
            <p:ph type="title"/>
          </p:nvPr>
        </p:nvSpPr>
        <p:spPr/>
        <p:txBody>
          <a:bodyPr/>
          <a:lstStyle/>
          <a:p>
            <a:r>
              <a:rPr lang="en-GB" dirty="0"/>
              <a:t>What’s So Valuable 	About Big Stories?</a:t>
            </a:r>
          </a:p>
        </p:txBody>
      </p:sp>
      <p:sp>
        <p:nvSpPr>
          <p:cNvPr id="3" name="Content Placeholder 2">
            <a:extLst>
              <a:ext uri="{FF2B5EF4-FFF2-40B4-BE49-F238E27FC236}">
                <a16:creationId xmlns:a16="http://schemas.microsoft.com/office/drawing/2014/main" id="{23BE0A1B-9549-4BF9-A498-9FAA939E45FD}"/>
              </a:ext>
            </a:extLst>
          </p:cNvPr>
          <p:cNvSpPr>
            <a:spLocks noGrp="1"/>
          </p:cNvSpPr>
          <p:nvPr>
            <p:ph idx="1"/>
          </p:nvPr>
        </p:nvSpPr>
        <p:spPr/>
        <p:txBody>
          <a:bodyPr>
            <a:normAutofit fontScale="92500"/>
          </a:bodyPr>
          <a:lstStyle/>
          <a:p>
            <a:endParaRPr lang="en-US" dirty="0"/>
          </a:p>
          <a:p>
            <a:r>
              <a:rPr lang="en-US" dirty="0"/>
              <a:t>We can see connections between events far apart in time and see which of the events were turning points which led to important changes.</a:t>
            </a:r>
          </a:p>
          <a:p>
            <a:r>
              <a:rPr lang="en-US" dirty="0"/>
              <a:t>We can see changes that only happened gradually over long periods of time. We can’t see that kind of change if we only study 10 or 20 years.</a:t>
            </a:r>
          </a:p>
          <a:p>
            <a:r>
              <a:rPr lang="en-US" dirty="0"/>
              <a:t>We can identify the long-term reasons behind events (such as population changes or the development of ideas) that we can’t see in a short-period Depth Study.</a:t>
            </a:r>
          </a:p>
          <a:p>
            <a:r>
              <a:rPr lang="en-US" dirty="0"/>
              <a:t>We </a:t>
            </a:r>
            <a:r>
              <a:rPr lang="en-US" dirty="0" err="1"/>
              <a:t>realise</a:t>
            </a:r>
            <a:r>
              <a:rPr lang="en-US" dirty="0"/>
              <a:t> that people’s emotions and feelings (like love for their family) don’t change much over time even if their clothes, homes and other things do.</a:t>
            </a:r>
            <a:endParaRPr lang="en-GB" dirty="0"/>
          </a:p>
        </p:txBody>
      </p:sp>
      <p:sp>
        <p:nvSpPr>
          <p:cNvPr id="4" name="Footer Placeholder 3">
            <a:extLst>
              <a:ext uri="{FF2B5EF4-FFF2-40B4-BE49-F238E27FC236}">
                <a16:creationId xmlns:a16="http://schemas.microsoft.com/office/drawing/2014/main" id="{905F884A-ECD0-4D96-90A5-62628821847C}"/>
              </a:ext>
            </a:extLst>
          </p:cNvPr>
          <p:cNvSpPr>
            <a:spLocks noGrp="1"/>
          </p:cNvSpPr>
          <p:nvPr>
            <p:ph type="ftr" sz="quarter" idx="11"/>
          </p:nvPr>
        </p:nvSpPr>
        <p:spPr/>
        <p:txBody>
          <a:bodyPr/>
          <a:lstStyle/>
          <a:p>
            <a:r>
              <a:rPr lang="sv-SE"/>
              <a:t>© Ian Dawson August 2021    www.thinkinghistory.co.uk</a:t>
            </a:r>
            <a:endParaRPr lang="en-GB" dirty="0"/>
          </a:p>
        </p:txBody>
      </p:sp>
      <p:sp>
        <p:nvSpPr>
          <p:cNvPr id="5" name="Slide Number Placeholder 4">
            <a:extLst>
              <a:ext uri="{FF2B5EF4-FFF2-40B4-BE49-F238E27FC236}">
                <a16:creationId xmlns:a16="http://schemas.microsoft.com/office/drawing/2014/main" id="{29880969-509B-4414-BFC9-843DD4541B23}"/>
              </a:ext>
            </a:extLst>
          </p:cNvPr>
          <p:cNvSpPr>
            <a:spLocks noGrp="1"/>
          </p:cNvSpPr>
          <p:nvPr>
            <p:ph type="sldNum" sz="quarter" idx="12"/>
          </p:nvPr>
        </p:nvSpPr>
        <p:spPr/>
        <p:txBody>
          <a:bodyPr/>
          <a:lstStyle/>
          <a:p>
            <a:fld id="{2FFCF7CE-7A9B-4114-90AD-DFAECE5B6DB7}" type="slidenum">
              <a:rPr lang="en-GB" smtClean="0"/>
              <a:pPr/>
              <a:t>7</a:t>
            </a:fld>
            <a:endParaRPr lang="en-GB"/>
          </a:p>
        </p:txBody>
      </p:sp>
      <p:pic>
        <p:nvPicPr>
          <p:cNvPr id="7" name="Picture 6" descr="A picture containing man, sitting, holding, yellow&#10;&#10;Description automatically generated">
            <a:extLst>
              <a:ext uri="{FF2B5EF4-FFF2-40B4-BE49-F238E27FC236}">
                <a16:creationId xmlns:a16="http://schemas.microsoft.com/office/drawing/2014/main" id="{F9CBD682-060E-4FAF-9CB2-1ED4B818E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02" y="509019"/>
            <a:ext cx="2709207" cy="1823983"/>
          </a:xfrm>
          <a:prstGeom prst="rect">
            <a:avLst/>
          </a:prstGeom>
        </p:spPr>
      </p:pic>
    </p:spTree>
    <p:extLst>
      <p:ext uri="{BB962C8B-B14F-4D97-AF65-F5344CB8AC3E}">
        <p14:creationId xmlns:p14="http://schemas.microsoft.com/office/powerpoint/2010/main" val="359317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BC8A-D43B-4449-9C76-06BC4B5486B4}"/>
              </a:ext>
            </a:extLst>
          </p:cNvPr>
          <p:cNvSpPr>
            <a:spLocks noGrp="1"/>
          </p:cNvSpPr>
          <p:nvPr>
            <p:ph type="title"/>
          </p:nvPr>
        </p:nvSpPr>
        <p:spPr/>
        <p:txBody>
          <a:bodyPr/>
          <a:lstStyle/>
          <a:p>
            <a:r>
              <a:rPr lang="en-GB" dirty="0"/>
              <a:t>What’s So Valuable 	About Depth Studies</a:t>
            </a:r>
          </a:p>
        </p:txBody>
      </p:sp>
      <p:sp>
        <p:nvSpPr>
          <p:cNvPr id="3" name="Content Placeholder 2">
            <a:extLst>
              <a:ext uri="{FF2B5EF4-FFF2-40B4-BE49-F238E27FC236}">
                <a16:creationId xmlns:a16="http://schemas.microsoft.com/office/drawing/2014/main" id="{E5746BD7-48E2-4FB0-8FD1-145C9014782B}"/>
              </a:ext>
            </a:extLst>
          </p:cNvPr>
          <p:cNvSpPr>
            <a:spLocks noGrp="1"/>
          </p:cNvSpPr>
          <p:nvPr>
            <p:ph idx="1"/>
          </p:nvPr>
        </p:nvSpPr>
        <p:spPr/>
        <p:txBody>
          <a:bodyPr/>
          <a:lstStyle/>
          <a:p>
            <a:endParaRPr lang="en-US" dirty="0"/>
          </a:p>
          <a:p>
            <a:r>
              <a:rPr lang="en-US" dirty="0"/>
              <a:t>We can learn about individual people and their ideas and thoughts, their lives and decisions. This helps us understand their choices and actions.</a:t>
            </a:r>
          </a:p>
          <a:p>
            <a:r>
              <a:rPr lang="en-US" dirty="0"/>
              <a:t>We can use sources like letters or pottery that give us lots of detail about people’s lives and about individual events.</a:t>
            </a:r>
          </a:p>
          <a:p>
            <a:r>
              <a:rPr lang="en-US" dirty="0"/>
              <a:t>We can study one event and really get to know what happened and why it happened and all the people who were involved.</a:t>
            </a:r>
            <a:endParaRPr lang="en-GB" dirty="0"/>
          </a:p>
        </p:txBody>
      </p:sp>
      <p:sp>
        <p:nvSpPr>
          <p:cNvPr id="4" name="Footer Placeholder 3">
            <a:extLst>
              <a:ext uri="{FF2B5EF4-FFF2-40B4-BE49-F238E27FC236}">
                <a16:creationId xmlns:a16="http://schemas.microsoft.com/office/drawing/2014/main" id="{B7ED4A2F-5BB6-461C-A137-B58A09444B33}"/>
              </a:ext>
            </a:extLst>
          </p:cNvPr>
          <p:cNvSpPr>
            <a:spLocks noGrp="1"/>
          </p:cNvSpPr>
          <p:nvPr>
            <p:ph type="ftr" sz="quarter" idx="11"/>
          </p:nvPr>
        </p:nvSpPr>
        <p:spPr/>
        <p:txBody>
          <a:bodyPr/>
          <a:lstStyle/>
          <a:p>
            <a:r>
              <a:rPr lang="sv-SE"/>
              <a:t>© Ian Dawson August 2021    www.thinkinghistory.co.uk</a:t>
            </a:r>
            <a:endParaRPr lang="en-GB" dirty="0"/>
          </a:p>
        </p:txBody>
      </p:sp>
      <p:sp>
        <p:nvSpPr>
          <p:cNvPr id="5" name="Slide Number Placeholder 4">
            <a:extLst>
              <a:ext uri="{FF2B5EF4-FFF2-40B4-BE49-F238E27FC236}">
                <a16:creationId xmlns:a16="http://schemas.microsoft.com/office/drawing/2014/main" id="{3BFAAFAA-1EEE-4228-95CD-D5AF33BBE521}"/>
              </a:ext>
            </a:extLst>
          </p:cNvPr>
          <p:cNvSpPr>
            <a:spLocks noGrp="1"/>
          </p:cNvSpPr>
          <p:nvPr>
            <p:ph type="sldNum" sz="quarter" idx="12"/>
          </p:nvPr>
        </p:nvSpPr>
        <p:spPr/>
        <p:txBody>
          <a:bodyPr/>
          <a:lstStyle/>
          <a:p>
            <a:fld id="{2FFCF7CE-7A9B-4114-90AD-DFAECE5B6DB7}" type="slidenum">
              <a:rPr lang="en-GB" smtClean="0"/>
              <a:t>8</a:t>
            </a:fld>
            <a:endParaRPr lang="en-GB"/>
          </a:p>
        </p:txBody>
      </p:sp>
      <p:pic>
        <p:nvPicPr>
          <p:cNvPr id="7" name="Picture 6" descr="A close up of text on a white background&#10;&#10;Description automatically generated">
            <a:extLst>
              <a:ext uri="{FF2B5EF4-FFF2-40B4-BE49-F238E27FC236}">
                <a16:creationId xmlns:a16="http://schemas.microsoft.com/office/drawing/2014/main" id="{0A333FD9-9E15-47B0-BDCA-8127DB0B5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5715" y="648809"/>
            <a:ext cx="1508605" cy="1715415"/>
          </a:xfrm>
          <a:prstGeom prst="rect">
            <a:avLst/>
          </a:prstGeom>
        </p:spPr>
      </p:pic>
      <p:pic>
        <p:nvPicPr>
          <p:cNvPr id="9" name="Picture 8" descr="A close up of a logo&#10;&#10;Description automatically generated">
            <a:extLst>
              <a:ext uri="{FF2B5EF4-FFF2-40B4-BE49-F238E27FC236}">
                <a16:creationId xmlns:a16="http://schemas.microsoft.com/office/drawing/2014/main" id="{24CE9730-85A5-4A16-AB1D-E6B8AB8F3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715" y="5029200"/>
            <a:ext cx="1256297" cy="1509713"/>
          </a:xfrm>
          <a:prstGeom prst="rect">
            <a:avLst/>
          </a:prstGeom>
        </p:spPr>
      </p:pic>
    </p:spTree>
    <p:extLst>
      <p:ext uri="{BB962C8B-B14F-4D97-AF65-F5344CB8AC3E}">
        <p14:creationId xmlns:p14="http://schemas.microsoft.com/office/powerpoint/2010/main" val="342141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5D20-9156-47E9-BB6A-5215947E278D}"/>
              </a:ext>
            </a:extLst>
          </p:cNvPr>
          <p:cNvSpPr>
            <a:spLocks noGrp="1"/>
          </p:cNvSpPr>
          <p:nvPr>
            <p:ph type="title"/>
          </p:nvPr>
        </p:nvSpPr>
        <p:spPr/>
        <p:txBody>
          <a:bodyPr/>
          <a:lstStyle/>
          <a:p>
            <a:r>
              <a:rPr lang="en-GB" dirty="0"/>
              <a:t>Choosing Your Takeaways</a:t>
            </a:r>
          </a:p>
        </p:txBody>
      </p:sp>
      <p:sp>
        <p:nvSpPr>
          <p:cNvPr id="4" name="Footer Placeholder 3">
            <a:extLst>
              <a:ext uri="{FF2B5EF4-FFF2-40B4-BE49-F238E27FC236}">
                <a16:creationId xmlns:a16="http://schemas.microsoft.com/office/drawing/2014/main" id="{973782AF-5463-4411-B88C-5A8AD5CE848C}"/>
              </a:ext>
            </a:extLst>
          </p:cNvPr>
          <p:cNvSpPr>
            <a:spLocks noGrp="1"/>
          </p:cNvSpPr>
          <p:nvPr>
            <p:ph type="ftr" sz="quarter" idx="11"/>
          </p:nvPr>
        </p:nvSpPr>
        <p:spPr/>
        <p:txBody>
          <a:bodyPr/>
          <a:lstStyle/>
          <a:p>
            <a:r>
              <a:rPr lang="sv-SE"/>
              <a:t>© Ian Dawson August 2021    www.thinkinghistory.co.uk</a:t>
            </a:r>
            <a:endParaRPr lang="en-GB" dirty="0"/>
          </a:p>
        </p:txBody>
      </p:sp>
      <p:sp>
        <p:nvSpPr>
          <p:cNvPr id="5" name="Slide Number Placeholder 4">
            <a:extLst>
              <a:ext uri="{FF2B5EF4-FFF2-40B4-BE49-F238E27FC236}">
                <a16:creationId xmlns:a16="http://schemas.microsoft.com/office/drawing/2014/main" id="{E9BC5EDC-9842-454D-9F3D-269082166531}"/>
              </a:ext>
            </a:extLst>
          </p:cNvPr>
          <p:cNvSpPr>
            <a:spLocks noGrp="1"/>
          </p:cNvSpPr>
          <p:nvPr>
            <p:ph type="sldNum" sz="quarter" idx="12"/>
          </p:nvPr>
        </p:nvSpPr>
        <p:spPr/>
        <p:txBody>
          <a:bodyPr/>
          <a:lstStyle/>
          <a:p>
            <a:fld id="{2FFCF7CE-7A9B-4114-90AD-DFAECE5B6DB7}" type="slidenum">
              <a:rPr lang="en-GB" smtClean="0"/>
              <a:t>9</a:t>
            </a:fld>
            <a:endParaRPr lang="en-GB"/>
          </a:p>
        </p:txBody>
      </p:sp>
      <p:sp>
        <p:nvSpPr>
          <p:cNvPr id="9" name="Content Placeholder 8">
            <a:extLst>
              <a:ext uri="{FF2B5EF4-FFF2-40B4-BE49-F238E27FC236}">
                <a16:creationId xmlns:a16="http://schemas.microsoft.com/office/drawing/2014/main" id="{6D014F8C-5539-4C35-B494-4D412A989547}"/>
              </a:ext>
            </a:extLst>
          </p:cNvPr>
          <p:cNvSpPr>
            <a:spLocks noGrp="1"/>
          </p:cNvSpPr>
          <p:nvPr>
            <p:ph idx="1"/>
          </p:nvPr>
        </p:nvSpPr>
        <p:spPr/>
        <p:txBody>
          <a:bodyPr>
            <a:normAutofit fontScale="92500" lnSpcReduction="10000"/>
          </a:bodyPr>
          <a:lstStyle/>
          <a:p>
            <a:r>
              <a:rPr lang="en-US" dirty="0"/>
              <a:t>A. There were continuities in medieval life. These included some of the most important aspects of life such as the importance of the harvest every year for people’s health and welfare.</a:t>
            </a:r>
          </a:p>
          <a:p>
            <a:r>
              <a:rPr lang="en-US" dirty="0"/>
              <a:t>B. There were important changes that affected life for centuries in the future, such as the development of printing and gunpowder.</a:t>
            </a:r>
          </a:p>
          <a:p>
            <a:r>
              <a:rPr lang="en-US" dirty="0"/>
              <a:t>C. Many aspects of people’s lives had both continuities and changes. Religion remained very important but people did not just believe what they were told but had new ideas about how to worship God.</a:t>
            </a:r>
          </a:p>
          <a:p>
            <a:r>
              <a:rPr lang="en-US" dirty="0"/>
              <a:t>D. Some changes were the result of people finding intelligent ways to solve problems or wanting to make improvements for the sake of their families – as people have always done.</a:t>
            </a:r>
          </a:p>
          <a:p>
            <a:r>
              <a:rPr lang="en-US" dirty="0"/>
              <a:t>E. Increases and falls in the size of the population had huge effects on people’s lives.</a:t>
            </a:r>
            <a:endParaRPr lang="en-GB" dirty="0"/>
          </a:p>
        </p:txBody>
      </p:sp>
      <p:pic>
        <p:nvPicPr>
          <p:cNvPr id="11" name="Picture 10" descr="A picture containing drawing&#10;&#10;Description automatically generated">
            <a:extLst>
              <a:ext uri="{FF2B5EF4-FFF2-40B4-BE49-F238E27FC236}">
                <a16:creationId xmlns:a16="http://schemas.microsoft.com/office/drawing/2014/main" id="{0A69EAEC-CB3B-4018-B18B-7D6BB1E5E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950" y="276757"/>
            <a:ext cx="1146048" cy="1676400"/>
          </a:xfrm>
          <a:prstGeom prst="rect">
            <a:avLst/>
          </a:prstGeom>
        </p:spPr>
      </p:pic>
    </p:spTree>
    <p:extLst>
      <p:ext uri="{BB962C8B-B14F-4D97-AF65-F5344CB8AC3E}">
        <p14:creationId xmlns:p14="http://schemas.microsoft.com/office/powerpoint/2010/main" val="2478162965"/>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TotalTime>
  <Words>1015</Words>
  <Application>Microsoft Office PowerPoint</Application>
  <PresentationFormat>On-screen Show (4:3)</PresentationFormat>
  <Paragraphs>81</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Your Big Story of Medieval Britain</vt:lpstr>
      <vt:lpstr>The Story of the Timeline</vt:lpstr>
      <vt:lpstr>Choosing your colours    for the Big Story</vt:lpstr>
      <vt:lpstr>Choosing your colours</vt:lpstr>
      <vt:lpstr>Using colours to challenge generalisations about the Middle Ages</vt:lpstr>
      <vt:lpstr>Using colours to challenge generalisations about the Middle Ages</vt:lpstr>
      <vt:lpstr>What’s So Valuable  About Big Stories?</vt:lpstr>
      <vt:lpstr>What’s So Valuable  About Depth Studies</vt:lpstr>
      <vt:lpstr>Choosing Your Takeaways</vt:lpstr>
      <vt:lpstr>Choosing Your Takeaways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Big Story of Medieval Britain</dc:title>
  <dc:creator>igw.dawson@ntlworld.com</dc:creator>
  <cp:lastModifiedBy>PA Dawson</cp:lastModifiedBy>
  <cp:revision>82</cp:revision>
  <cp:lastPrinted>2019-04-21T11:54:36Z</cp:lastPrinted>
  <dcterms:created xsi:type="dcterms:W3CDTF">2019-04-20T09:18:32Z</dcterms:created>
  <dcterms:modified xsi:type="dcterms:W3CDTF">2021-08-18T14:30:14Z</dcterms:modified>
</cp:coreProperties>
</file>